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7" r:id="rId7"/>
    <p:sldId id="262" r:id="rId8"/>
    <p:sldId id="261" r:id="rId9"/>
    <p:sldId id="263" r:id="rId10"/>
    <p:sldId id="264" r:id="rId11"/>
    <p:sldId id="272" r:id="rId12"/>
    <p:sldId id="265" r:id="rId13"/>
    <p:sldId id="266" r:id="rId14"/>
    <p:sldId id="270" r:id="rId15"/>
    <p:sldId id="271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4B18"/>
    <a:srgbClr val="CA0A1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82" autoAdjust="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903B3-C816-42D7-8F74-A794B0B36B1C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41004-779A-46F8-B395-AADA34AA9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960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41004-779A-46F8-B395-AADA34AA9B2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465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2580"/>
            <a:ext cx="8229600" cy="769170"/>
          </a:xfrm>
        </p:spPr>
        <p:txBody>
          <a:bodyPr>
            <a:noAutofit/>
          </a:bodyPr>
          <a:lstStyle/>
          <a:p>
            <a:r>
              <a:rPr lang="sr-Cyrl-CS" sz="6600" b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СИСАРИ</a:t>
            </a:r>
            <a:endParaRPr lang="en-US" sz="6600" b="1" u="sng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" y="-1"/>
            <a:ext cx="2520457" cy="1877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7522" y="11755"/>
            <a:ext cx="2433820" cy="1590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1"/>
            <a:ext cx="2167346" cy="1435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77" y="1877422"/>
            <a:ext cx="2520457" cy="1485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1488" y="1607329"/>
            <a:ext cx="2095500" cy="129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77413"/>
            <a:ext cx="3116772" cy="2081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5697" y="2594692"/>
            <a:ext cx="3407903" cy="2487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77" y="3252295"/>
            <a:ext cx="2540531" cy="1830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7065" y="11755"/>
            <a:ext cx="2520457" cy="1590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379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5750"/>
            <a:ext cx="4648199" cy="925652"/>
          </a:xfrm>
        </p:spPr>
        <p:txBody>
          <a:bodyPr>
            <a:normAutofit fontScale="90000"/>
          </a:bodyPr>
          <a:lstStyle/>
          <a:p>
            <a:r>
              <a:rPr lang="sr-Cyrl-CS" sz="36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Нервни систем</a:t>
            </a:r>
            <a:br>
              <a:rPr lang="sr-Cyrl-CS" sz="36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sr-Cyrl-CS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- </a:t>
            </a:r>
            <a:r>
              <a:rPr lang="sr-Cyrl-CS" b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цјевастог типа</a:t>
            </a:r>
            <a:r>
              <a:rPr lang="sr-Cyrl-CS" dirty="0"/>
              <a:t/>
            </a:r>
            <a:br>
              <a:rPr lang="sr-Cyrl-C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76351"/>
            <a:ext cx="2819400" cy="121919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sr-Cyrl-CS" sz="2000" dirty="0">
                <a:solidFill>
                  <a:schemeClr val="accent3">
                    <a:lumMod val="50000"/>
                  </a:schemeClr>
                </a:solidFill>
              </a:rPr>
              <a:t>* </a:t>
            </a:r>
            <a:r>
              <a:rPr lang="sr-Cyrl-CS" sz="2000" b="1" dirty="0" smtClean="0">
                <a:solidFill>
                  <a:schemeClr val="accent3">
                    <a:lumMod val="50000"/>
                  </a:schemeClr>
                </a:solidFill>
              </a:rPr>
              <a:t>мозак</a:t>
            </a:r>
            <a:endParaRPr lang="sr-Cyrl-CS" sz="20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sr-Cyrl-CS" sz="2000" b="1" dirty="0">
                <a:solidFill>
                  <a:schemeClr val="accent3">
                    <a:lumMod val="50000"/>
                  </a:schemeClr>
                </a:solidFill>
              </a:rPr>
              <a:t>* </a:t>
            </a:r>
            <a:r>
              <a:rPr lang="sr-Cyrl-CS" sz="2000" b="1" dirty="0" smtClean="0">
                <a:solidFill>
                  <a:schemeClr val="accent3">
                    <a:lumMod val="50000"/>
                  </a:schemeClr>
                </a:solidFill>
              </a:rPr>
              <a:t>кичмена </a:t>
            </a:r>
            <a:r>
              <a:rPr lang="sr-Cyrl-CS" sz="2000" b="1" dirty="0">
                <a:solidFill>
                  <a:schemeClr val="accent3">
                    <a:lumMod val="50000"/>
                  </a:schemeClr>
                </a:solidFill>
              </a:rPr>
              <a:t>мождина</a:t>
            </a:r>
          </a:p>
          <a:p>
            <a:r>
              <a:rPr lang="sr-Cyrl-CS" sz="2000" b="1" dirty="0">
                <a:solidFill>
                  <a:schemeClr val="accent3">
                    <a:lumMod val="50000"/>
                  </a:schemeClr>
                </a:solidFill>
              </a:rPr>
              <a:t>* нерви 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89299"/>
            <a:ext cx="4343400" cy="3727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52750"/>
            <a:ext cx="2365467" cy="1748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-Right Arrow 4"/>
          <p:cNvSpPr/>
          <p:nvPr/>
        </p:nvSpPr>
        <p:spPr>
          <a:xfrm>
            <a:off x="5715000" y="1211402"/>
            <a:ext cx="914400" cy="484632"/>
          </a:xfrm>
          <a:prstGeom prst="left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CS" sz="1400" dirty="0" smtClean="0"/>
              <a:t>мозак</a:t>
            </a:r>
            <a:endParaRPr lang="en-US" sz="1400" dirty="0"/>
          </a:p>
        </p:txBody>
      </p:sp>
      <p:sp>
        <p:nvSpPr>
          <p:cNvPr id="6" name="Left-Right Arrow 5"/>
          <p:cNvSpPr/>
          <p:nvPr/>
        </p:nvSpPr>
        <p:spPr>
          <a:xfrm>
            <a:off x="5410200" y="1809750"/>
            <a:ext cx="1447800" cy="838199"/>
          </a:xfrm>
          <a:prstGeom prst="left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CS" sz="1400" dirty="0"/>
              <a:t>к</a:t>
            </a:r>
            <a:r>
              <a:rPr lang="sr-Cyrl-CS" sz="1400" dirty="0" smtClean="0"/>
              <a:t>ичмена мождина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418001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sr-Cyrl-CS" dirty="0" smtClean="0">
                <a:solidFill>
                  <a:schemeClr val="accent6">
                    <a:lumMod val="50000"/>
                  </a:schemeClr>
                </a:solidFill>
              </a:rPr>
              <a:t>СИТЕМ ОРГАНА ЗА ВАРЕЊЕ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23950"/>
            <a:ext cx="3008313" cy="3470673"/>
          </a:xfr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sr-Cyrl-CS" sz="1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sr-Cyrl-CS" sz="1800" b="1" dirty="0" smtClean="0">
                <a:solidFill>
                  <a:schemeClr val="accent6">
                    <a:lumMod val="75000"/>
                  </a:schemeClr>
                </a:solidFill>
              </a:rPr>
              <a:t>* уста</a:t>
            </a:r>
          </a:p>
          <a:p>
            <a:r>
              <a:rPr lang="sr-Cyrl-CS" sz="1800" b="1" dirty="0" smtClean="0">
                <a:solidFill>
                  <a:schemeClr val="accent6">
                    <a:lumMod val="75000"/>
                  </a:schemeClr>
                </a:solidFill>
              </a:rPr>
              <a:t>* ждријело</a:t>
            </a:r>
          </a:p>
          <a:p>
            <a:r>
              <a:rPr lang="sr-Cyrl-CS" sz="1800" b="1" smtClean="0">
                <a:solidFill>
                  <a:schemeClr val="accent6">
                    <a:lumMod val="75000"/>
                  </a:schemeClr>
                </a:solidFill>
              </a:rPr>
              <a:t>* једњак</a:t>
            </a:r>
            <a:endParaRPr lang="sr-Cyrl-CS" sz="1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sr-Cyrl-CS" sz="1800" b="1" dirty="0" smtClean="0">
                <a:solidFill>
                  <a:schemeClr val="accent6">
                    <a:lumMod val="75000"/>
                  </a:schemeClr>
                </a:solidFill>
              </a:rPr>
              <a:t>* желудац</a:t>
            </a:r>
          </a:p>
          <a:p>
            <a:r>
              <a:rPr lang="sr-Cyrl-CS" sz="1800" b="1" dirty="0" smtClean="0">
                <a:solidFill>
                  <a:schemeClr val="accent6">
                    <a:lumMod val="75000"/>
                  </a:schemeClr>
                </a:solidFill>
              </a:rPr>
              <a:t>* танко цријево</a:t>
            </a:r>
          </a:p>
          <a:p>
            <a:r>
              <a:rPr lang="sr-Cyrl-CS" sz="1800" b="1" dirty="0" smtClean="0">
                <a:solidFill>
                  <a:schemeClr val="accent6">
                    <a:lumMod val="75000"/>
                  </a:schemeClr>
                </a:solidFill>
              </a:rPr>
              <a:t>* дебело цријево</a:t>
            </a:r>
          </a:p>
          <a:p>
            <a:r>
              <a:rPr lang="sr-Cyrl-CS" sz="1800" b="1" dirty="0" smtClean="0">
                <a:solidFill>
                  <a:schemeClr val="accent6">
                    <a:lumMod val="75000"/>
                  </a:schemeClr>
                </a:solidFill>
              </a:rPr>
              <a:t>* анални отвор</a:t>
            </a:r>
          </a:p>
          <a:p>
            <a:endParaRPr lang="sr-Cyrl-CS" sz="1600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9550"/>
            <a:ext cx="4876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995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5750"/>
            <a:ext cx="3886200" cy="6096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sr-Cyrl-CS" dirty="0" smtClean="0"/>
              <a:t/>
            </a:r>
            <a:br>
              <a:rPr lang="sr-Cyrl-CS" dirty="0" smtClean="0"/>
            </a:br>
            <a:r>
              <a:rPr lang="sr-Cyrl-CS" sz="4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Органи за дисање</a:t>
            </a:r>
            <a:r>
              <a:rPr lang="sr-Cyrl-CS" dirty="0"/>
              <a:t/>
            </a:r>
            <a:br>
              <a:rPr lang="sr-Cyrl-C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36742" y="299794"/>
            <a:ext cx="4800600" cy="4315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CS" sz="36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Органи за излучивање</a:t>
            </a:r>
            <a:endParaRPr lang="en-US" sz="36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52550"/>
            <a:ext cx="26670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00150"/>
            <a:ext cx="2667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0800"/>
            <a:ext cx="3962400" cy="330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5410200" y="4095750"/>
            <a:ext cx="1219200" cy="457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CS" sz="1200" dirty="0" smtClean="0"/>
              <a:t>изводни канал</a:t>
            </a:r>
            <a:endParaRPr lang="en-US" sz="1200" dirty="0"/>
          </a:p>
        </p:txBody>
      </p:sp>
      <p:sp>
        <p:nvSpPr>
          <p:cNvPr id="6" name="Oval 5"/>
          <p:cNvSpPr/>
          <p:nvPr/>
        </p:nvSpPr>
        <p:spPr>
          <a:xfrm>
            <a:off x="4800600" y="2266950"/>
            <a:ext cx="1219200" cy="381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CS" sz="1200" dirty="0"/>
              <a:t>м</a:t>
            </a:r>
            <a:r>
              <a:rPr lang="sr-Cyrl-CS" sz="1200" dirty="0" smtClean="0"/>
              <a:t>окраћо-води</a:t>
            </a:r>
            <a:endParaRPr lang="en-US" sz="1200" dirty="0"/>
          </a:p>
        </p:txBody>
      </p:sp>
      <p:sp>
        <p:nvSpPr>
          <p:cNvPr id="7" name="Oval 6"/>
          <p:cNvSpPr/>
          <p:nvPr/>
        </p:nvSpPr>
        <p:spPr>
          <a:xfrm>
            <a:off x="7620000" y="1581150"/>
            <a:ext cx="990600" cy="381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CS" sz="1400" dirty="0"/>
              <a:t>б</a:t>
            </a:r>
            <a:r>
              <a:rPr lang="sr-Cyrl-CS" sz="1400" dirty="0" smtClean="0"/>
              <a:t>убрег</a:t>
            </a:r>
            <a:endParaRPr lang="en-US" sz="1400" dirty="0"/>
          </a:p>
        </p:txBody>
      </p:sp>
      <p:sp>
        <p:nvSpPr>
          <p:cNvPr id="8" name="Oval 7"/>
          <p:cNvSpPr/>
          <p:nvPr/>
        </p:nvSpPr>
        <p:spPr>
          <a:xfrm>
            <a:off x="7620000" y="2914650"/>
            <a:ext cx="1219199" cy="457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CS" sz="1200" dirty="0"/>
              <a:t>м</a:t>
            </a:r>
            <a:r>
              <a:rPr lang="sr-Cyrl-CS" sz="1200" dirty="0" smtClean="0"/>
              <a:t>окраћна бешика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10799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44077"/>
            <a:ext cx="4419600" cy="4537473"/>
          </a:xfrm>
        </p:spPr>
        <p:txBody>
          <a:bodyPr/>
          <a:lstStyle/>
          <a:p>
            <a:pPr marL="0" indent="0">
              <a:buNone/>
            </a:pPr>
            <a:r>
              <a:rPr lang="sr-Cyrl-CS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Крвни систем </a:t>
            </a:r>
          </a:p>
          <a:p>
            <a:pPr>
              <a:buFontTx/>
              <a:buChar char="-"/>
            </a:pPr>
            <a:r>
              <a:rPr lang="sr-Cyrl-CS" sz="1800" b="1" dirty="0" smtClean="0">
                <a:solidFill>
                  <a:srgbClr val="CA0A18"/>
                </a:solidFill>
              </a:rPr>
              <a:t>Затвореног типа </a:t>
            </a:r>
          </a:p>
          <a:p>
            <a:pPr>
              <a:buFontTx/>
              <a:buChar char="-"/>
            </a:pPr>
            <a:r>
              <a:rPr lang="sr-Cyrl-CS" sz="1800" b="1" dirty="0" smtClean="0">
                <a:solidFill>
                  <a:srgbClr val="CA0A18"/>
                </a:solidFill>
              </a:rPr>
              <a:t>Срце и крвни судови</a:t>
            </a:r>
          </a:p>
          <a:p>
            <a:pPr>
              <a:buFontTx/>
              <a:buChar char="-"/>
            </a:pPr>
            <a:r>
              <a:rPr lang="sr-Cyrl-CS" sz="1800" b="1" dirty="0" smtClean="0">
                <a:solidFill>
                  <a:srgbClr val="CA0A18"/>
                </a:solidFill>
              </a:rPr>
              <a:t>Срце:  2 преткоморе и 2 коморе</a:t>
            </a:r>
            <a:endParaRPr lang="en-US" sz="1800" b="1" dirty="0">
              <a:solidFill>
                <a:srgbClr val="CA0A18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8150"/>
            <a:ext cx="350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Documents and Settings\slava\Desktop\škola na daljinu\animacija srca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38350"/>
            <a:ext cx="3428999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873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697" y="396906"/>
            <a:ext cx="4648200" cy="838201"/>
          </a:xfrm>
        </p:spPr>
        <p:txBody>
          <a:bodyPr>
            <a:normAutofit/>
          </a:bodyPr>
          <a:lstStyle/>
          <a:p>
            <a:r>
              <a:rPr lang="sr-Cyrl-CS" sz="3600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Размножавање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" y="895350"/>
            <a:ext cx="4041775" cy="3954066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CS" sz="1800" dirty="0" smtClean="0">
                <a:solidFill>
                  <a:schemeClr val="accent4">
                    <a:lumMod val="50000"/>
                  </a:schemeClr>
                </a:solidFill>
              </a:rPr>
              <a:t>* </a:t>
            </a:r>
            <a:r>
              <a:rPr lang="sr-Cyrl-CS" sz="1800" b="1" dirty="0" smtClean="0">
                <a:solidFill>
                  <a:schemeClr val="accent4">
                    <a:lumMod val="50000"/>
                  </a:schemeClr>
                </a:solidFill>
              </a:rPr>
              <a:t>полно</a:t>
            </a:r>
          </a:p>
          <a:p>
            <a:pPr marL="0" indent="0">
              <a:buNone/>
            </a:pPr>
            <a:r>
              <a:rPr lang="sr-Cyrl-CS" sz="1800" b="1" dirty="0" smtClean="0">
                <a:solidFill>
                  <a:schemeClr val="accent4">
                    <a:lumMod val="50000"/>
                  </a:schemeClr>
                </a:solidFill>
              </a:rPr>
              <a:t>* полови одвојени</a:t>
            </a:r>
          </a:p>
          <a:p>
            <a:pPr marL="0" indent="0">
              <a:buNone/>
            </a:pPr>
            <a:r>
              <a:rPr lang="sr-Cyrl-CS" sz="1800" b="1" dirty="0" smtClean="0">
                <a:solidFill>
                  <a:schemeClr val="accent4">
                    <a:lumMod val="50000"/>
                  </a:schemeClr>
                </a:solidFill>
              </a:rPr>
              <a:t>* оплодња-унутрашња</a:t>
            </a:r>
          </a:p>
          <a:p>
            <a:pPr marL="0" indent="0">
              <a:buNone/>
            </a:pPr>
            <a:r>
              <a:rPr lang="sr-Cyrl-CS" sz="1800" b="1" dirty="0" smtClean="0">
                <a:solidFill>
                  <a:schemeClr val="accent4">
                    <a:lumMod val="50000"/>
                  </a:schemeClr>
                </a:solidFill>
              </a:rPr>
              <a:t>* материца-</a:t>
            </a:r>
            <a:r>
              <a:rPr lang="sr-Cyrl-CS" sz="1800" b="1" i="1" dirty="0" smtClean="0">
                <a:solidFill>
                  <a:schemeClr val="accent4">
                    <a:lumMod val="50000"/>
                  </a:schemeClr>
                </a:solidFill>
              </a:rPr>
              <a:t>у њој се развија плод</a:t>
            </a:r>
          </a:p>
          <a:p>
            <a:pPr marL="0" indent="0">
              <a:buNone/>
            </a:pPr>
            <a:r>
              <a:rPr lang="sr-Cyrl-CS" sz="1800" b="1" dirty="0" smtClean="0">
                <a:solidFill>
                  <a:schemeClr val="accent4">
                    <a:lumMod val="50000"/>
                  </a:schemeClr>
                </a:solidFill>
              </a:rPr>
              <a:t>* постељица </a:t>
            </a:r>
          </a:p>
          <a:p>
            <a:pPr marL="0" indent="0">
              <a:buNone/>
            </a:pPr>
            <a:r>
              <a:rPr lang="sr-Cyrl-CS" sz="1800" b="1" dirty="0" smtClean="0">
                <a:solidFill>
                  <a:schemeClr val="accent4">
                    <a:lumMod val="50000"/>
                  </a:schemeClr>
                </a:solidFill>
              </a:rPr>
              <a:t>* </a:t>
            </a:r>
            <a:r>
              <a:rPr lang="sr-Cyrl-CS" sz="1800" b="1" dirty="0">
                <a:solidFill>
                  <a:schemeClr val="accent4">
                    <a:lumMod val="50000"/>
                  </a:schemeClr>
                </a:solidFill>
              </a:rPr>
              <a:t>женке рађају живе млад</a:t>
            </a:r>
            <a:r>
              <a:rPr lang="sr-Cyrl-CS" sz="1800" b="1" dirty="0">
                <a:solidFill>
                  <a:schemeClr val="accent4">
                    <a:lumMod val="75000"/>
                  </a:schemeClr>
                </a:solidFill>
              </a:rPr>
              <a:t>е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429" y="3116086"/>
            <a:ext cx="2765621" cy="1714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4530" y="3116086"/>
            <a:ext cx="2286000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8150"/>
            <a:ext cx="27432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3492" y="704850"/>
            <a:ext cx="103610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0530" y="3034418"/>
            <a:ext cx="2819399" cy="21090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194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285750"/>
            <a:ext cx="8686800" cy="4495801"/>
          </a:xfrm>
          <a:blipFill>
            <a:blip r:embed="rId2" cstate="print"/>
            <a:tile tx="0" ty="0" sx="100000" sy="100000" flip="none" algn="tl"/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r-Cyrl-CS" sz="2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Домаћа задаћа: одговорити на питања</a:t>
            </a:r>
          </a:p>
          <a:p>
            <a:endParaRPr lang="sr-Cyrl-C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sr-Cyrl-CS" sz="2000" b="1" dirty="0" smtClean="0">
                <a:solidFill>
                  <a:schemeClr val="accent6">
                    <a:lumMod val="50000"/>
                  </a:schemeClr>
                </a:solidFill>
              </a:rPr>
              <a:t>Чиме је покривено тијело сисара?</a:t>
            </a:r>
          </a:p>
          <a:p>
            <a:pPr marL="457200" indent="-457200">
              <a:buAutoNum type="arabicPeriod"/>
            </a:pPr>
            <a:r>
              <a:rPr lang="sr-Cyrl-CS" sz="2000" b="1" dirty="0" smtClean="0">
                <a:solidFill>
                  <a:schemeClr val="accent6">
                    <a:lumMod val="50000"/>
                  </a:schemeClr>
                </a:solidFill>
              </a:rPr>
              <a:t>Зашто се називају сисари?</a:t>
            </a:r>
          </a:p>
          <a:p>
            <a:pPr marL="457200" indent="-457200">
              <a:buAutoNum type="arabicPeriod"/>
            </a:pPr>
            <a:r>
              <a:rPr lang="sr-Cyrl-CS" sz="2000" b="1" dirty="0" smtClean="0">
                <a:solidFill>
                  <a:schemeClr val="accent6">
                    <a:lumMod val="50000"/>
                  </a:schemeClr>
                </a:solidFill>
              </a:rPr>
              <a:t>Гдје сисари живе?</a:t>
            </a:r>
          </a:p>
          <a:p>
            <a:pPr marL="457200" indent="-457200">
              <a:buAutoNum type="arabicPeriod"/>
            </a:pPr>
            <a:r>
              <a:rPr lang="sr-Cyrl-CS" sz="2000" b="1" dirty="0" smtClean="0">
                <a:solidFill>
                  <a:schemeClr val="accent6">
                    <a:lumMod val="50000"/>
                  </a:schemeClr>
                </a:solidFill>
              </a:rPr>
              <a:t>Чиме се хране сисари?</a:t>
            </a:r>
          </a:p>
          <a:p>
            <a:pPr marL="457200" indent="-457200">
              <a:buAutoNum type="arabicPeriod"/>
            </a:pPr>
            <a:r>
              <a:rPr lang="sr-Cyrl-CS" sz="2000" b="1" dirty="0" smtClean="0">
                <a:solidFill>
                  <a:schemeClr val="accent6">
                    <a:lumMod val="50000"/>
                  </a:schemeClr>
                </a:solidFill>
              </a:rPr>
              <a:t>Који начини кретања су карактеристични код сисара?</a:t>
            </a:r>
          </a:p>
          <a:p>
            <a:pPr marL="457200" indent="-457200">
              <a:buAutoNum type="arabicPeriod"/>
            </a:pPr>
            <a:r>
              <a:rPr lang="sr-Cyrl-CS" sz="2000" b="1" dirty="0" smtClean="0">
                <a:solidFill>
                  <a:schemeClr val="accent6">
                    <a:lumMod val="50000"/>
                  </a:schemeClr>
                </a:solidFill>
              </a:rPr>
              <a:t>Како се сисари размножавају?</a:t>
            </a:r>
          </a:p>
          <a:p>
            <a:endParaRPr lang="sr-Cyrl-C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sr-Cyrl-CS" sz="2000" b="1" dirty="0" smtClean="0">
                <a:solidFill>
                  <a:schemeClr val="accent6">
                    <a:lumMod val="50000"/>
                  </a:schemeClr>
                </a:solidFill>
              </a:rPr>
              <a:t>Питања се налазе у уџбенику на страни 191.</a:t>
            </a:r>
          </a:p>
        </p:txBody>
      </p:sp>
    </p:spTree>
    <p:extLst>
      <p:ext uri="{BB962C8B-B14F-4D97-AF65-F5344CB8AC3E}">
        <p14:creationId xmlns:p14="http://schemas.microsoft.com/office/powerpoint/2010/main" xmlns="" val="24815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6557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sr-Cyrl-CS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СИСАРИ- </a:t>
            </a:r>
            <a:r>
              <a:rPr lang="sr-Cyrl-CS" sz="3600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опште карактеристике</a:t>
            </a:r>
            <a:endParaRPr lang="en-US" sz="3600" u="sng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534400" cy="3962400"/>
          </a:xfrm>
        </p:spPr>
        <p:style>
          <a:lnRef idx="1">
            <a:schemeClr val="accent1"/>
          </a:lnRef>
          <a:fillRef idx="1003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"/>
            </a:pPr>
            <a:r>
              <a:rPr lang="sr-Cyrl-CS" sz="2400" b="1" dirty="0" smtClean="0">
                <a:solidFill>
                  <a:schemeClr val="accent5">
                    <a:lumMod val="50000"/>
                  </a:schemeClr>
                </a:solidFill>
              </a:rPr>
              <a:t>Тјелесни покривач-длаке</a:t>
            </a:r>
          </a:p>
          <a:p>
            <a:pPr>
              <a:buFont typeface="Wingdings" pitchFamily="2" charset="2"/>
              <a:buChar char=""/>
            </a:pPr>
            <a:r>
              <a:rPr lang="sr-Cyrl-CS" sz="2400" b="1" dirty="0" smtClean="0">
                <a:solidFill>
                  <a:schemeClr val="accent5">
                    <a:lumMod val="50000"/>
                  </a:schemeClr>
                </a:solidFill>
              </a:rPr>
              <a:t>Младунци-сисају мајчино млијеко</a:t>
            </a:r>
          </a:p>
          <a:p>
            <a:pPr>
              <a:buFont typeface="Wingdings" pitchFamily="2" charset="2"/>
              <a:buChar char=""/>
            </a:pPr>
            <a:r>
              <a:rPr lang="sr-Cyrl-CS" sz="2400" b="1" dirty="0" smtClean="0">
                <a:solidFill>
                  <a:schemeClr val="accent5">
                    <a:lumMod val="50000"/>
                  </a:schemeClr>
                </a:solidFill>
              </a:rPr>
              <a:t>Стална тјелесна температура</a:t>
            </a:r>
          </a:p>
          <a:p>
            <a:pPr>
              <a:buFont typeface="Wingdings" pitchFamily="2" charset="2"/>
              <a:buChar char=""/>
            </a:pPr>
            <a:r>
              <a:rPr lang="sr-Cyrl-CS" sz="2400" b="1" dirty="0" smtClean="0">
                <a:solidFill>
                  <a:schemeClr val="accent5">
                    <a:lumMod val="50000"/>
                  </a:schemeClr>
                </a:solidFill>
              </a:rPr>
              <a:t>Жлијезде-лојне, знојне и млијечне</a:t>
            </a:r>
          </a:p>
          <a:p>
            <a:pPr>
              <a:buFont typeface="Wingdings" pitchFamily="2" charset="2"/>
              <a:buChar char=""/>
            </a:pPr>
            <a:r>
              <a:rPr lang="sr-Cyrl-CS" sz="2400" b="1" dirty="0" smtClean="0">
                <a:solidFill>
                  <a:schemeClr val="accent5">
                    <a:lumMod val="50000"/>
                  </a:schemeClr>
                </a:solidFill>
              </a:rPr>
              <a:t>Живе: на копну и у води </a:t>
            </a:r>
          </a:p>
          <a:p>
            <a:pPr>
              <a:buFont typeface="Wingdings" pitchFamily="2" charset="2"/>
              <a:buChar char=""/>
            </a:pPr>
            <a:r>
              <a:rPr lang="sr-Cyrl-CS" sz="2400" b="1" dirty="0" smtClean="0">
                <a:solidFill>
                  <a:schemeClr val="accent5">
                    <a:lumMod val="50000"/>
                  </a:schemeClr>
                </a:solidFill>
              </a:rPr>
              <a:t>Неке врсте спавају зимски сан</a:t>
            </a:r>
            <a:r>
              <a:rPr lang="sr-Latn-CS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sr-Cyrl-CS" sz="2400" b="1" dirty="0" smtClean="0">
                <a:solidFill>
                  <a:schemeClr val="accent5">
                    <a:lumMod val="50000"/>
                  </a:schemeClr>
                </a:solidFill>
              </a:rPr>
              <a:t>(хибернација)</a:t>
            </a:r>
          </a:p>
          <a:p>
            <a:pPr>
              <a:buFont typeface="Wingdings" pitchFamily="2" charset="2"/>
              <a:buChar char=""/>
            </a:pPr>
            <a:r>
              <a:rPr lang="sr-Cyrl-CS" sz="2400" b="1" dirty="0" smtClean="0">
                <a:solidFill>
                  <a:schemeClr val="accent5">
                    <a:lumMod val="50000"/>
                  </a:schemeClr>
                </a:solidFill>
              </a:rPr>
              <a:t>Исхрана:биљоједи, месоједи, сваштоједи</a:t>
            </a:r>
          </a:p>
          <a:p>
            <a:pPr marL="0" indent="0">
              <a:buNone/>
            </a:pPr>
            <a:endParaRPr lang="sr-Cyrl-CS" sz="2400" dirty="0" smtClean="0"/>
          </a:p>
          <a:p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4553" y="1047750"/>
            <a:ext cx="2053615" cy="1206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1910" y="2091246"/>
            <a:ext cx="1515991" cy="100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130673"/>
            <a:ext cx="2126573" cy="1594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528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1950"/>
            <a:ext cx="2057400" cy="2667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sr-Cyrl-CS" sz="2800" u="sng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Arial Unicode MS" pitchFamily="34" charset="-128"/>
                <a:cs typeface="Arial Unicode MS" pitchFamily="34" charset="-128"/>
              </a:rPr>
              <a:t>Длака:</a:t>
            </a:r>
            <a:r>
              <a:rPr lang="sr-Cyrl-CS" dirty="0" smtClean="0"/>
              <a:t/>
            </a:r>
            <a:br>
              <a:rPr lang="sr-Cyrl-CS" dirty="0" smtClean="0"/>
            </a:br>
            <a:r>
              <a:rPr lang="sr-Latn-CS" sz="2000" b="1" dirty="0" smtClean="0">
                <a:solidFill>
                  <a:schemeClr val="accent4">
                    <a:lumMod val="75000"/>
                  </a:schemeClr>
                </a:solidFill>
              </a:rPr>
              <a:t>* </a:t>
            </a:r>
            <a:r>
              <a:rPr lang="sr-Cyrl-CS" sz="2000" b="1" dirty="0" smtClean="0">
                <a:solidFill>
                  <a:schemeClr val="accent4">
                    <a:lumMod val="75000"/>
                  </a:schemeClr>
                </a:solidFill>
              </a:rPr>
              <a:t>мекана-вуна, </a:t>
            </a:r>
            <a:br>
              <a:rPr lang="sr-Cyrl-CS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sr-Latn-CS" sz="2000" b="1" dirty="0" smtClean="0">
                <a:solidFill>
                  <a:schemeClr val="accent4">
                    <a:lumMod val="75000"/>
                  </a:schemeClr>
                </a:solidFill>
              </a:rPr>
              <a:t>* </a:t>
            </a:r>
            <a:r>
              <a:rPr lang="sr-Cyrl-CS" sz="2000" b="1" dirty="0" smtClean="0">
                <a:solidFill>
                  <a:schemeClr val="accent4">
                    <a:lumMod val="75000"/>
                  </a:schemeClr>
                </a:solidFill>
              </a:rPr>
              <a:t>оштра-чекиње,</a:t>
            </a:r>
            <a:br>
              <a:rPr lang="sr-Cyrl-CS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sr-Latn-CS" sz="2000" b="1" dirty="0" smtClean="0">
                <a:solidFill>
                  <a:schemeClr val="accent4">
                    <a:lumMod val="75000"/>
                  </a:schemeClr>
                </a:solidFill>
              </a:rPr>
              <a:t>* </a:t>
            </a:r>
            <a:r>
              <a:rPr lang="sr-Cyrl-CS" sz="2000" b="1" dirty="0" smtClean="0">
                <a:solidFill>
                  <a:schemeClr val="accent4">
                    <a:lumMod val="75000"/>
                  </a:schemeClr>
                </a:solidFill>
              </a:rPr>
              <a:t>бодље</a:t>
            </a:r>
            <a:r>
              <a:rPr lang="sr-Latn-CS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r-Cyrl-CS" sz="2000" b="1" dirty="0" smtClean="0">
                <a:solidFill>
                  <a:schemeClr val="accent4">
                    <a:lumMod val="75000"/>
                  </a:schemeClr>
                </a:solidFill>
              </a:rPr>
              <a:t>(јеж), </a:t>
            </a:r>
            <a:br>
              <a:rPr lang="sr-Cyrl-CS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sr-Latn-CS" sz="2000" b="1" dirty="0" smtClean="0">
                <a:solidFill>
                  <a:schemeClr val="accent4">
                    <a:lumMod val="75000"/>
                  </a:schemeClr>
                </a:solidFill>
              </a:rPr>
              <a:t>* </a:t>
            </a:r>
            <a:r>
              <a:rPr lang="sr-Cyrl-CS" sz="2000" b="1" dirty="0" smtClean="0">
                <a:solidFill>
                  <a:schemeClr val="accent4">
                    <a:lumMod val="75000"/>
                  </a:schemeClr>
                </a:solidFill>
              </a:rPr>
              <a:t>ријетка</a:t>
            </a:r>
            <a:r>
              <a:rPr lang="sr-Latn-CS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r-Cyrl-CS" sz="2000" b="1" dirty="0" smtClean="0">
                <a:solidFill>
                  <a:schemeClr val="accent4">
                    <a:lumMod val="75000"/>
                  </a:schemeClr>
                </a:solidFill>
              </a:rPr>
              <a:t>(слон), </a:t>
            </a:r>
            <a:br>
              <a:rPr lang="sr-Cyrl-CS" sz="2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sr-Latn-CS" sz="2000" b="1" dirty="0" smtClean="0">
                <a:solidFill>
                  <a:schemeClr val="accent4">
                    <a:lumMod val="75000"/>
                  </a:schemeClr>
                </a:solidFill>
              </a:rPr>
              <a:t>* </a:t>
            </a:r>
            <a:r>
              <a:rPr lang="sr-Cyrl-CS" sz="2000" b="1" dirty="0" smtClean="0">
                <a:solidFill>
                  <a:schemeClr val="accent4">
                    <a:lumMod val="75000"/>
                  </a:schemeClr>
                </a:solidFill>
              </a:rPr>
              <a:t>густа</a:t>
            </a:r>
            <a:r>
              <a:rPr lang="sr-Latn-CS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r-Cyrl-CS" sz="2000" b="1" dirty="0" smtClean="0">
                <a:solidFill>
                  <a:schemeClr val="accent4">
                    <a:lumMod val="75000"/>
                  </a:schemeClr>
                </a:solidFill>
              </a:rPr>
              <a:t>(медвјед)</a:t>
            </a:r>
            <a:r>
              <a:rPr lang="sr-Cyrl-CS" sz="2000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sr-Cyrl-CS" sz="20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sr-Latn-CS" sz="2000" b="1" dirty="0" smtClean="0">
                <a:solidFill>
                  <a:schemeClr val="accent4">
                    <a:lumMod val="75000"/>
                  </a:schemeClr>
                </a:solidFill>
              </a:rPr>
              <a:t>- </a:t>
            </a:r>
            <a:r>
              <a:rPr lang="sr-Cyrl-CS" sz="2000" b="1" u="sng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Лињање</a:t>
            </a:r>
            <a:endParaRPr lang="en-US" b="1" u="sng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0626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09750"/>
            <a:ext cx="2657475" cy="1724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3126" y="3371188"/>
            <a:ext cx="3333750" cy="1666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4198" y="0"/>
            <a:ext cx="3589802" cy="2395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0117" y="2835306"/>
            <a:ext cx="3197963" cy="2098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Documents and Settings\slava\Desktop\škola na daljinu\IMG-8f953c3f07be04de873cb646cdd5a727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72" y="3142250"/>
            <a:ext cx="1416728" cy="1888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9403"/>
            <a:ext cx="356878" cy="578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581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514350"/>
            <a:ext cx="2282824" cy="7619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sr-Cyrl-CS" sz="2800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Рожне</a:t>
            </a:r>
            <a:r>
              <a:rPr lang="sr-Latn-CS" sz="2800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CS" sz="2800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творевине</a:t>
            </a:r>
            <a:endParaRPr lang="en-US" sz="2800" b="1" u="sng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0374" y="1504949"/>
            <a:ext cx="1749425" cy="236220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?"/>
            </a:pPr>
            <a:r>
              <a:rPr lang="sr-Cyrl-CS" sz="2000" b="1" dirty="0">
                <a:solidFill>
                  <a:schemeClr val="accent2">
                    <a:lumMod val="50000"/>
                  </a:schemeClr>
                </a:solidFill>
              </a:rPr>
              <a:t>н</a:t>
            </a:r>
            <a:r>
              <a:rPr lang="sr-Cyrl-CS" sz="2000" b="1" dirty="0" smtClean="0">
                <a:solidFill>
                  <a:schemeClr val="accent2">
                    <a:lumMod val="50000"/>
                  </a:schemeClr>
                </a:solidFill>
              </a:rPr>
              <a:t>окти</a:t>
            </a:r>
          </a:p>
          <a:p>
            <a:pPr>
              <a:buFont typeface="Wingdings" pitchFamily="2" charset="2"/>
              <a:buChar char="?"/>
            </a:pPr>
            <a:r>
              <a:rPr lang="sr-Cyrl-CS" sz="2000" b="1" dirty="0">
                <a:solidFill>
                  <a:schemeClr val="accent2">
                    <a:lumMod val="50000"/>
                  </a:schemeClr>
                </a:solidFill>
              </a:rPr>
              <a:t>п</a:t>
            </a:r>
            <a:r>
              <a:rPr lang="sr-Cyrl-CS" sz="2000" b="1" dirty="0" smtClean="0">
                <a:solidFill>
                  <a:schemeClr val="accent2">
                    <a:lumMod val="50000"/>
                  </a:schemeClr>
                </a:solidFill>
              </a:rPr>
              <a:t>апци</a:t>
            </a:r>
          </a:p>
          <a:p>
            <a:pPr>
              <a:buFont typeface="Wingdings" pitchFamily="2" charset="2"/>
              <a:buChar char="?"/>
            </a:pPr>
            <a:r>
              <a:rPr lang="sr-Cyrl-CS" sz="2000" b="1" dirty="0">
                <a:solidFill>
                  <a:schemeClr val="accent2">
                    <a:lumMod val="50000"/>
                  </a:schemeClr>
                </a:solidFill>
              </a:rPr>
              <a:t>к</a:t>
            </a:r>
            <a:r>
              <a:rPr lang="sr-Cyrl-CS" sz="2000" b="1" dirty="0" smtClean="0">
                <a:solidFill>
                  <a:schemeClr val="accent2">
                    <a:lumMod val="50000"/>
                  </a:schemeClr>
                </a:solidFill>
              </a:rPr>
              <a:t>опита</a:t>
            </a:r>
          </a:p>
          <a:p>
            <a:pPr>
              <a:buFont typeface="Wingdings" pitchFamily="2" charset="2"/>
              <a:buChar char="?"/>
            </a:pPr>
            <a:r>
              <a:rPr lang="sr-Cyrl-CS" sz="2000" b="1" dirty="0">
                <a:solidFill>
                  <a:schemeClr val="accent2">
                    <a:lumMod val="50000"/>
                  </a:schemeClr>
                </a:solidFill>
              </a:rPr>
              <a:t>р</a:t>
            </a:r>
            <a:r>
              <a:rPr lang="sr-Cyrl-CS" sz="2000" b="1" dirty="0" smtClean="0">
                <a:solidFill>
                  <a:schemeClr val="accent2">
                    <a:lumMod val="50000"/>
                  </a:schemeClr>
                </a:solidFill>
              </a:rPr>
              <a:t>огови </a:t>
            </a:r>
          </a:p>
          <a:p>
            <a:pPr>
              <a:buFont typeface="Wingdings" pitchFamily="2" charset="2"/>
              <a:buChar char="?"/>
            </a:pPr>
            <a:r>
              <a:rPr lang="sr-Cyrl-CS" sz="2000" b="1" dirty="0" smtClean="0">
                <a:solidFill>
                  <a:schemeClr val="accent2">
                    <a:lumMod val="50000"/>
                  </a:schemeClr>
                </a:solidFill>
              </a:rPr>
              <a:t>канџе </a:t>
            </a:r>
            <a:endParaRPr lang="sr-Latn-CS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?"/>
            </a:pPr>
            <a:r>
              <a:rPr lang="sr-Cyrl-CS" sz="2000" b="1">
                <a:solidFill>
                  <a:schemeClr val="accent2">
                    <a:lumMod val="50000"/>
                  </a:schemeClr>
                </a:solidFill>
              </a:rPr>
              <a:t>длаке</a:t>
            </a:r>
          </a:p>
          <a:p>
            <a:pPr>
              <a:buFont typeface="Wingdings" pitchFamily="2" charset="2"/>
              <a:buChar char="?"/>
            </a:pP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0536"/>
            <a:ext cx="2057400" cy="121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599" y="1319736"/>
            <a:ext cx="2382453" cy="1786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63190"/>
            <a:ext cx="2819400" cy="2015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8" descr="Muflon –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1384" y="128710"/>
            <a:ext cx="2185665" cy="122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Documents and Settings\slava\Desktop\škola na daljinu\IMG-75f10676ed45544576caa7fff68bb931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04949"/>
            <a:ext cx="2324100" cy="348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1122"/>
            <a:ext cx="2590800" cy="1970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666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19150"/>
            <a:ext cx="2590800" cy="304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sr-Cyrl-C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Дијелови тијела</a:t>
            </a:r>
            <a:r>
              <a:rPr lang="sr-Cyrl-C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sr-Cyrl-CS" sz="2800" dirty="0" smtClean="0"/>
              <a:t/>
            </a:r>
            <a:br>
              <a:rPr lang="sr-Cyrl-CS" sz="2800" dirty="0" smtClean="0"/>
            </a:br>
            <a:r>
              <a:rPr lang="sr-Cyrl-CS" sz="2800" dirty="0" smtClean="0"/>
              <a:t/>
            </a:r>
            <a:br>
              <a:rPr lang="sr-Cyrl-CS" sz="2800" dirty="0" smtClean="0"/>
            </a:br>
            <a:r>
              <a:rPr lang="sr-Cyrl-CS" sz="2700" b="1" dirty="0" smtClean="0"/>
              <a:t>* глава</a:t>
            </a:r>
            <a:br>
              <a:rPr lang="sr-Cyrl-CS" sz="2700" b="1" dirty="0" smtClean="0"/>
            </a:br>
            <a:r>
              <a:rPr lang="sr-Cyrl-CS" sz="2700" b="1" dirty="0" smtClean="0"/>
              <a:t>* врат</a:t>
            </a:r>
            <a:br>
              <a:rPr lang="sr-Cyrl-CS" sz="2700" b="1" dirty="0" smtClean="0"/>
            </a:br>
            <a:r>
              <a:rPr lang="sr-Cyrl-CS" sz="2700" b="1" dirty="0" smtClean="0"/>
              <a:t>* труп</a:t>
            </a:r>
            <a:br>
              <a:rPr lang="sr-Cyrl-CS" sz="2700" b="1" dirty="0" smtClean="0"/>
            </a:br>
            <a:r>
              <a:rPr lang="sr-Cyrl-CS" sz="2700" b="1" dirty="0" smtClean="0"/>
              <a:t>* удови</a:t>
            </a:r>
            <a:br>
              <a:rPr lang="sr-Cyrl-CS" sz="2700" b="1" dirty="0" smtClean="0"/>
            </a:br>
            <a:r>
              <a:rPr lang="sr-Cyrl-CS" sz="2700" b="1" dirty="0" smtClean="0"/>
              <a:t>* реп</a:t>
            </a:r>
            <a:endParaRPr lang="en-US" sz="2700" b="1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66750"/>
            <a:ext cx="5084624" cy="435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286000" y="-704850"/>
            <a:ext cx="7315200" cy="6477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1644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lava\Desktop\škola na daljinu\IMG-75f10676ed45544576caa7fff68bb931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5328" y="-1"/>
            <a:ext cx="3109342" cy="48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977444" y="1144871"/>
            <a:ext cx="1600200" cy="567442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CS" b="1" dirty="0" smtClean="0"/>
              <a:t>очи</a:t>
            </a:r>
            <a:endParaRPr lang="en-US" b="1" dirty="0"/>
          </a:p>
        </p:txBody>
      </p:sp>
      <p:sp>
        <p:nvSpPr>
          <p:cNvPr id="3" name="Oval Callout 2"/>
          <p:cNvSpPr/>
          <p:nvPr/>
        </p:nvSpPr>
        <p:spPr>
          <a:xfrm>
            <a:off x="4800600" y="1902813"/>
            <a:ext cx="1762988" cy="619342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CS" b="1" dirty="0" smtClean="0"/>
              <a:t>нос</a:t>
            </a:r>
            <a:endParaRPr lang="en-US" b="1" dirty="0"/>
          </a:p>
        </p:txBody>
      </p:sp>
      <p:sp>
        <p:nvSpPr>
          <p:cNvPr id="4" name="Cloud Callout 3"/>
          <p:cNvSpPr/>
          <p:nvPr/>
        </p:nvSpPr>
        <p:spPr>
          <a:xfrm>
            <a:off x="4164942" y="138538"/>
            <a:ext cx="2412702" cy="895351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CS" b="1" dirty="0" smtClean="0"/>
              <a:t>ушна шкољка</a:t>
            </a:r>
            <a:endParaRPr lang="en-US" b="1" dirty="0"/>
          </a:p>
        </p:txBody>
      </p:sp>
      <p:sp>
        <p:nvSpPr>
          <p:cNvPr id="7" name="Oval 6"/>
          <p:cNvSpPr/>
          <p:nvPr/>
        </p:nvSpPr>
        <p:spPr>
          <a:xfrm>
            <a:off x="5105400" y="2775552"/>
            <a:ext cx="1458188" cy="48199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CS" b="1" dirty="0" smtClean="0"/>
              <a:t>уста</a:t>
            </a:r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563588" y="1445956"/>
            <a:ext cx="827812" cy="5923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79735"/>
            <a:ext cx="2743200" cy="388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Vertical Scroll 23"/>
          <p:cNvSpPr/>
          <p:nvPr/>
        </p:nvSpPr>
        <p:spPr>
          <a:xfrm>
            <a:off x="152400" y="1712313"/>
            <a:ext cx="2209800" cy="2840637"/>
          </a:xfrm>
          <a:prstGeom prst="verticalScroll">
            <a:avLst/>
          </a:prstGeom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Чулни систем</a:t>
            </a:r>
          </a:p>
          <a:p>
            <a:pPr algn="ctr"/>
            <a:endParaRPr lang="ru-RU" b="1" dirty="0"/>
          </a:p>
          <a:p>
            <a:r>
              <a:rPr lang="ru-RU" b="1" dirty="0"/>
              <a:t>* чуло вида</a:t>
            </a:r>
          </a:p>
          <a:p>
            <a:r>
              <a:rPr lang="ru-RU" b="1" dirty="0"/>
              <a:t>* чуло слуха</a:t>
            </a:r>
          </a:p>
          <a:p>
            <a:r>
              <a:rPr lang="ru-RU" b="1" dirty="0"/>
              <a:t>* чуло мириса</a:t>
            </a:r>
          </a:p>
        </p:txBody>
      </p:sp>
      <p:sp>
        <p:nvSpPr>
          <p:cNvPr id="31" name="Snip and Round Single Corner Rectangle 30"/>
          <p:cNvSpPr/>
          <p:nvPr/>
        </p:nvSpPr>
        <p:spPr>
          <a:xfrm>
            <a:off x="228600" y="122535"/>
            <a:ext cx="2819400" cy="914400"/>
          </a:xfrm>
          <a:prstGeom prst="snip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CS" sz="2400" b="1" u="sng" dirty="0" smtClean="0"/>
              <a:t>Глава сисара</a:t>
            </a:r>
            <a:endParaRPr lang="en-US" sz="2400" b="1" u="sng" dirty="0"/>
          </a:p>
        </p:txBody>
      </p:sp>
      <p:pic>
        <p:nvPicPr>
          <p:cNvPr id="307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4117" y="52983"/>
            <a:ext cx="1462088" cy="97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2132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614363"/>
          </a:xfrm>
        </p:spPr>
        <p:txBody>
          <a:bodyPr>
            <a:normAutofit fontScale="90000"/>
          </a:bodyPr>
          <a:lstStyle/>
          <a:p>
            <a:r>
              <a:rPr lang="sr-Cyrl-CS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sr-Cyrl-CS" sz="36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Зуби</a:t>
            </a:r>
            <a:endParaRPr lang="en-US" sz="3600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1" y="819150"/>
            <a:ext cx="3008313" cy="3775473"/>
          </a:xfrm>
        </p:spPr>
        <p:txBody>
          <a:bodyPr/>
          <a:lstStyle/>
          <a:p>
            <a:endParaRPr lang="sr-Cyrl-CS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sr-Cyrl-CS" dirty="0" smtClean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sr-Cyrl-CS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sr-Latn-C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sr-Cyrl-CS" sz="2000" b="1" dirty="0" smtClean="0">
                <a:solidFill>
                  <a:srgbClr val="002060"/>
                </a:solidFill>
              </a:rPr>
              <a:t>различити типови зуба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3281"/>
            <a:ext cx="36576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724150"/>
            <a:ext cx="3428999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81150"/>
            <a:ext cx="3121480" cy="2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2222"/>
            <a:ext cx="914400" cy="92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990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>
            <a:normAutofit/>
          </a:bodyPr>
          <a:lstStyle/>
          <a:p>
            <a:r>
              <a:rPr lang="sr-Cyrl-C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Грађа удова зависи од начина кретања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47750"/>
            <a:ext cx="6096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5491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5979"/>
            <a:ext cx="8534400" cy="536971"/>
          </a:xfrm>
        </p:spPr>
        <p:txBody>
          <a:bodyPr>
            <a:normAutofit fontScale="90000"/>
          </a:bodyPr>
          <a:lstStyle/>
          <a:p>
            <a:r>
              <a:rPr lang="sr-Cyrl-CS" sz="4000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Скелетни систем</a:t>
            </a:r>
            <a:r>
              <a:rPr lang="sr-Cyrl-CS" sz="4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sr-Cyrl-CS" sz="40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Мишићни систем</a:t>
            </a:r>
            <a:endParaRPr lang="en-US" sz="40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819150"/>
            <a:ext cx="1828800" cy="91217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r-Cyrl-CS" sz="1400" dirty="0" smtClean="0"/>
              <a:t>    </a:t>
            </a:r>
            <a:r>
              <a:rPr lang="sr-Cyrl-CS" sz="1800" b="1" dirty="0" smtClean="0"/>
              <a:t>Мишићи главе</a:t>
            </a:r>
          </a:p>
          <a:p>
            <a:pPr marL="0" indent="0">
              <a:buNone/>
            </a:pPr>
            <a:r>
              <a:rPr lang="sr-Cyrl-CS" sz="1800" b="1" dirty="0" smtClean="0"/>
              <a:t>   Мишићи трупа</a:t>
            </a:r>
          </a:p>
          <a:p>
            <a:pPr marL="0" indent="0">
              <a:buNone/>
            </a:pPr>
            <a:r>
              <a:rPr lang="sr-Cyrl-CS" sz="1800" b="1" dirty="0" smtClean="0"/>
              <a:t>   Мишићи удова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57015"/>
            <a:ext cx="3886200" cy="334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895350"/>
            <a:ext cx="17526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Скелет главе</a:t>
            </a:r>
          </a:p>
          <a:p>
            <a:r>
              <a:rPr lang="ru-RU" b="1" dirty="0"/>
              <a:t>Скелет трупа</a:t>
            </a:r>
          </a:p>
          <a:p>
            <a:r>
              <a:rPr lang="ru-RU" b="1" dirty="0"/>
              <a:t>Скелет удова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6559" y="1829962"/>
            <a:ext cx="24003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0598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1658</TotalTime>
  <Words>227</Words>
  <Application>Microsoft Office PowerPoint</Application>
  <PresentationFormat>On-screen Show (16:9)</PresentationFormat>
  <Paragraphs>82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СИСАРИ</vt:lpstr>
      <vt:lpstr>СИСАРИ- опште карактеристике</vt:lpstr>
      <vt:lpstr>Длака: * мекана-вуна,  * оштра-чекиње, * бодље (јеж),  * ријетка (слон),  * густа (медвјед) - Лињање</vt:lpstr>
      <vt:lpstr>Рожне творевине</vt:lpstr>
      <vt:lpstr>Дијелови тијела:  * глава * врат * труп * удови * реп</vt:lpstr>
      <vt:lpstr>Slide 6</vt:lpstr>
      <vt:lpstr>  Зуби</vt:lpstr>
      <vt:lpstr>Грађа удова зависи од начина кретања</vt:lpstr>
      <vt:lpstr>Скелетни систем           Мишићни систем</vt:lpstr>
      <vt:lpstr>Нервни систем - цјевастог типа </vt:lpstr>
      <vt:lpstr>СИТЕМ ОРГАНА ЗА ВАРЕЊЕ</vt:lpstr>
      <vt:lpstr> Органи за дисање </vt:lpstr>
      <vt:lpstr>Slide 13</vt:lpstr>
      <vt:lpstr>Slide 14</vt:lpstr>
      <vt:lpstr>Slide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СИСАРИ</dc:title>
  <dc:creator/>
  <cp:lastModifiedBy>Aleksandra Puhalic</cp:lastModifiedBy>
  <cp:revision>58</cp:revision>
  <dcterms:created xsi:type="dcterms:W3CDTF">2006-08-16T00:00:00Z</dcterms:created>
  <dcterms:modified xsi:type="dcterms:W3CDTF">2020-04-23T10:56:52Z</dcterms:modified>
</cp:coreProperties>
</file>