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E4783-9E44-40AF-9289-BF6A3C0D46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E4AE87-D488-49BB-A257-7D60701B8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DDFE6-C0E2-4F84-ABD8-760873F01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E064-1B93-4FB5-BA09-1A4EBC201FBD}" type="datetimeFigureOut">
              <a:rPr lang="bs-Latn-BA" smtClean="0"/>
              <a:t>28.4.2020.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D8FD6-4847-4582-80D9-C989A4F2B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9EC7A-1FE3-49B6-B4E7-85A88BE30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4E6B-EFF1-426C-A32A-BAC33335B51E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12172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37492-073C-4E0F-BF6A-313B68561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7DD55A-B6C1-4698-A248-E6865CBB4A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7B09F-8EA9-4EAE-944E-AD131A6C4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E064-1B93-4FB5-BA09-1A4EBC201FBD}" type="datetimeFigureOut">
              <a:rPr lang="bs-Latn-BA" smtClean="0"/>
              <a:t>28.4.2020.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E9DA7-21EB-4243-86EA-5F4182A8F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E4612-063A-4C44-A53A-529FC6C1C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4E6B-EFF1-426C-A32A-BAC33335B51E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31218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275CE1-604F-4015-A4D4-E4BDC3E50F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0E48A5-68DF-4AEB-BE9D-0B6BC6C3B1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E15D5-07CB-4DB0-A7BA-F4DD2E3AE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E064-1B93-4FB5-BA09-1A4EBC201FBD}" type="datetimeFigureOut">
              <a:rPr lang="bs-Latn-BA" smtClean="0"/>
              <a:t>28.4.2020.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6114A-F649-400A-BFDC-71A490F85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8A1F7-5C0A-4136-8FF1-920F6515D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4E6B-EFF1-426C-A32A-BAC33335B51E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83055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86EFE-8DF3-4C4B-B729-6D2CD9EB2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0BC04-746A-4E17-B100-1F157ED56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F8493-C0D9-42F5-907D-22560C19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E064-1B93-4FB5-BA09-1A4EBC201FBD}" type="datetimeFigureOut">
              <a:rPr lang="bs-Latn-BA" smtClean="0"/>
              <a:t>28.4.2020.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C05F7-E593-4C73-B5CD-DAAE95495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E0A9C-48B4-43FA-8465-B50EC02E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4E6B-EFF1-426C-A32A-BAC33335B51E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00591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276ED-77BD-43CD-A583-C97299B21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D16D9-5A09-42AA-9768-137FD4E33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DA12E-2591-4B28-BCF4-21E34C083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E064-1B93-4FB5-BA09-1A4EBC201FBD}" type="datetimeFigureOut">
              <a:rPr lang="bs-Latn-BA" smtClean="0"/>
              <a:t>28.4.2020.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4917D-1DEE-4E0F-BD06-D4F87F377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F94FD-3102-4A7C-B420-BDAD94F12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4E6B-EFF1-426C-A32A-BAC33335B51E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89734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35CB5-563D-4AB6-B57F-1A82738FD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53F58-F95B-4E7A-B19A-FCDB2D7B25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55C2BC-4BC0-4DD7-A74A-C2111F553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87261-EF1A-4F01-9C77-DD74AC6BC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E064-1B93-4FB5-BA09-1A4EBC201FBD}" type="datetimeFigureOut">
              <a:rPr lang="bs-Latn-BA" smtClean="0"/>
              <a:t>28.4.2020.</a:t>
            </a:fld>
            <a:endParaRPr lang="bs-Latn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1211A2-25A1-4E72-A177-46EB75B3D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098DA5-C92D-4EB5-87CE-1A14E23FE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4E6B-EFF1-426C-A32A-BAC33335B51E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08360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124BC-96D0-4989-8041-10BC61684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7BDBE9-9494-48A0-830D-515E0B2E4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22644C-A922-4855-9759-F361A611A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09F6B5-AF8A-4022-813A-A084BF0CC3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7D9E01-762F-4064-B3CD-1258D6618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5D8718-40CB-45DB-8687-8E6ED3192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E064-1B93-4FB5-BA09-1A4EBC201FBD}" type="datetimeFigureOut">
              <a:rPr lang="bs-Latn-BA" smtClean="0"/>
              <a:t>28.4.2020.</a:t>
            </a:fld>
            <a:endParaRPr lang="bs-Latn-B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67B859-381F-41A9-AA8D-D3A165038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F6E507-385F-408F-BFE4-10E57C40C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4E6B-EFF1-426C-A32A-BAC33335B51E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7451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B2621-51BC-4F83-B42D-3322EB05C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4DC408-366C-4E85-8F00-A73F5B279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E064-1B93-4FB5-BA09-1A4EBC201FBD}" type="datetimeFigureOut">
              <a:rPr lang="bs-Latn-BA" smtClean="0"/>
              <a:t>28.4.2020.</a:t>
            </a:fld>
            <a:endParaRPr lang="bs-Latn-B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61C589-AF69-4484-8787-A0234D305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F09E0B-A210-4CEB-9444-7ADCFB556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4E6B-EFF1-426C-A32A-BAC33335B51E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09313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E32EC4-9A93-4364-8E55-C99B731F1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E064-1B93-4FB5-BA09-1A4EBC201FBD}" type="datetimeFigureOut">
              <a:rPr lang="bs-Latn-BA" smtClean="0"/>
              <a:t>28.4.2020.</a:t>
            </a:fld>
            <a:endParaRPr lang="bs-Latn-B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2EF4E8-4B92-4A4C-B33C-1B1ACB354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1D9ED-72A7-4575-983C-C439B1135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4E6B-EFF1-426C-A32A-BAC33335B51E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89051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561A7-4B80-4AA1-BD7D-51A6E6422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94DD9-43E0-4902-97F2-C235A0EC6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16BB53-EF6D-42AC-A025-D941251BE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7D8323-0A40-4559-BBA0-C02325F1E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E064-1B93-4FB5-BA09-1A4EBC201FBD}" type="datetimeFigureOut">
              <a:rPr lang="bs-Latn-BA" smtClean="0"/>
              <a:t>28.4.2020.</a:t>
            </a:fld>
            <a:endParaRPr lang="bs-Latn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413C32-7A40-420E-B40B-A7B945774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C7E88C-36BC-4977-BF6B-FE682C170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4E6B-EFF1-426C-A32A-BAC33335B51E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8876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E57AC-9BCD-47FD-AC58-AC3740E7E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E8090E-61ED-41E8-8475-DD269F7916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s-Latn-B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783EF-C3C8-4FB0-8CC7-6C121E925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D124C2-5EC9-4B55-9FF2-4E4F1592E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E064-1B93-4FB5-BA09-1A4EBC201FBD}" type="datetimeFigureOut">
              <a:rPr lang="bs-Latn-BA" smtClean="0"/>
              <a:t>28.4.2020.</a:t>
            </a:fld>
            <a:endParaRPr lang="bs-Latn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1C0DA9-0FF6-4638-80BF-B74FDB56D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421582-052C-4477-B91B-8C1440AD8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4E6B-EFF1-426C-A32A-BAC33335B51E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73600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E67B94-51ED-4FCA-AD83-7E34BB3F8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A2562-45B1-40E2-8D35-9C48AA104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9901E-D2ED-48C1-8A73-AAB75330FD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E064-1B93-4FB5-BA09-1A4EBC201FBD}" type="datetimeFigureOut">
              <a:rPr lang="bs-Latn-BA" smtClean="0"/>
              <a:t>28.4.2020.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8469C-1E2D-4163-AA38-9AFD723071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ABFF8-2A0C-4EB8-B71D-B1757E1022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A4E6B-EFF1-426C-A32A-BAC33335B51E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6739266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03A8F-E8AE-426D-AE13-CF8273EB71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BA" sz="7200" b="1" dirty="0"/>
              <a:t>MS ACCES</a:t>
            </a:r>
            <a:r>
              <a:rPr lang="en-US" sz="7200" b="1" dirty="0"/>
              <a:t>S</a:t>
            </a:r>
            <a:endParaRPr lang="bs-Latn-BA" sz="7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03E3D6-D57C-4133-885F-4D12A640F2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Cyrl-BA" sz="4800" b="1" dirty="0">
                <a:latin typeface="+mj-lt"/>
              </a:rPr>
              <a:t>Рад са обрасцима</a:t>
            </a:r>
            <a:endParaRPr lang="bs-Latn-BA" sz="4800" b="1" dirty="0">
              <a:latin typeface="+mj-lt"/>
            </a:endParaRPr>
          </a:p>
        </p:txBody>
      </p:sp>
      <p:pic>
        <p:nvPicPr>
          <p:cNvPr id="1026" name="Picture 2" descr="Ms access basics ppt">
            <a:extLst>
              <a:ext uri="{FF2B5EF4-FFF2-40B4-BE49-F238E27FC236}">
                <a16:creationId xmlns:a16="http://schemas.microsoft.com/office/drawing/2014/main" id="{12C31785-B9E0-4E48-B211-DE3797386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3" y="57041"/>
            <a:ext cx="2837893" cy="213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86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2D071-3C7E-42D8-AF0F-C43C8D63D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3833"/>
          </a:xfrm>
        </p:spPr>
        <p:txBody>
          <a:bodyPr>
            <a:normAutofit/>
          </a:bodyPr>
          <a:lstStyle/>
          <a:p>
            <a:r>
              <a:rPr lang="sr-Cyrl-BA" b="1" dirty="0"/>
              <a:t>Попуњавање табела</a:t>
            </a:r>
            <a:endParaRPr lang="bs-Latn-B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EF537-C5BC-4EF4-9B6E-8A1AC8D52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8958"/>
            <a:ext cx="10515600" cy="5078005"/>
          </a:xfrm>
        </p:spPr>
        <p:txBody>
          <a:bodyPr/>
          <a:lstStyle/>
          <a:p>
            <a:pPr marL="0" indent="0">
              <a:buNone/>
            </a:pPr>
            <a:r>
              <a:rPr lang="sr-Cyrl-BA" dirty="0">
                <a:latin typeface="+mj-lt"/>
              </a:rPr>
              <a:t>Табелу можемо попуњавати на начин да у поље означено звјездицом упишете нови податак.</a:t>
            </a:r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r>
              <a:rPr lang="sr-Cyrl-BA" dirty="0">
                <a:latin typeface="+mj-lt"/>
              </a:rPr>
              <a:t>Како је у овом случају прво поље А</a:t>
            </a:r>
            <a:r>
              <a:rPr lang="en-US" dirty="0" err="1">
                <a:latin typeface="+mj-lt"/>
              </a:rPr>
              <a:t>utoNumber</a:t>
            </a:r>
            <a:r>
              <a:rPr lang="sr-Cyrl-BA" dirty="0">
                <a:latin typeface="+mj-lt"/>
              </a:rPr>
              <a:t>, број ће бити аутоматски додат, а остала поља у том реду можете наставити попуњавати. </a:t>
            </a:r>
          </a:p>
          <a:p>
            <a:pPr marL="0" indent="0">
              <a:buNone/>
            </a:pPr>
            <a:r>
              <a:rPr lang="sr-Cyrl-BA" dirty="0">
                <a:latin typeface="+mj-lt"/>
              </a:rPr>
              <a:t>Податак у табели можете мијељати тако што га означите, обришете и унесете нови податак.</a:t>
            </a:r>
            <a:endParaRPr lang="sr-Latn-BA" dirty="0">
              <a:latin typeface="+mj-lt"/>
            </a:endParaRPr>
          </a:p>
          <a:p>
            <a:pPr marL="0" indent="0">
              <a:buNone/>
            </a:pPr>
            <a:endParaRPr lang="bs-Latn-B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6F949A-CC14-40F5-9F0D-54FEDA0A17E4}"/>
              </a:ext>
            </a:extLst>
          </p:cNvPr>
          <p:cNvPicPr/>
          <p:nvPr/>
        </p:nvPicPr>
        <p:blipFill rotWithShape="1">
          <a:blip r:embed="rId2"/>
          <a:srcRect l="-1" r="19032" b="75644"/>
          <a:stretch/>
        </p:blipFill>
        <p:spPr bwMode="auto">
          <a:xfrm>
            <a:off x="838200" y="1989036"/>
            <a:ext cx="8297411" cy="18950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518737-81D7-470F-BF2B-35BA7A801B58}"/>
              </a:ext>
            </a:extLst>
          </p:cNvPr>
          <p:cNvSpPr txBox="1"/>
          <p:nvPr/>
        </p:nvSpPr>
        <p:spPr>
          <a:xfrm>
            <a:off x="1879134" y="3503736"/>
            <a:ext cx="293615" cy="2684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25882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6BE6E-6EEF-4DDE-BED5-263CB60A4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5778"/>
          </a:xfrm>
        </p:spPr>
        <p:txBody>
          <a:bodyPr/>
          <a:lstStyle/>
          <a:p>
            <a:r>
              <a:rPr lang="sr-Cyrl-BA" b="1" dirty="0"/>
              <a:t>Обрасци</a:t>
            </a:r>
            <a:endParaRPr lang="bs-Latn-B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D2205-3B45-4B10-A720-5D87357C1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9960"/>
            <a:ext cx="10515600" cy="4927003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2700" dirty="0">
                <a:latin typeface="+mj-lt"/>
              </a:rPr>
              <a:t>Табеле можете попуњавати и израдом образаца у </a:t>
            </a:r>
            <a:r>
              <a:rPr lang="en-US" sz="2700" dirty="0">
                <a:latin typeface="+mj-lt"/>
              </a:rPr>
              <a:t>MS Access</a:t>
            </a:r>
            <a:r>
              <a:rPr lang="sr-Cyrl-BA" sz="2700" dirty="0">
                <a:latin typeface="+mj-lt"/>
              </a:rPr>
              <a:t>-у.          Образац је објекат базе података чија је улога интеракција са корисником.                                                                                               Корисник при томе не види табеле, већ обрасце који приказују записе које је на тај начин лакше прегледати и мијењати.                            </a:t>
            </a:r>
            <a:r>
              <a:rPr lang="en-US" sz="2700" dirty="0">
                <a:latin typeface="+mj-lt"/>
              </a:rPr>
              <a:t>Access</a:t>
            </a:r>
            <a:r>
              <a:rPr lang="sr-Cyrl-BA" sz="2700" dirty="0">
                <a:latin typeface="+mj-lt"/>
              </a:rPr>
              <a:t> обезбјеђује неколико алатки за креирање образаца на картици Креирање</a:t>
            </a:r>
            <a:r>
              <a:rPr lang="en-US" sz="2700" dirty="0">
                <a:latin typeface="+mj-lt"/>
              </a:rPr>
              <a:t> </a:t>
            </a:r>
            <a:r>
              <a:rPr lang="sr-Cyrl-BA" sz="2700" dirty="0">
                <a:latin typeface="+mj-lt"/>
              </a:rPr>
              <a:t>(</a:t>
            </a:r>
            <a:r>
              <a:rPr lang="en-US" sz="2700" dirty="0">
                <a:latin typeface="+mj-lt"/>
              </a:rPr>
              <a:t>Create)</a:t>
            </a:r>
            <a:r>
              <a:rPr lang="sr-Cyrl-BA" sz="2700" dirty="0">
                <a:latin typeface="+mj-lt"/>
              </a:rPr>
              <a:t>, од којих свака омогућава да образац креирате једним кликом.                                                                           </a:t>
            </a:r>
          </a:p>
          <a:p>
            <a:pPr marL="0" indent="0">
              <a:buNone/>
            </a:pPr>
            <a:r>
              <a:rPr lang="sr-Cyrl-BA" dirty="0">
                <a:latin typeface="+mj-lt"/>
              </a:rPr>
              <a:t>                     </a:t>
            </a:r>
            <a:endParaRPr lang="bs-Latn-BA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3E00B7-24F7-4B41-BC73-0FB5BE2A4820}"/>
              </a:ext>
            </a:extLst>
          </p:cNvPr>
          <p:cNvPicPr/>
          <p:nvPr/>
        </p:nvPicPr>
        <p:blipFill rotWithShape="1">
          <a:blip r:embed="rId2"/>
          <a:srcRect t="3419" r="69231" b="85185"/>
          <a:stretch/>
        </p:blipFill>
        <p:spPr bwMode="auto">
          <a:xfrm>
            <a:off x="1012271" y="4479721"/>
            <a:ext cx="4792911" cy="15939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251758-8ED8-4108-8AB8-AA88E89829A3}"/>
              </a:ext>
            </a:extLst>
          </p:cNvPr>
          <p:cNvSpPr txBox="1"/>
          <p:nvPr/>
        </p:nvSpPr>
        <p:spPr>
          <a:xfrm>
            <a:off x="1937857" y="4479721"/>
            <a:ext cx="494950" cy="3858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bs-Latn-B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29F063-C81B-4EC2-9FA9-D3DBAD79F479}"/>
              </a:ext>
            </a:extLst>
          </p:cNvPr>
          <p:cNvSpPr txBox="1"/>
          <p:nvPr/>
        </p:nvSpPr>
        <p:spPr>
          <a:xfrm>
            <a:off x="3825380" y="4865615"/>
            <a:ext cx="1912690" cy="11828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bs-Latn-BA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13380F6-455B-48D6-8632-F78E59F87C3E}"/>
              </a:ext>
            </a:extLst>
          </p:cNvPr>
          <p:cNvCxnSpPr>
            <a:cxnSpLocks/>
          </p:cNvCxnSpPr>
          <p:nvPr/>
        </p:nvCxnSpPr>
        <p:spPr>
          <a:xfrm flipV="1">
            <a:off x="4144161" y="4269996"/>
            <a:ext cx="3137483" cy="7466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6C9D705-B6E3-4C56-B290-A850D2648B9F}"/>
              </a:ext>
            </a:extLst>
          </p:cNvPr>
          <p:cNvSpPr txBox="1"/>
          <p:nvPr/>
        </p:nvSpPr>
        <p:spPr>
          <a:xfrm>
            <a:off x="7449424" y="4160940"/>
            <a:ext cx="3322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600" dirty="0">
                <a:latin typeface="+mj-lt"/>
              </a:rPr>
              <a:t>Аутоматско креирање обрасца</a:t>
            </a:r>
            <a:endParaRPr lang="bs-Latn-BA" sz="1600" dirty="0">
              <a:latin typeface="+mj-lt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97E66FE-D134-4132-BE20-171BA37565B4}"/>
              </a:ext>
            </a:extLst>
          </p:cNvPr>
          <p:cNvCxnSpPr>
            <a:cxnSpLocks/>
          </p:cNvCxnSpPr>
          <p:nvPr/>
        </p:nvCxnSpPr>
        <p:spPr>
          <a:xfrm>
            <a:off x="4479721" y="5201174"/>
            <a:ext cx="2801923" cy="5452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A8E5A9E-BFD6-48DF-A654-0F145DD37F94}"/>
              </a:ext>
            </a:extLst>
          </p:cNvPr>
          <p:cNvSpPr txBox="1"/>
          <p:nvPr/>
        </p:nvSpPr>
        <p:spPr>
          <a:xfrm>
            <a:off x="7449424" y="5608040"/>
            <a:ext cx="3103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600" dirty="0"/>
              <a:t>Самостално прављење обрасца</a:t>
            </a:r>
            <a:endParaRPr lang="bs-Latn-BA" sz="16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949520A-D609-4F20-9D6F-7EA74F2DF902}"/>
              </a:ext>
            </a:extLst>
          </p:cNvPr>
          <p:cNvCxnSpPr/>
          <p:nvPr/>
        </p:nvCxnSpPr>
        <p:spPr>
          <a:xfrm>
            <a:off x="5041783" y="4957894"/>
            <a:ext cx="218952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CD1AC95-5A21-4D8A-B39E-9CD077242202}"/>
              </a:ext>
            </a:extLst>
          </p:cNvPr>
          <p:cNvSpPr txBox="1"/>
          <p:nvPr/>
        </p:nvSpPr>
        <p:spPr>
          <a:xfrm>
            <a:off x="7449423" y="4748169"/>
            <a:ext cx="2804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600" dirty="0"/>
              <a:t>Креирање помоћу чаробњака</a:t>
            </a:r>
            <a:endParaRPr lang="bs-Latn-BA" sz="1600" dirty="0"/>
          </a:p>
        </p:txBody>
      </p:sp>
    </p:spTree>
    <p:extLst>
      <p:ext uri="{BB962C8B-B14F-4D97-AF65-F5344CB8AC3E}">
        <p14:creationId xmlns:p14="http://schemas.microsoft.com/office/powerpoint/2010/main" val="183734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E0AC6-5982-4FD5-8436-545966EA3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884835"/>
          </a:xfrm>
        </p:spPr>
        <p:txBody>
          <a:bodyPr>
            <a:normAutofit/>
          </a:bodyPr>
          <a:lstStyle/>
          <a:p>
            <a:r>
              <a:rPr lang="sr-Cyrl-BA" sz="2700" dirty="0"/>
              <a:t>Ако желите да изаберете поља која се појављују у обрасцу, можете користити чаробњака за обрасце</a:t>
            </a:r>
            <a:r>
              <a:rPr lang="sr-Cyrl-BA" sz="2800" dirty="0"/>
              <a:t>.</a:t>
            </a:r>
            <a:endParaRPr lang="bs-Latn-BA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917CB9-2FE7-41C8-8C79-B1FFD5E4DDE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7468" t="27636" r="57372" b="36182"/>
          <a:stretch/>
        </p:blipFill>
        <p:spPr bwMode="auto">
          <a:xfrm>
            <a:off x="599164" y="2427342"/>
            <a:ext cx="3117159" cy="33526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AB20AB-46AD-48FF-9DAF-8D01FEF858D8}"/>
              </a:ext>
            </a:extLst>
          </p:cNvPr>
          <p:cNvPicPr/>
          <p:nvPr/>
        </p:nvPicPr>
        <p:blipFill rotWithShape="1">
          <a:blip r:embed="rId3"/>
          <a:srcRect l="17949" t="6003" r="69231" b="85185"/>
          <a:stretch/>
        </p:blipFill>
        <p:spPr bwMode="auto">
          <a:xfrm>
            <a:off x="1612834" y="1249959"/>
            <a:ext cx="2103489" cy="9556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932B1B-92EA-4A1F-ADF3-082C3A9E9B07}"/>
              </a:ext>
            </a:extLst>
          </p:cNvPr>
          <p:cNvPicPr/>
          <p:nvPr/>
        </p:nvPicPr>
        <p:blipFill rotWithShape="1">
          <a:blip r:embed="rId4"/>
          <a:srcRect l="17628" t="28205" r="57532" b="37607"/>
          <a:stretch/>
        </p:blipFill>
        <p:spPr bwMode="auto">
          <a:xfrm>
            <a:off x="3775046" y="2491530"/>
            <a:ext cx="3221373" cy="3196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2A2994-67EA-425D-8DF9-C350542D1F29}"/>
              </a:ext>
            </a:extLst>
          </p:cNvPr>
          <p:cNvPicPr/>
          <p:nvPr/>
        </p:nvPicPr>
        <p:blipFill rotWithShape="1">
          <a:blip r:embed="rId5"/>
          <a:srcRect l="12180" t="15954" r="48237" b="48433"/>
          <a:stretch/>
        </p:blipFill>
        <p:spPr bwMode="auto">
          <a:xfrm>
            <a:off x="7415868" y="2491529"/>
            <a:ext cx="3439486" cy="3196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DB327375-4827-454D-AD11-C1478578F52A}"/>
              </a:ext>
            </a:extLst>
          </p:cNvPr>
          <p:cNvSpPr/>
          <p:nvPr/>
        </p:nvSpPr>
        <p:spPr>
          <a:xfrm>
            <a:off x="4060272" y="1560352"/>
            <a:ext cx="430685" cy="37750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1</a:t>
            </a:r>
            <a:endParaRPr lang="bs-Latn-BA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B9033F9-6AF3-4F04-BCAC-6DEFF2D35075}"/>
              </a:ext>
            </a:extLst>
          </p:cNvPr>
          <p:cNvGrpSpPr/>
          <p:nvPr/>
        </p:nvGrpSpPr>
        <p:grpSpPr>
          <a:xfrm>
            <a:off x="1720817" y="5956183"/>
            <a:ext cx="417302" cy="369332"/>
            <a:chOff x="1720817" y="5956183"/>
            <a:chExt cx="417302" cy="369332"/>
          </a:xfrm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56606920-5B14-4197-AE64-29D453EF316A}"/>
                </a:ext>
              </a:extLst>
            </p:cNvPr>
            <p:cNvSpPr/>
            <p:nvPr/>
          </p:nvSpPr>
          <p:spPr>
            <a:xfrm>
              <a:off x="1720817" y="5956183"/>
              <a:ext cx="417302" cy="360727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s-Latn-BA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30BE289-120F-446D-B35D-F5DF80F81884}"/>
                </a:ext>
              </a:extLst>
            </p:cNvPr>
            <p:cNvSpPr txBox="1"/>
            <p:nvPr/>
          </p:nvSpPr>
          <p:spPr>
            <a:xfrm>
              <a:off x="1778466" y="5956183"/>
              <a:ext cx="1510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BA" dirty="0"/>
                <a:t>2</a:t>
              </a:r>
              <a:endParaRPr lang="bs-Latn-BA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182C0C4-8697-4A7C-8B72-4F8744FDB1DE}"/>
              </a:ext>
            </a:extLst>
          </p:cNvPr>
          <p:cNvGrpSpPr/>
          <p:nvPr/>
        </p:nvGrpSpPr>
        <p:grpSpPr>
          <a:xfrm>
            <a:off x="4932727" y="5956183"/>
            <a:ext cx="436227" cy="377937"/>
            <a:chOff x="4932727" y="5956183"/>
            <a:chExt cx="436227" cy="377937"/>
          </a:xfrm>
        </p:grpSpPr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A0AD4B00-C746-4D9B-BA24-AC3AB1B0C717}"/>
                </a:ext>
              </a:extLst>
            </p:cNvPr>
            <p:cNvSpPr/>
            <p:nvPr/>
          </p:nvSpPr>
          <p:spPr>
            <a:xfrm>
              <a:off x="4932727" y="5956183"/>
              <a:ext cx="436227" cy="369332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s-Latn-BA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9333608-E0C0-46C6-BB3D-8057113E8047}"/>
                </a:ext>
              </a:extLst>
            </p:cNvPr>
            <p:cNvSpPr txBox="1"/>
            <p:nvPr/>
          </p:nvSpPr>
          <p:spPr>
            <a:xfrm>
              <a:off x="5039637" y="5964788"/>
              <a:ext cx="220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BA" dirty="0"/>
                <a:t>3</a:t>
              </a:r>
              <a:endParaRPr lang="bs-Latn-BA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7FEFE62-5078-4063-99C4-01A3D176D40A}"/>
              </a:ext>
            </a:extLst>
          </p:cNvPr>
          <p:cNvGrpSpPr/>
          <p:nvPr/>
        </p:nvGrpSpPr>
        <p:grpSpPr>
          <a:xfrm>
            <a:off x="8959442" y="5939513"/>
            <a:ext cx="436227" cy="377397"/>
            <a:chOff x="8959442" y="5939513"/>
            <a:chExt cx="436227" cy="377397"/>
          </a:xfrm>
        </p:grpSpPr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10B6A5A5-7199-4BD2-A65B-72D692375486}"/>
                </a:ext>
              </a:extLst>
            </p:cNvPr>
            <p:cNvSpPr/>
            <p:nvPr/>
          </p:nvSpPr>
          <p:spPr>
            <a:xfrm>
              <a:off x="8959442" y="5956183"/>
              <a:ext cx="436227" cy="360727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s-Latn-BA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CC74855-D6FE-4BF2-94EE-E8ADF7B84747}"/>
                </a:ext>
              </a:extLst>
            </p:cNvPr>
            <p:cNvSpPr txBox="1"/>
            <p:nvPr/>
          </p:nvSpPr>
          <p:spPr>
            <a:xfrm>
              <a:off x="9034942" y="5939513"/>
              <a:ext cx="1426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BA" dirty="0"/>
                <a:t>4</a:t>
              </a:r>
              <a:endParaRPr lang="bs-Latn-BA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198B047-501F-4DB9-9689-B4ECEEC9E1C4}"/>
              </a:ext>
            </a:extLst>
          </p:cNvPr>
          <p:cNvSpPr txBox="1"/>
          <p:nvPr/>
        </p:nvSpPr>
        <p:spPr>
          <a:xfrm>
            <a:off x="2751589" y="1249959"/>
            <a:ext cx="872455" cy="2217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28839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64814-C196-47B8-8F19-2E2789B38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95" y="220793"/>
            <a:ext cx="10515600" cy="1325563"/>
          </a:xfrm>
        </p:spPr>
        <p:txBody>
          <a:bodyPr>
            <a:normAutofit/>
          </a:bodyPr>
          <a:lstStyle/>
          <a:p>
            <a:r>
              <a:rPr lang="sr-Cyrl-BA" sz="2700" dirty="0"/>
              <a:t>Једна од предности коришћења образаца је и унос нових записа , без коришћења табела, употребом алатке Нови празни запис (</a:t>
            </a:r>
            <a:r>
              <a:rPr lang="en-US" sz="2700" dirty="0"/>
              <a:t>New Blank Record)</a:t>
            </a:r>
            <a:endParaRPr lang="bs-Latn-BA" sz="2700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2676329-F10E-4B67-97F1-1F4867D76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7464"/>
            <a:ext cx="10515600" cy="45494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Latn-BA" sz="2700" dirty="0">
              <a:latin typeface="+mj-lt"/>
            </a:endParaRPr>
          </a:p>
          <a:p>
            <a:pPr marL="0" indent="0">
              <a:buNone/>
            </a:pPr>
            <a:endParaRPr lang="sr-Latn-BA" sz="2700" dirty="0">
              <a:latin typeface="+mj-lt"/>
            </a:endParaRPr>
          </a:p>
          <a:p>
            <a:pPr marL="0" indent="0">
              <a:buNone/>
            </a:pPr>
            <a:endParaRPr lang="sr-Latn-BA" sz="2700" dirty="0">
              <a:latin typeface="+mj-lt"/>
            </a:endParaRPr>
          </a:p>
          <a:p>
            <a:pPr marL="0" indent="0">
              <a:buNone/>
            </a:pPr>
            <a:r>
              <a:rPr lang="sr-Cyrl-BA" sz="2700" dirty="0">
                <a:latin typeface="+mj-lt"/>
              </a:rPr>
              <a:t>У обрасцима можете брисати старе записе и додавати нове, тако да  означите запис који желите мијењати, обришете и унесете нови.            </a:t>
            </a:r>
          </a:p>
          <a:p>
            <a:pPr marL="0" indent="0">
              <a:buNone/>
            </a:pPr>
            <a:r>
              <a:rPr lang="sr-Cyrl-BA" sz="2700" dirty="0">
                <a:latin typeface="+mj-lt"/>
              </a:rPr>
              <a:t>           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F551CB-82EE-457A-BD97-0E8C59EFE81E}"/>
              </a:ext>
            </a:extLst>
          </p:cNvPr>
          <p:cNvPicPr/>
          <p:nvPr/>
        </p:nvPicPr>
        <p:blipFill rotWithShape="1">
          <a:blip r:embed="rId2"/>
          <a:srcRect l="11218" t="92023" r="78365" b="5128"/>
          <a:stretch/>
        </p:blipFill>
        <p:spPr bwMode="auto">
          <a:xfrm>
            <a:off x="2239861" y="1045696"/>
            <a:ext cx="3711734" cy="4139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94F0721-060A-451D-8AE3-51D9765D2279}"/>
              </a:ext>
            </a:extLst>
          </p:cNvPr>
          <p:cNvPicPr/>
          <p:nvPr/>
        </p:nvPicPr>
        <p:blipFill rotWithShape="1">
          <a:blip r:embed="rId3"/>
          <a:srcRect l="11699" t="-570" r="48878" b="50427"/>
          <a:stretch/>
        </p:blipFill>
        <p:spPr bwMode="auto">
          <a:xfrm>
            <a:off x="935963" y="3840758"/>
            <a:ext cx="4198099" cy="26019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5F840B1-9687-4936-8875-495E68EEE082}"/>
              </a:ext>
            </a:extLst>
          </p:cNvPr>
          <p:cNvPicPr/>
          <p:nvPr/>
        </p:nvPicPr>
        <p:blipFill rotWithShape="1">
          <a:blip r:embed="rId4"/>
          <a:srcRect l="12340" t="17094" r="51923" b="60684"/>
          <a:stretch/>
        </p:blipFill>
        <p:spPr bwMode="auto">
          <a:xfrm>
            <a:off x="935962" y="1540794"/>
            <a:ext cx="2721637" cy="1476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217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F76E5-9912-4E94-BB80-FC0387DD1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700" dirty="0"/>
              <a:t>Додавање и мијењање текста у заглављу и подножју најлакше се може урадити у Приказу дизајна (</a:t>
            </a:r>
            <a:r>
              <a:rPr lang="en-US" sz="2700" dirty="0"/>
              <a:t>Design View) </a:t>
            </a:r>
            <a:r>
              <a:rPr lang="sr-Cyrl-BA" sz="2700" dirty="0"/>
              <a:t>обрасца, док се само мијењање може обавити и у Приказу изгледа (</a:t>
            </a:r>
            <a:r>
              <a:rPr lang="en-US" sz="2700" dirty="0"/>
              <a:t>Layout). </a:t>
            </a:r>
            <a:endParaRPr lang="bs-Latn-BA" sz="2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EF38C-2592-4B1F-8775-91272CBD3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2700" dirty="0">
                <a:latin typeface="+mj-lt"/>
              </a:rPr>
              <a:t>Потребно је само означити текст у заглављу или подножју и унијети нови.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C725ED-2017-4FF4-BBAB-7184B64B066A}"/>
              </a:ext>
            </a:extLst>
          </p:cNvPr>
          <p:cNvPicPr/>
          <p:nvPr/>
        </p:nvPicPr>
        <p:blipFill rotWithShape="1">
          <a:blip r:embed="rId2"/>
          <a:srcRect t="285" r="76603" b="55840"/>
          <a:stretch/>
        </p:blipFill>
        <p:spPr bwMode="auto">
          <a:xfrm>
            <a:off x="962898" y="2695574"/>
            <a:ext cx="2417865" cy="23273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C6F8FF-6405-4965-AD26-3007A7088252}"/>
              </a:ext>
            </a:extLst>
          </p:cNvPr>
          <p:cNvPicPr/>
          <p:nvPr/>
        </p:nvPicPr>
        <p:blipFill rotWithShape="1">
          <a:blip r:embed="rId3"/>
          <a:srcRect t="570" r="55769" b="69231"/>
          <a:stretch/>
        </p:blipFill>
        <p:spPr bwMode="auto">
          <a:xfrm>
            <a:off x="3957768" y="2695575"/>
            <a:ext cx="4983061" cy="23273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616CD4-B860-410E-9203-ED42513F2FE8}"/>
              </a:ext>
            </a:extLst>
          </p:cNvPr>
          <p:cNvPicPr/>
          <p:nvPr/>
        </p:nvPicPr>
        <p:blipFill rotWithShape="1">
          <a:blip r:embed="rId4"/>
          <a:srcRect l="9936" t="55841" r="48718" b="27350"/>
          <a:stretch/>
        </p:blipFill>
        <p:spPr bwMode="auto">
          <a:xfrm>
            <a:off x="5083728" y="5157846"/>
            <a:ext cx="4832059" cy="11540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F915B6-1B2F-4B87-A53E-F2CC40A29DFE}"/>
              </a:ext>
            </a:extLst>
          </p:cNvPr>
          <p:cNvSpPr txBox="1"/>
          <p:nvPr/>
        </p:nvSpPr>
        <p:spPr>
          <a:xfrm>
            <a:off x="962897" y="3775046"/>
            <a:ext cx="857513" cy="2432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85788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DAE23-E8B3-471C-A2E7-44E644AB1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Задатак за самосталан рад:</a:t>
            </a:r>
            <a:endParaRPr lang="bs-Latn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20B88-7F42-4546-81D5-549AF4FC9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8407"/>
            <a:ext cx="10515600" cy="4658556"/>
          </a:xfrm>
        </p:spPr>
        <p:txBody>
          <a:bodyPr/>
          <a:lstStyle/>
          <a:p>
            <a:pPr marL="0" indent="0">
              <a:buNone/>
            </a:pPr>
            <a:r>
              <a:rPr lang="sr-Cyrl-BA" dirty="0"/>
              <a:t>Након што сте повезали табеле, креирајте образац за попуну, који ће да садржи податке из двије табеле</a:t>
            </a:r>
            <a:r>
              <a:rPr lang="en-US" dirty="0"/>
              <a:t> “PREDMET” </a:t>
            </a:r>
            <a:r>
              <a:rPr lang="sr-Cyrl-BA" dirty="0"/>
              <a:t>и </a:t>
            </a:r>
            <a:r>
              <a:rPr lang="en-US" dirty="0"/>
              <a:t>“UCENICI”.</a:t>
            </a:r>
          </a:p>
          <a:p>
            <a:pPr marL="0" indent="0">
              <a:buNone/>
            </a:pPr>
            <a:r>
              <a:rPr lang="sr-Cyrl-BA" dirty="0"/>
              <a:t>Након уноса неколико записа, провјерите да ли </a:t>
            </a:r>
            <a:r>
              <a:rPr lang="sr-Cyrl-BA"/>
              <a:t>су обје </a:t>
            </a:r>
            <a:r>
              <a:rPr lang="sr-Cyrl-BA" dirty="0"/>
              <a:t>табеле попуњене унесеним подацима.</a:t>
            </a:r>
          </a:p>
          <a:p>
            <a:pPr marL="0" indent="0">
              <a:buNone/>
            </a:pPr>
            <a:endParaRPr lang="bs-Latn-B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B0FDE9-08EA-4E2D-8F0E-54AD48174CBC}"/>
              </a:ext>
            </a:extLst>
          </p:cNvPr>
          <p:cNvPicPr/>
          <p:nvPr/>
        </p:nvPicPr>
        <p:blipFill rotWithShape="1">
          <a:blip r:embed="rId2"/>
          <a:srcRect l="11058" t="15954" r="42468" b="33333"/>
          <a:stretch/>
        </p:blipFill>
        <p:spPr bwMode="auto">
          <a:xfrm>
            <a:off x="875514" y="3254929"/>
            <a:ext cx="5220485" cy="32379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585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</TotalTime>
  <Words>307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MS ACCESS</vt:lpstr>
      <vt:lpstr>Попуњавање табела</vt:lpstr>
      <vt:lpstr>Обрасци</vt:lpstr>
      <vt:lpstr>Ако желите да изаберете поља која се појављују у обрасцу, можете користити чаробњака за обрасце.</vt:lpstr>
      <vt:lpstr>Једна од предности коришћења образаца је и унос нових записа , без коришћења табела, употребом алатке Нови празни запис (New Blank Record)</vt:lpstr>
      <vt:lpstr>Додавање и мијењање текста у заглављу и подножју најлакше се може урадити у Приказу дизајна (Design View) обрасца, док се само мијењање може обавити и у Приказу изгледа (Layout). </vt:lpstr>
      <vt:lpstr>Задатак за самосталан рад: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 ACCES</dc:title>
  <dc:creator>Jelena</dc:creator>
  <cp:lastModifiedBy>Jelena</cp:lastModifiedBy>
  <cp:revision>42</cp:revision>
  <dcterms:created xsi:type="dcterms:W3CDTF">2020-04-27T12:53:18Z</dcterms:created>
  <dcterms:modified xsi:type="dcterms:W3CDTF">2020-04-28T09:20:51Z</dcterms:modified>
</cp:coreProperties>
</file>