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71" r:id="rId15"/>
    <p:sldId id="270" r:id="rId16"/>
  </p:sldIdLst>
  <p:sldSz cx="12192000" cy="6858000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844"/>
    <a:srgbClr val="9FB9DA"/>
    <a:srgbClr val="F6F6F6"/>
    <a:srgbClr val="C4D69C"/>
    <a:srgbClr val="B7A7CB"/>
    <a:srgbClr val="7C9843"/>
    <a:srgbClr val="B5A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2E3D-1B94-4AEC-9B4C-CCE3CA6477A9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99F4-2A0D-4388-93E8-6C839583E96C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054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D336-5223-4587-9FCE-3B9275479DE0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2AC55-B768-460F-AFE8-906EAEC72FB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86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486C-895B-4858-8C4E-3EB0DC9C991F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B961-A53F-49E3-B34B-4F60C2E5C2A7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91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25D7-4897-48C1-9646-2C099368378B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02F0-DC31-45B3-A64A-C317B2D8FBE6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93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29EC-23BB-4BEE-B0D5-D76EC788FC95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3CE6-1963-4DA0-B9FB-24C3608E788E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288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EC7F-4058-48F9-AC95-95C40BC1993F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B11F1-06AD-40DA-81FA-40CF77C57C8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6017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560F-F146-469D-9A26-8D9B3A15797E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9E9A-E18B-4776-8718-0CB550EAEAEA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24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E3976-6240-47B4-AAE3-41E0DE488973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FA59-40FE-4117-9949-BB6D701A1981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903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6236D-7EF9-4EEC-AEE3-07595B908E57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70EB-039B-40E5-8672-944CAEFDE86D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8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B64843-B497-4ADE-930C-F3D99EF67234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5DD0F3-D792-4EBF-9F83-882322084B09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46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5FE7-CAF3-4C5E-AF9C-BD57A310510E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A5FA-6883-47AE-9D61-874444FB6782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089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1667C68-69E6-491F-BBD9-FDCAF4778624}" type="datetimeFigureOut">
              <a:rPr lang="sr-Latn-RS"/>
              <a:pPr>
                <a:defRPr/>
              </a:pPr>
              <a:t>12.5.2020.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C11FA22-CBE4-4417-82B1-C08666A17C55}" type="slidenum">
              <a:rPr lang="sr-Latn-RS"/>
              <a:pPr>
                <a:defRPr/>
              </a:pPr>
              <a:t>‹#›</a:t>
            </a:fld>
            <a:endParaRPr lang="sr-Latn-R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53" r:id="rId3"/>
    <p:sldLayoutId id="2147483748" r:id="rId4"/>
    <p:sldLayoutId id="2147483749" r:id="rId5"/>
    <p:sldLayoutId id="2147483750" r:id="rId6"/>
    <p:sldLayoutId id="2147483754" r:id="rId7"/>
    <p:sldLayoutId id="2147483755" r:id="rId8"/>
    <p:sldLayoutId id="2147483756" r:id="rId9"/>
    <p:sldLayoutId id="2147483751" r:id="rId10"/>
    <p:sldLayoutId id="214748375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9F3"/>
            </a:gs>
            <a:gs pos="100000">
              <a:srgbClr val="F6C791">
                <a:alpha val="23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404938"/>
            <a:ext cx="962342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adjectifs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possessifs</a:t>
            </a:r>
            <a:r>
              <a:rPr lang="en-US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singuliers</a:t>
            </a:r>
            <a:endParaRPr lang="sr-Latn-R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3113"/>
            <a:ext cx="60579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82" y="1240970"/>
            <a:ext cx="5994780" cy="41334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ctangular Callout 4"/>
          <p:cNvSpPr/>
          <p:nvPr/>
        </p:nvSpPr>
        <p:spPr>
          <a:xfrm>
            <a:off x="2006600" y="522288"/>
            <a:ext cx="3367088" cy="114776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2006600" y="593725"/>
            <a:ext cx="3367088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Salut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’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est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notre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école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8000" endPos="58000" dir="5400000" sy="-100000" algn="bl" rotWithShape="0"/>
                </a:effectLst>
                <a:latin typeface="+mn-lt"/>
              </a:rPr>
              <a:t>!</a:t>
            </a:r>
            <a:endParaRPr lang="sr-Latn-R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8000" endPos="58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38" y="3051175"/>
            <a:ext cx="32924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011238" y="1511300"/>
            <a:ext cx="3481387" cy="1147763"/>
          </a:xfrm>
          <a:prstGeom prst="wedgeRectCallout">
            <a:avLst/>
          </a:prstGeom>
          <a:solidFill>
            <a:srgbClr val="9FB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1006475" y="1581150"/>
            <a:ext cx="3481388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C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’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est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votre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nouvelle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maison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!</a:t>
            </a:r>
            <a:endParaRPr lang="sr-Latn-R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6000" endPos="58000" dir="5400000" sy="-100000" algn="bl" rotWithShape="0"/>
              </a:effectLst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7" y="0"/>
            <a:ext cx="4127500" cy="3546151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3" y="2964602"/>
            <a:ext cx="2941476" cy="297567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2882900"/>
            <a:ext cx="143986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23863"/>
            <a:ext cx="42195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6326188" y="219075"/>
            <a:ext cx="4562475" cy="2309813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6599238" y="719138"/>
            <a:ext cx="4179887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Voilà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mes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voisins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C’est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leur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</a:t>
            </a:r>
            <a:r>
              <a:rPr lang="en-US" sz="32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voiture</a:t>
            </a: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16000" endPos="58000" dir="5400000" sy="-100000" algn="bl" rotWithShape="0"/>
                </a:effectLst>
                <a:latin typeface="+mn-lt"/>
              </a:rPr>
              <a:t> rouge!</a:t>
            </a:r>
            <a:endParaRPr lang="sr-Latn-R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16000" endPos="58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50" y="373063"/>
            <a:ext cx="8658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175" y="1081088"/>
            <a:ext cx="9759950" cy="415448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Complétez les phrases suivantes avec </a:t>
            </a:r>
            <a:r>
              <a:rPr lang="sr-Latn-R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</a:t>
            </a: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r-Latn-R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.......... sœur est petite et .......... frère </a:t>
            </a:r>
            <a:r>
              <a:rPr lang="sr-Latn-R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grand. 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.......... père est ingénieur et ........... mère est couturière.</a:t>
            </a:r>
            <a:endParaRPr lang="sr-Latn-R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Voici ........... maillot (m) de bain</a:t>
            </a:r>
            <a:r>
              <a:rPr lang="sr-Latn-R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R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’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est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.......... serviette (f) de plage.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J’apporte ........... crayon et .......... cahier (m) en vacances.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850" y="373063"/>
            <a:ext cx="86582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Exercices: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175" y="1081088"/>
            <a:ext cx="9759950" cy="489426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Complétez les phrases suivantes avec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</a:t>
            </a:r>
            <a:r>
              <a:rPr lang="sr-Latn-R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ou</a:t>
            </a:r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sr-Latn-R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le chat de Sophie : </a:t>
            </a:r>
            <a:r>
              <a:rPr lang="sr-Latn-RS" sz="2400" dirty="0">
                <a:latin typeface="+mn-lt"/>
              </a:rPr>
              <a:t>__________________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le sac de Lucie : </a:t>
            </a:r>
            <a:r>
              <a:rPr lang="sr-Latn-RS" sz="2400" dirty="0">
                <a:latin typeface="+mn-lt"/>
              </a:rPr>
              <a:t>________________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le vélo de l’étudiant : </a:t>
            </a:r>
            <a:r>
              <a:rPr lang="sr-Latn-RS" sz="2400" dirty="0">
                <a:latin typeface="+mn-lt"/>
              </a:rPr>
              <a:t>_________________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la sœur de Julie : </a:t>
            </a:r>
            <a:r>
              <a:rPr lang="sr-Latn-RS" sz="2400" dirty="0">
                <a:latin typeface="+mn-lt"/>
              </a:rPr>
              <a:t>_____________________</a:t>
            </a:r>
            <a:r>
              <a:rPr lang="fr-FR" sz="2400" dirty="0">
                <a:latin typeface="+mn-lt"/>
              </a:rPr>
              <a:t> </a:t>
            </a:r>
            <a:endParaRPr lang="sr-Latn-RS" sz="24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l’amie d’Émilie : </a:t>
            </a:r>
            <a:r>
              <a:rPr lang="sr-Latn-RS" sz="2400" dirty="0">
                <a:latin typeface="+mn-lt"/>
              </a:rPr>
              <a:t>_____________________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le dictionnaire de Paul : </a:t>
            </a:r>
            <a:r>
              <a:rPr lang="sr-Latn-RS" sz="2400" dirty="0">
                <a:latin typeface="+mn-lt"/>
              </a:rPr>
              <a:t>___________________</a:t>
            </a:r>
            <a:r>
              <a:rPr lang="fr-FR" sz="2400" dirty="0">
                <a:latin typeface="+mn-lt"/>
              </a:rPr>
              <a:t> </a:t>
            </a:r>
            <a:endParaRPr lang="sr-Latn-RS" sz="2400" dirty="0">
              <a:latin typeface="+mn-lt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fr-FR" sz="2400" dirty="0">
                <a:latin typeface="+mn-lt"/>
              </a:rPr>
              <a:t>le chapeau du jardinier : </a:t>
            </a:r>
            <a:r>
              <a:rPr lang="sr-Latn-RS" sz="2400" dirty="0">
                <a:latin typeface="+mn-lt"/>
              </a:rPr>
              <a:t>___________________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405313" y="2090738"/>
            <a:ext cx="251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2400" i="1"/>
              <a:t>C’est </a:t>
            </a:r>
            <a:r>
              <a:rPr lang="en-US" altLang="sr-Latn-RS" sz="2400" i="1">
                <a:solidFill>
                  <a:srgbClr val="FF0000"/>
                </a:solidFill>
              </a:rPr>
              <a:t>son</a:t>
            </a:r>
            <a:r>
              <a:rPr lang="en-US" altLang="sr-Latn-RS" sz="2400" i="1"/>
              <a:t> chat.</a:t>
            </a:r>
            <a:endParaRPr lang="sr-Latn-RS" altLang="sr-Latn-RS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>
            <a:alpha val="4392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263" y="2379663"/>
            <a:ext cx="89376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0000" dir="5400000" sy="-100000" algn="bl" rotWithShape="0"/>
                </a:effectLst>
                <a:latin typeface="+mn-lt"/>
              </a:rPr>
              <a:t>Merci pour </a:t>
            </a:r>
            <a:r>
              <a:rPr lang="en-US" sz="5400" i="1" dirty="0" err="1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0000" dir="5400000" sy="-100000" algn="bl" rotWithShape="0"/>
                </a:effectLst>
                <a:latin typeface="+mn-lt"/>
              </a:rPr>
              <a:t>votre</a:t>
            </a:r>
            <a:r>
              <a:rPr lang="en-US" sz="5400" i="1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0000" dir="5400000" sy="-100000" algn="bl" rotWithShape="0"/>
                </a:effectLst>
                <a:latin typeface="+mn-lt"/>
              </a:rPr>
              <a:t> attention!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i="1" dirty="0">
                <a:solidFill>
                  <a:srgbClr val="7C98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0000" dir="5400000" sy="-100000" algn="bl" rotWithShape="0"/>
                </a:effectLst>
                <a:latin typeface="+mn-lt"/>
              </a:rPr>
              <a:t>Au revoir!</a:t>
            </a:r>
            <a:endParaRPr lang="sr-Latn-RS" sz="5400" i="1" dirty="0">
              <a:solidFill>
                <a:srgbClr val="7C98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0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9F3">
                <a:alpha val="31000"/>
              </a:srgbClr>
            </a:gs>
            <a:gs pos="100000">
              <a:srgbClr val="F6C791">
                <a:alpha val="23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Emplois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RS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употреба</a:t>
            </a:r>
            <a:endParaRPr lang="sr-Latn-RS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00088" y="2219325"/>
            <a:ext cx="11093450" cy="40227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sr-Latn-RS" sz="3600" dirty="0" smtClean="0"/>
              <a:t>Ils indiquent l'appartenance à une personne, à un groupe.</a:t>
            </a:r>
            <a:endParaRPr lang="sr-Latn-RS" altLang="sr-Latn-RS" sz="3600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sr-Latn-RS" sz="3600" dirty="0" smtClean="0"/>
              <a:t>L'adjectif possessif s'accorde avec le nom (masculin, </a:t>
            </a:r>
            <a:r>
              <a:rPr lang="sr-Latn-RS" altLang="sr-Latn-RS" sz="3600" dirty="0" smtClean="0"/>
              <a:t> </a:t>
            </a:r>
            <a:r>
              <a:rPr lang="fr-FR" altLang="sr-Latn-RS" sz="3600" dirty="0" smtClean="0"/>
              <a:t>féminin / singulier, pluriel</a:t>
            </a:r>
            <a:r>
              <a:rPr lang="fr-FR" altLang="sr-Latn-RS" sz="3600" dirty="0" smtClean="0"/>
              <a:t>).</a:t>
            </a:r>
            <a:endParaRPr lang="sr-Cyrl-RS" altLang="sr-Latn-RS" sz="3600" dirty="0"/>
          </a:p>
          <a:p>
            <a:pPr marL="0" indent="0" eaLnBrk="1" hangingPunct="1">
              <a:buNone/>
            </a:pPr>
            <a:r>
              <a:rPr lang="sr-Cyrl-RS" altLang="sr-Latn-RS" sz="3600" dirty="0"/>
              <a:t> </a:t>
            </a:r>
            <a:r>
              <a:rPr lang="sr-Cyrl-RS" altLang="sr-Latn-RS" dirty="0" smtClean="0"/>
              <a:t>Указују на припадност појединцу или групи</a:t>
            </a:r>
            <a:endParaRPr lang="sr-Latn-RS" altLang="sr-Latn-RS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RS" altLang="sr-Latn-RS" dirty="0" smtClean="0"/>
              <a:t>Присвојни придјеви се слажу у роду и броју са именицом уз коју стоје.</a:t>
            </a:r>
            <a:endParaRPr lang="sr-Latn-RS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3025" y="363538"/>
            <a:ext cx="467518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adjectifs possessifs singuliers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Присвојни придјеви у једнини</a:t>
            </a:r>
            <a:endParaRPr lang="sr-Latn-R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73200" y="2128838"/>
          <a:ext cx="3938588" cy="2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94">
                  <a:extLst>
                    <a:ext uri="{9D8B030D-6E8A-4147-A177-3AD203B41FA5}">
                      <a16:colId xmlns:a16="http://schemas.microsoft.com/office/drawing/2014/main" val="2091692922"/>
                    </a:ext>
                  </a:extLst>
                </a:gridCol>
                <a:gridCol w="1969294">
                  <a:extLst>
                    <a:ext uri="{9D8B030D-6E8A-4147-A177-3AD203B41FA5}">
                      <a16:colId xmlns:a16="http://schemas.microsoft.com/office/drawing/2014/main" val="2295875054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Féminin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Masculin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174802136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Ma-moja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Mon-moj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376864656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Ta-tvoja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Ton-tvoj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403508773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Sa-njena/njegova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Son-njen/njegov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102836007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Notre-naša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Notre-naš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103942978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Votre-vaša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Votre-vaš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238836464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Leur-njihova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tc>
                  <a:txBody>
                    <a:bodyPr/>
                    <a:lstStyle/>
                    <a:p>
                      <a:r>
                        <a:rPr lang="sr-Latn-RS" sz="1800" dirty="0" smtClean="0"/>
                        <a:t>Leur-njihov</a:t>
                      </a:r>
                      <a:endParaRPr lang="sr-Latn-RS" sz="1800" dirty="0"/>
                    </a:p>
                  </a:txBody>
                  <a:tcPr marL="91417" marR="91417" marT="45714" marB="45714"/>
                </a:tc>
                <a:extLst>
                  <a:ext uri="{0D108BD9-81ED-4DB2-BD59-A6C34878D82A}">
                    <a16:rowId xmlns:a16="http://schemas.microsoft.com/office/drawing/2014/main" val="105008619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19299" y="5441950"/>
            <a:ext cx="3998913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РОДОВИ ИМЕНИЦА СЕ РАЗЛИКУЈУ  У СРПСКОМ И ФРАНЦУСКОМ ЈЕЗИКУ!!!</a:t>
            </a:r>
            <a:endParaRPr lang="sr-Latn-R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7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5238750"/>
            <a:ext cx="1020762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-1588"/>
            <a:ext cx="5745162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16575" y="4403725"/>
            <a:ext cx="728663" cy="3270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78513" y="4264025"/>
            <a:ext cx="727075" cy="327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02750" y="3005138"/>
            <a:ext cx="531813" cy="214312"/>
          </a:xfrm>
          <a:prstGeom prst="rect">
            <a:avLst/>
          </a:prstGeom>
          <a:solidFill>
            <a:srgbClr val="7C9844"/>
          </a:solidFill>
          <a:ln>
            <a:solidFill>
              <a:srgbClr val="7C98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0337800" y="4367213"/>
            <a:ext cx="635000" cy="204787"/>
          </a:xfrm>
          <a:prstGeom prst="rect">
            <a:avLst/>
          </a:prstGeom>
          <a:solidFill>
            <a:srgbClr val="B7A7CB"/>
          </a:solidFill>
          <a:ln>
            <a:solidFill>
              <a:srgbClr val="B7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9088438" y="5700713"/>
            <a:ext cx="2882900" cy="476250"/>
          </a:xfrm>
          <a:prstGeom prst="rect">
            <a:avLst/>
          </a:prstGeom>
          <a:solidFill>
            <a:srgbClr val="C4D69C"/>
          </a:solidFill>
          <a:ln>
            <a:solidFill>
              <a:srgbClr val="C4D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3688" y="1222375"/>
            <a:ext cx="493712" cy="168275"/>
          </a:xfrm>
          <a:prstGeom prst="rect">
            <a:avLst/>
          </a:prstGeom>
          <a:solidFill>
            <a:srgbClr val="B5A9C7"/>
          </a:solidFill>
          <a:ln>
            <a:solidFill>
              <a:srgbClr val="B5A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3732213" y="5761038"/>
            <a:ext cx="503237" cy="177800"/>
          </a:xfrm>
          <a:prstGeom prst="rect">
            <a:avLst/>
          </a:prstGeom>
          <a:solidFill>
            <a:srgbClr val="7C9843"/>
          </a:solidFill>
          <a:ln>
            <a:solidFill>
              <a:srgbClr val="7C9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8640763" y="5673725"/>
            <a:ext cx="3376612" cy="531813"/>
          </a:xfrm>
          <a:prstGeom prst="rect">
            <a:avLst/>
          </a:prstGeom>
          <a:solidFill>
            <a:srgbClr val="9FB9DA"/>
          </a:solidFill>
          <a:ln>
            <a:solidFill>
              <a:srgbClr val="9FB9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925" y="5551488"/>
            <a:ext cx="11360150" cy="73818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ATTENTION!!!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Quand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un nom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féminin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singulier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commence par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une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voyelle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, on </a:t>
            </a:r>
            <a:r>
              <a:rPr lang="en-US" sz="2000" dirty="0" err="1">
                <a:solidFill>
                  <a:srgbClr val="C00000"/>
                </a:solidFill>
                <a:latin typeface="+mn-lt"/>
              </a:rPr>
              <a:t>utilise</a:t>
            </a:r>
            <a:r>
              <a:rPr lang="en-US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MON, TON, SON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		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Kad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imenica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u </a:t>
            </a:r>
            <a:r>
              <a:rPr lang="sr-Latn-RS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ženskom rodu počinje na samoglasnik, koristimo prisvojni pridjev za muški rod!</a:t>
            </a:r>
            <a:endParaRPr lang="sr-Latn-RS" sz="14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29425" y="4021138"/>
            <a:ext cx="887413" cy="2984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7791450" y="3910013"/>
            <a:ext cx="250825" cy="5222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254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Les adjectifs possessifs singuliers</vt:lpstr>
      <vt:lpstr>Emplois  употреба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Ljubinko Tubić</dc:creator>
  <cp:lastModifiedBy>Ljubinko Tubić</cp:lastModifiedBy>
  <cp:revision>27</cp:revision>
  <dcterms:created xsi:type="dcterms:W3CDTF">2020-05-07T08:54:54Z</dcterms:created>
  <dcterms:modified xsi:type="dcterms:W3CDTF">2020-05-12T07:26:42Z</dcterms:modified>
</cp:coreProperties>
</file>