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7" r:id="rId4"/>
    <p:sldId id="258" r:id="rId5"/>
    <p:sldId id="259" r:id="rId6"/>
    <p:sldId id="264" r:id="rId7"/>
    <p:sldId id="260" r:id="rId8"/>
    <p:sldId id="265" r:id="rId9"/>
    <p:sldId id="266" r:id="rId10"/>
    <p:sldId id="269" r:id="rId11"/>
    <p:sldId id="270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2F208"/>
    <a:srgbClr val="66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485" autoAdjust="0"/>
    <p:restoredTop sz="94660"/>
  </p:normalViewPr>
  <p:slideViewPr>
    <p:cSldViewPr>
      <p:cViewPr varScale="1">
        <p:scale>
          <a:sx n="85" d="100"/>
          <a:sy n="85" d="100"/>
        </p:scale>
        <p:origin x="-894" y="-96"/>
      </p:cViewPr>
      <p:guideLst>
        <p:guide orient="horz" pos="1620"/>
        <p:guide pos="28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42927A-E3D6-4750-83DE-5327DAA85DD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6F4B2F-3E37-401A-B910-0AB005927E0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F4B2F-3E37-401A-B910-0AB005927E0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85563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1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1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106C-2BBC-476F-AA10-9FB0734A2611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AC4A9-4017-4890-89C8-A5E05080D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106C-2BBC-476F-AA10-9FB0734A2611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AC4A9-4017-4890-89C8-A5E05080D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1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106C-2BBC-476F-AA10-9FB0734A2611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AC4A9-4017-4890-89C8-A5E05080D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106C-2BBC-476F-AA10-9FB0734A2611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AC4A9-4017-4890-89C8-A5E05080D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106C-2BBC-476F-AA10-9FB0734A2611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AC4A9-4017-4890-89C8-A5E05080D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106C-2BBC-476F-AA10-9FB0734A2611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AC4A9-4017-4890-89C8-A5E05080D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1631157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7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106C-2BBC-476F-AA10-9FB0734A2611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AC4A9-4017-4890-89C8-A5E05080D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106C-2BBC-476F-AA10-9FB0734A2611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AC4A9-4017-4890-89C8-A5E05080D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106C-2BBC-476F-AA10-9FB0734A2611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AC4A9-4017-4890-89C8-A5E05080D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04789"/>
            <a:ext cx="5111749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106C-2BBC-476F-AA10-9FB0734A2611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AC4A9-4017-4890-89C8-A5E05080D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106C-2BBC-476F-AA10-9FB0734A2611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AC4A9-4017-4890-89C8-A5E05080D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1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1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5106C-2BBC-476F-AA10-9FB0734A2611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1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1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AC4A9-4017-4890-89C8-A5E05080D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800" b="1" i="1" dirty="0" smtClean="0"/>
              <a:t>НАСТАВНА ТЕМА: СЛИЧНОСТ</a:t>
            </a:r>
            <a:endParaRPr lang="en-US" sz="2800" b="1" i="1" dirty="0"/>
          </a:p>
        </p:txBody>
      </p:sp>
      <p:sp>
        <p:nvSpPr>
          <p:cNvPr id="3" name="Horizontal Scroll 2"/>
          <p:cNvSpPr/>
          <p:nvPr/>
        </p:nvSpPr>
        <p:spPr>
          <a:xfrm>
            <a:off x="4214810" y="4110228"/>
            <a:ext cx="4572032" cy="1033272"/>
          </a:xfrm>
          <a:prstGeom prst="horizont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 smtClean="0">
                <a:solidFill>
                  <a:schemeClr val="tx1"/>
                </a:solidFill>
              </a:rPr>
              <a:t>ГОРДАНА ЈЕЖ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Vertical Scroll 3"/>
          <p:cNvSpPr/>
          <p:nvPr/>
        </p:nvSpPr>
        <p:spPr>
          <a:xfrm>
            <a:off x="1214414" y="1000114"/>
            <a:ext cx="7072362" cy="3000396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sr-Cyrl-RS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it-IT" sz="24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МЈЕРЕЊЕ ДУЖИ. ЗАЈЕДНИЧКА МЈЕРА ДУЖИ</a:t>
            </a:r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sr-Cyrl-RS" sz="24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it-IT" sz="24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САМЈЕРЉИВЕ И НЕСАМЈЕРЉИВЕ ДУЖИ</a:t>
            </a:r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sr-Cyrl-RS" sz="24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it-IT" sz="24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РАЗМЈЕРА ДУЖИ. ПРОПОРЦИОНАЛНЕ ДУЖИ</a:t>
            </a:r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sr-Cyrl-RS" sz="24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it-IT" sz="24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ТАЛЕСОВА ТЕОРЕМА</a:t>
            </a:r>
            <a:endParaRPr lang="en-US" sz="24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sr-Cyrl-RS" sz="2400" b="1" dirty="0" smtClean="0"/>
              <a:t>ТАЛЕСОВА ТЕОРЕМА</a:t>
            </a:r>
            <a:endParaRPr lang="en-US" sz="2400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89249" y="1084188"/>
            <a:ext cx="3857652" cy="3051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29190" y="1785932"/>
            <a:ext cx="3143272" cy="619125"/>
          </a:xfrm>
          <a:prstGeom prst="rect">
            <a:avLst/>
          </a:prstGeom>
          <a:noFill/>
        </p:spPr>
      </p:pic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5609" name="Picture 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7752" y="1000114"/>
            <a:ext cx="3228975" cy="619125"/>
          </a:xfrm>
          <a:prstGeom prst="rect">
            <a:avLst/>
          </a:prstGeom>
          <a:noFill/>
        </p:spPr>
      </p:pic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5611" name="Picture 1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29190" y="2500312"/>
            <a:ext cx="3133725" cy="619125"/>
          </a:xfrm>
          <a:prstGeom prst="rect">
            <a:avLst/>
          </a:prstGeom>
          <a:noFill/>
        </p:spPr>
      </p:pic>
      <p:sp>
        <p:nvSpPr>
          <p:cNvPr id="2561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5613" name="Picture 1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29190" y="3286130"/>
            <a:ext cx="3143250" cy="619125"/>
          </a:xfrm>
          <a:prstGeom prst="rect">
            <a:avLst/>
          </a:prstGeom>
          <a:noFill/>
        </p:spPr>
      </p:pic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1763688" y="723115"/>
                <a:ext cx="5244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sr-Latn-RS" i="1" dirty="0" smtClean="0">
                    <a:ea typeface="Cambria Math" panose="02040503050406030204" pitchFamily="18" charset="0"/>
                  </a:rPr>
                  <a:t>a</a:t>
                </a:r>
                <a:r>
                  <a:rPr lang="sr-Latn-RS" dirty="0" smtClean="0">
                    <a:ea typeface="Cambria Math" panose="02040503050406030204" pitchFamily="18" charset="0"/>
                  </a:rPr>
                  <a:t/>
                </a:r>
                <a14:m>
                  <m:oMath xmlns:m="http://schemas.openxmlformats.org/officeDocument/2006/math">
                    <m:r>
                      <a:rPr lang="sr-Latn-R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∥ </m:t>
                    </m:r>
                    <m:r>
                      <a:rPr lang="sr-Latn-R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</m:oMath>
                </a14:m>
                <a:endParaRPr lang="sr-Latn-RS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3688" y="723115"/>
                <a:ext cx="524439" cy="276999"/>
              </a:xfrm>
              <a:prstGeom prst="rect">
                <a:avLst/>
              </a:prstGeom>
              <a:blipFill>
                <a:blip r:embed="rId7"/>
                <a:stretch>
                  <a:fillRect l="-26744" t="-28889" r="-13953" b="-51111"/>
                </a:stretch>
              </a:blipFill>
            </p:spPr>
            <p:txBody>
              <a:bodyPr/>
              <a:lstStyle/>
              <a:p>
                <a:r>
                  <a:rPr lang="sr-Latn-R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20820" y="2000246"/>
            <a:ext cx="36179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sr-Cyrl-RS" sz="3600" i="1" dirty="0" smtClean="0"/>
              <a:t>Хвала на пажњи!</a:t>
            </a:r>
            <a:endParaRPr lang="en-US" sz="3600" i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357173"/>
            <a:ext cx="8229600" cy="857250"/>
          </a:xfrm>
        </p:spPr>
        <p:txBody>
          <a:bodyPr>
            <a:normAutofit/>
          </a:bodyPr>
          <a:lstStyle/>
          <a:p>
            <a:r>
              <a:rPr lang="sr-Cyrl-RS" sz="2400" b="1" dirty="0" smtClean="0"/>
              <a:t>МЈЕРЕЊЕ ДУЖИ</a:t>
            </a:r>
            <a:endParaRPr lang="en-US" sz="2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857370"/>
            <a:ext cx="2581275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785786" y="1142990"/>
            <a:ext cx="7715304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r-Cyrl-RS" dirty="0" smtClean="0"/>
              <a:t>Упоређивањем дужина двије дужи  закључујемо да су оне или једнаке</a:t>
            </a:r>
            <a:r>
              <a:rPr lang="sr-Latn-RS" dirty="0" smtClean="0"/>
              <a:t> </a:t>
            </a:r>
            <a:r>
              <a:rPr lang="sr-Cyrl-RS" dirty="0" smtClean="0"/>
              <a:t>или је дужина једне дужи већа од дужине друге дужи.</a:t>
            </a:r>
            <a:endParaRPr lang="en-US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63817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63817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7620" y="1928808"/>
            <a:ext cx="952500" cy="20955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66675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57224" y="2500312"/>
            <a:ext cx="75113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Мјерећи дуж </a:t>
            </a:r>
            <a:r>
              <a:rPr lang="sr-Latn-RS" dirty="0" smtClean="0"/>
              <a:t>AB </a:t>
            </a:r>
            <a:r>
              <a:rPr lang="sr-Cyrl-RS" dirty="0" smtClean="0"/>
              <a:t>јединичном  дужи </a:t>
            </a:r>
            <a:r>
              <a:rPr lang="sr-Latn-RS" dirty="0" smtClean="0"/>
              <a:t>MN</a:t>
            </a:r>
            <a:r>
              <a:rPr lang="sr-Cyrl-RS" dirty="0" smtClean="0"/>
              <a:t> утврђујемо колико се јединичних</a:t>
            </a:r>
          </a:p>
          <a:p>
            <a:r>
              <a:rPr lang="sr-Cyrl-RS" dirty="0" smtClean="0"/>
              <a:t>дужи садржи у  </a:t>
            </a:r>
            <a:r>
              <a:rPr lang="sr-Latn-RS" dirty="0" smtClean="0"/>
              <a:t>AB</a:t>
            </a:r>
            <a:endParaRPr lang="en-US" dirty="0"/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8662" y="3214692"/>
            <a:ext cx="3124207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214810" y="3429006"/>
            <a:ext cx="47230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  </a:t>
            </a:r>
            <a:r>
              <a:rPr lang="sr-Cyrl-RS" dirty="0" smtClean="0"/>
              <a:t>Број 4 је </a:t>
            </a:r>
            <a:r>
              <a:rPr lang="sr-Cyrl-RS" b="1" dirty="0" smtClean="0">
                <a:solidFill>
                  <a:srgbClr val="FFFF00"/>
                </a:solidFill>
              </a:rPr>
              <a:t>мјерни број,</a:t>
            </a:r>
            <a:endParaRPr lang="sr-Latn-RS" b="1" dirty="0" smtClean="0">
              <a:solidFill>
                <a:srgbClr val="FFFF00"/>
              </a:solidFill>
            </a:endParaRPr>
          </a:p>
          <a:p>
            <a:r>
              <a:rPr lang="sr-Latn-RS" dirty="0" smtClean="0"/>
              <a:t>  </a:t>
            </a:r>
            <a:r>
              <a:rPr lang="sr-Cyrl-RS" dirty="0" smtClean="0"/>
              <a:t>М</a:t>
            </a:r>
            <a:r>
              <a:rPr lang="sr-Latn-RS" dirty="0" smtClean="0"/>
              <a:t>N</a:t>
            </a:r>
            <a:r>
              <a:rPr lang="sr-Cyrl-RS" dirty="0" smtClean="0"/>
              <a:t> је </a:t>
            </a:r>
            <a:r>
              <a:rPr lang="sr-Cyrl-RS" b="1" dirty="0" smtClean="0">
                <a:solidFill>
                  <a:srgbClr val="FFFF00"/>
                </a:solidFill>
              </a:rPr>
              <a:t>јединица мјере</a:t>
            </a:r>
            <a:r>
              <a:rPr lang="sr-Cyrl-RS" dirty="0" smtClean="0"/>
              <a:t>, </a:t>
            </a:r>
          </a:p>
          <a:p>
            <a:r>
              <a:rPr lang="sr-Cyrl-RS" dirty="0"/>
              <a:t> </a:t>
            </a:r>
            <a:r>
              <a:rPr lang="sr-Cyrl-RS" dirty="0" smtClean="0"/>
              <a:t>              </a:t>
            </a:r>
            <a:r>
              <a:rPr lang="sr-Cyrl-RS" b="1" dirty="0" smtClean="0"/>
              <a:t>је </a:t>
            </a:r>
            <a:r>
              <a:rPr lang="sr-Cyrl-RS" b="1" dirty="0" smtClean="0">
                <a:solidFill>
                  <a:srgbClr val="FFFF00"/>
                </a:solidFill>
              </a:rPr>
              <a:t>дужина дужи  А</a:t>
            </a:r>
            <a:r>
              <a:rPr lang="sr-Latn-RS" b="1" dirty="0" smtClean="0">
                <a:solidFill>
                  <a:srgbClr val="FFFF00"/>
                </a:solidFill>
              </a:rPr>
              <a:t>B</a:t>
            </a:r>
            <a:endParaRPr lang="sr-Cyrl-RS" b="1" dirty="0" smtClean="0">
              <a:solidFill>
                <a:srgbClr val="FFFF00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9124" y="4071948"/>
            <a:ext cx="628650" cy="209550"/>
          </a:xfrm>
          <a:prstGeom prst="rect">
            <a:avLst/>
          </a:prstGeom>
        </p:spPr>
        <p:style>
          <a:lnRef idx="2">
            <a:schemeClr val="accent1"/>
          </a:lnRef>
          <a:fillRef idx="100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21" name="Picture 20"/>
          <p:cNvPicPr/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9124" y="3214692"/>
            <a:ext cx="1200150" cy="209550"/>
          </a:xfrm>
          <a:prstGeom prst="rect">
            <a:avLst/>
          </a:prstGeom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596" y="1785932"/>
            <a:ext cx="4038600" cy="2928958"/>
          </a:xfrm>
          <a:solidFill>
            <a:schemeClr val="lt1"/>
          </a:solidFill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r-Latn-RS" sz="1800" dirty="0" smtClean="0"/>
              <a:t>j</a:t>
            </a:r>
            <a:r>
              <a:rPr lang="sr-Cyrl-RS" sz="1800" b="1" dirty="0" smtClean="0"/>
              <a:t>единична дуж </a:t>
            </a:r>
            <a:r>
              <a:rPr lang="sr-Latn-RS" sz="1800" b="1" dirty="0" smtClean="0"/>
              <a:t>PQ</a:t>
            </a:r>
            <a:r>
              <a:rPr lang="sr-Cyrl-RS" sz="1800" b="1" dirty="0" smtClean="0"/>
              <a:t> </a:t>
            </a:r>
            <a:r>
              <a:rPr lang="sr-Cyrl-RS" sz="1800" b="1" dirty="0" smtClean="0">
                <a:solidFill>
                  <a:srgbClr val="FF0000"/>
                </a:solidFill>
              </a:rPr>
              <a:t>садржи се </a:t>
            </a:r>
            <a:r>
              <a:rPr lang="sr-Cyrl-RS" sz="1800" b="1" dirty="0" smtClean="0"/>
              <a:t>у дужи</a:t>
            </a:r>
            <a:r>
              <a:rPr lang="sr-Latn-RS" sz="1800" b="1" dirty="0" smtClean="0"/>
              <a:t> AB</a:t>
            </a:r>
            <a:r>
              <a:rPr lang="sr-Cyrl-RS" sz="1800" b="1" dirty="0" smtClean="0"/>
              <a:t> цио број пута (садржи се без остатка)</a:t>
            </a:r>
            <a:endParaRPr lang="en-US" sz="18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785932"/>
            <a:ext cx="4286280" cy="2928958"/>
          </a:xfr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sr-Latn-RS" sz="1800" dirty="0" smtClean="0"/>
              <a:t>j</a:t>
            </a:r>
            <a:r>
              <a:rPr lang="sr-Cyrl-RS" sz="1800" b="1" dirty="0" smtClean="0"/>
              <a:t>единична дуж </a:t>
            </a:r>
            <a:r>
              <a:rPr lang="sr-Latn-RS" sz="1800" b="1" dirty="0" smtClean="0"/>
              <a:t>PQ</a:t>
            </a:r>
            <a:r>
              <a:rPr lang="sr-Cyrl-RS" sz="1800" b="1" dirty="0" smtClean="0"/>
              <a:t> </a:t>
            </a:r>
            <a:r>
              <a:rPr lang="sr-Cyrl-RS" sz="1800" b="1" dirty="0" smtClean="0">
                <a:solidFill>
                  <a:srgbClr val="FF0000"/>
                </a:solidFill>
              </a:rPr>
              <a:t>не садржи </a:t>
            </a:r>
            <a:r>
              <a:rPr lang="sr-Cyrl-RS" sz="1800" b="1" dirty="0" smtClean="0"/>
              <a:t>се у   дужи</a:t>
            </a:r>
            <a:r>
              <a:rPr lang="sr-Latn-RS" sz="1800" b="1" dirty="0" smtClean="0"/>
              <a:t> AB</a:t>
            </a:r>
            <a:r>
              <a:rPr lang="sr-Cyrl-RS" sz="1800" b="1" dirty="0" smtClean="0"/>
              <a:t> цио број пута (има остат</a:t>
            </a:r>
            <a:r>
              <a:rPr lang="sr-Latn-RS" sz="1800" b="1" dirty="0" smtClean="0"/>
              <a:t>ak</a:t>
            </a:r>
            <a:r>
              <a:rPr lang="sr-Cyrl-RS" sz="1800" b="1" dirty="0" smtClean="0"/>
              <a:t>)</a:t>
            </a:r>
            <a:endParaRPr lang="en-US" sz="1800" b="1" dirty="0" smtClean="0"/>
          </a:p>
          <a:p>
            <a:pPr>
              <a:buNone/>
            </a:pPr>
            <a:r>
              <a:rPr lang="sr-Cyrl-CS" dirty="0" smtClean="0"/>
              <a:t>           </a:t>
            </a:r>
            <a:endParaRPr lang="en-US" dirty="0"/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714348" y="1214428"/>
            <a:ext cx="757242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У процесу мјерења дужи А</a:t>
            </a:r>
            <a:r>
              <a:rPr kumimoji="0" lang="sr-Latn-RS" sz="1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B</a:t>
            </a:r>
            <a:r>
              <a:rPr kumimoji="0" lang="it-IT" sz="1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јединичном дужи</a:t>
            </a:r>
            <a:r>
              <a:rPr kumimoji="0" lang="sr-Latn-RS" sz="1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PQ</a:t>
            </a:r>
            <a:r>
              <a:rPr kumimoji="0" lang="it-IT" sz="1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могу бити два случаја</a:t>
            </a:r>
            <a:r>
              <a: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: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786314" y="1571618"/>
            <a:ext cx="1571636" cy="142876"/>
          </a:xfrm>
          <a:prstGeom prst="straightConnector1">
            <a:avLst/>
          </a:prstGeom>
          <a:ln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0800000" flipV="1">
            <a:off x="3071802" y="1571618"/>
            <a:ext cx="1714512" cy="14287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348" y="2786064"/>
            <a:ext cx="3429024" cy="851652"/>
          </a:xfrm>
          <a:prstGeom prst="rect">
            <a:avLst/>
          </a:prstGeom>
        </p:spPr>
      </p:pic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28" y="3714758"/>
            <a:ext cx="1533525" cy="266700"/>
          </a:xfrm>
          <a:prstGeom prst="rect">
            <a:avLst/>
          </a:prstGeom>
          <a:noFill/>
        </p:spPr>
      </p:pic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3321" name="Picture 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14" y="3214692"/>
            <a:ext cx="1419225" cy="457200"/>
          </a:xfrm>
          <a:prstGeom prst="rect">
            <a:avLst/>
          </a:prstGeom>
          <a:noFill/>
        </p:spPr>
      </p:pic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3323" name="Picture 1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00826" y="3214692"/>
            <a:ext cx="1485900" cy="457200"/>
          </a:xfrm>
          <a:prstGeom prst="rect">
            <a:avLst/>
          </a:prstGeom>
          <a:noFill/>
        </p:spPr>
      </p:pic>
      <p:sp>
        <p:nvSpPr>
          <p:cNvPr id="13326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29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332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333" name="Rectangle 21"/>
          <p:cNvSpPr>
            <a:spLocks noChangeArrowheads="1"/>
          </p:cNvSpPr>
          <p:nvPr/>
        </p:nvSpPr>
        <p:spPr bwMode="auto">
          <a:xfrm>
            <a:off x="0" y="214296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34" name="Rectangle 22"/>
          <p:cNvSpPr>
            <a:spLocks noChangeArrowheads="1"/>
          </p:cNvSpPr>
          <p:nvPr/>
        </p:nvSpPr>
        <p:spPr bwMode="auto">
          <a:xfrm>
            <a:off x="357158" y="1285866"/>
            <a:ext cx="81439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36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3335" name="Picture 2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14" y="4071948"/>
            <a:ext cx="1533525" cy="238125"/>
          </a:xfrm>
          <a:prstGeom prst="rect">
            <a:avLst/>
          </a:prstGeom>
          <a:noFill/>
        </p:spPr>
      </p:pic>
      <p:sp>
        <p:nvSpPr>
          <p:cNvPr id="43" name="Right Brace 42"/>
          <p:cNvSpPr/>
          <p:nvPr/>
        </p:nvSpPr>
        <p:spPr>
          <a:xfrm>
            <a:off x="6215074" y="3643320"/>
            <a:ext cx="500066" cy="71438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6929454" y="4000510"/>
            <a:ext cx="2776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1600" b="1" dirty="0" smtClean="0"/>
              <a:t>  </a:t>
            </a:r>
            <a:endParaRPr lang="en-US" sz="1600" b="1" dirty="0"/>
          </a:p>
        </p:txBody>
      </p:sp>
      <p:sp>
        <p:nvSpPr>
          <p:cNvPr id="13340" name="Rectangle 28"/>
          <p:cNvSpPr>
            <a:spLocks noGrp="1" noChangeArrowheads="1"/>
          </p:cNvSpPr>
          <p:nvPr>
            <p:ph type="title"/>
          </p:nvPr>
        </p:nvSpPr>
        <p:spPr bwMode="auto">
          <a:xfrm>
            <a:off x="428596" y="142859"/>
            <a:ext cx="835824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 fontAlgn="base">
              <a:spcAft>
                <a:spcPct val="0"/>
              </a:spcAft>
            </a:pPr>
            <a:r>
              <a:rPr lang="sr-Cyrl-RS" sz="1600" b="1" u="sng" dirty="0" smtClean="0"/>
              <a:t>Основна својства дужине дужи:</a:t>
            </a:r>
            <a:br>
              <a:rPr lang="sr-Cyrl-RS" sz="1600" b="1" u="sng" dirty="0" smtClean="0"/>
            </a:br>
            <a:r>
              <a:rPr lang="sr-Cyrl-RS" sz="1600" b="1" dirty="0" smtClean="0"/>
              <a:t>1.  Дужина дужи је увијек позитиван број;</a:t>
            </a:r>
            <a:r>
              <a:rPr lang="en-US" sz="1600" b="1" dirty="0" smtClean="0"/>
              <a:t/>
            </a:r>
            <a:br>
              <a:rPr lang="en-US" sz="1600" b="1" dirty="0" smtClean="0"/>
            </a:br>
            <a:r>
              <a:rPr lang="sr-Cyrl-RS" sz="1600" b="1" dirty="0" smtClean="0"/>
              <a:t>2.  Подударним дужима додјељује се исти број;</a:t>
            </a:r>
            <a:r>
              <a:rPr lang="en-US" sz="1600" b="1" dirty="0" smtClean="0"/>
              <a:t/>
            </a:r>
            <a:br>
              <a:rPr lang="en-US" sz="1600" b="1" dirty="0" smtClean="0"/>
            </a:br>
            <a:r>
              <a:rPr lang="sr-Cyrl-RS" sz="1600" b="1" dirty="0" smtClean="0"/>
              <a:t>3.  Збиру двије дужи додјељује се број једнак збиру дужина тих дужи.</a:t>
            </a:r>
            <a:r>
              <a:rPr lang="sr-Cyrl-RS" sz="1600" b="1" dirty="0" smtClean="0">
                <a:solidFill>
                  <a:schemeClr val="bg1"/>
                </a:solidFill>
              </a:rPr>
              <a:t/>
            </a:r>
            <a:br>
              <a:rPr lang="sr-Cyrl-RS" sz="1600" b="1" dirty="0" smtClean="0">
                <a:solidFill>
                  <a:schemeClr val="bg1"/>
                </a:solidFill>
              </a:rPr>
            </a:br>
            <a:endParaRPr kumimoji="0" lang="it-IT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715140" y="3714758"/>
            <a:ext cx="21478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CS" sz="1600" b="1" dirty="0" smtClean="0"/>
              <a:t>дуж</a:t>
            </a:r>
            <a:r>
              <a:rPr lang="sr-Cyrl-RS" sz="1600" b="1" dirty="0" smtClean="0"/>
              <a:t> </a:t>
            </a:r>
            <a:r>
              <a:rPr lang="sr-Latn-RS" sz="1600" b="1" dirty="0" smtClean="0"/>
              <a:t>MN</a:t>
            </a:r>
            <a:r>
              <a:rPr lang="sr-Cyrl-RS" sz="1600" b="1" dirty="0" smtClean="0"/>
              <a:t> је заједничка</a:t>
            </a:r>
          </a:p>
          <a:p>
            <a:r>
              <a:rPr lang="sr-Cyrl-CS" sz="1600" b="1" dirty="0" smtClean="0"/>
              <a:t>мјера</a:t>
            </a:r>
            <a:r>
              <a:rPr lang="sr-Cyrl-RS" sz="1600" b="1" dirty="0" smtClean="0"/>
              <a:t> дужи </a:t>
            </a:r>
            <a:r>
              <a:rPr lang="sr-Latn-RS" sz="1600" b="1" dirty="0" smtClean="0"/>
              <a:t>AB </a:t>
            </a:r>
            <a:r>
              <a:rPr lang="sr-Cyrl-RS" sz="1600" b="1" dirty="0" smtClean="0"/>
              <a:t>и</a:t>
            </a:r>
            <a:r>
              <a:rPr lang="sr-Latn-RS" sz="1600" b="1" dirty="0" smtClean="0"/>
              <a:t> PQ</a:t>
            </a:r>
            <a:endParaRPr lang="en-US" sz="1600" b="1" dirty="0"/>
          </a:p>
        </p:txBody>
      </p:sp>
      <p:pic>
        <p:nvPicPr>
          <p:cNvPr id="51" name="Picture 5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6379" y="2357436"/>
            <a:ext cx="2928959" cy="714380"/>
          </a:xfrm>
          <a:prstGeom prst="rect">
            <a:avLst/>
          </a:prstGeom>
        </p:spPr>
      </p:pic>
      <p:sp>
        <p:nvSpPr>
          <p:cNvPr id="13342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3341" name="Picture 2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14" y="3786196"/>
            <a:ext cx="1419225" cy="238125"/>
          </a:xfrm>
          <a:prstGeom prst="rect">
            <a:avLst/>
          </a:prstGeom>
          <a:noFill/>
        </p:spPr>
      </p:pic>
      <p:sp>
        <p:nvSpPr>
          <p:cNvPr id="33" name="TextBox 32"/>
          <p:cNvSpPr txBox="1"/>
          <p:nvPr/>
        </p:nvSpPr>
        <p:spPr>
          <a:xfrm>
            <a:off x="1071538" y="4071948"/>
            <a:ext cx="2719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 dirty="0" smtClean="0"/>
              <a:t>Дуж </a:t>
            </a:r>
            <a:r>
              <a:rPr lang="sr-Latn-RS" b="1" dirty="0" smtClean="0"/>
              <a:t>PQ</a:t>
            </a:r>
            <a:r>
              <a:rPr lang="sr-Cyrl-RS" b="1" dirty="0" smtClean="0"/>
              <a:t> је мјера дужи</a:t>
            </a:r>
            <a:r>
              <a:rPr lang="sr-Latn-RS" b="1" dirty="0" smtClean="0"/>
              <a:t> AB</a:t>
            </a:r>
            <a:endParaRPr lang="en-US" b="1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3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3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 animBg="1"/>
      <p:bldP spid="9217" grpId="0"/>
      <p:bldP spid="43" grpId="0" animBg="1"/>
      <p:bldP spid="13340" grpId="0"/>
      <p:bldP spid="50" grpId="0"/>
      <p:bldP spid="3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400" b="1" dirty="0" smtClean="0"/>
              <a:t>ЗАЈЕДНИЧКА МЈЕРА ДУЖИ</a:t>
            </a:r>
            <a:endParaRPr lang="en-US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42910" y="857238"/>
            <a:ext cx="807249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RS" b="1" dirty="0" smtClean="0">
                <a:solidFill>
                  <a:srgbClr val="FFFF00"/>
                </a:solidFill>
              </a:rPr>
              <a:t>Заједничком мјером </a:t>
            </a:r>
            <a:r>
              <a:rPr lang="sr-Cyrl-RS" b="1" dirty="0" smtClean="0"/>
              <a:t>двије или више дужи називамо ону дуж која се у датим дужима садржи  цио број пута (без остатка).</a:t>
            </a:r>
          </a:p>
          <a:p>
            <a:pPr algn="just"/>
            <a:r>
              <a:rPr lang="sr-Cyrl-RS" b="1" dirty="0" smtClean="0"/>
              <a:t>Ако дужи имају заједничку мјеру, онда те дужи имају бесконачно много заједничких мјера.</a:t>
            </a:r>
          </a:p>
          <a:p>
            <a:r>
              <a:rPr lang="sr-Cyrl-RS" b="1" dirty="0" smtClean="0"/>
              <a:t>Највећа од њих је </a:t>
            </a:r>
            <a:r>
              <a:rPr lang="sr-Cyrl-RS" b="1" dirty="0" smtClean="0">
                <a:solidFill>
                  <a:srgbClr val="FFFF00"/>
                </a:solidFill>
              </a:rPr>
              <a:t>највећа заједничка мјера.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2910" y="2357436"/>
            <a:ext cx="650924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u="sng" dirty="0" smtClean="0"/>
              <a:t>Примјер</a:t>
            </a:r>
            <a:r>
              <a:rPr lang="sr-Cyrl-RS" b="1" dirty="0" smtClean="0"/>
              <a:t>:  </a:t>
            </a:r>
          </a:p>
          <a:p>
            <a:r>
              <a:rPr lang="sr-Cyrl-RS" b="1" dirty="0" smtClean="0"/>
              <a:t>Одреди највећу заједничку мјеру за дужи:</a:t>
            </a:r>
          </a:p>
          <a:p>
            <a:r>
              <a:rPr lang="sr-Cyrl-CS" b="1" dirty="0" smtClean="0"/>
              <a:t>а</a:t>
            </a:r>
            <a:r>
              <a:rPr lang="sr-Cyrl-RS" b="1" dirty="0" smtClean="0"/>
              <a:t>) </a:t>
            </a:r>
            <a:r>
              <a:rPr lang="sr-Cyrl-RS" b="1" i="1" dirty="0" smtClean="0"/>
              <a:t>а</a:t>
            </a:r>
            <a:r>
              <a:rPr lang="sr-Latn-RS" b="1" dirty="0" smtClean="0"/>
              <a:t> </a:t>
            </a:r>
            <a:r>
              <a:rPr lang="sr-Cyrl-RS" b="1" dirty="0" smtClean="0"/>
              <a:t>= 4</a:t>
            </a:r>
            <a:r>
              <a:rPr lang="sr-Latn-RS" b="1" dirty="0" smtClean="0"/>
              <a:t> </a:t>
            </a:r>
            <a:r>
              <a:rPr lang="sr-Latn-RS" b="1" i="1" dirty="0" smtClean="0"/>
              <a:t>cm</a:t>
            </a:r>
            <a:r>
              <a:rPr lang="sr-Latn-RS" b="1" dirty="0" smtClean="0"/>
              <a:t>, </a:t>
            </a:r>
            <a:r>
              <a:rPr lang="sr-Latn-RS" b="1" i="1" dirty="0" smtClean="0"/>
              <a:t>b</a:t>
            </a:r>
            <a:r>
              <a:rPr lang="sr-Latn-RS" b="1" dirty="0" smtClean="0"/>
              <a:t> = 6 </a:t>
            </a:r>
            <a:r>
              <a:rPr lang="sr-Latn-RS" b="1" i="1" dirty="0" smtClean="0"/>
              <a:t>cm   </a:t>
            </a:r>
            <a:endParaRPr lang="sr-Cyrl-RS" b="1" i="1" dirty="0" smtClean="0"/>
          </a:p>
          <a:p>
            <a:r>
              <a:rPr lang="sr-Cyrl-RS" b="1" dirty="0" smtClean="0"/>
              <a:t>Рјешење: НЗД (4,6) =2</a:t>
            </a:r>
          </a:p>
          <a:p>
            <a:r>
              <a:rPr lang="sr-Cyrl-RS" b="1" dirty="0" smtClean="0"/>
              <a:t>Највећа заједничка мјера за дужи </a:t>
            </a:r>
            <a:r>
              <a:rPr lang="sr-Cyrl-RS" b="1" i="1" dirty="0" smtClean="0"/>
              <a:t>а</a:t>
            </a:r>
            <a:r>
              <a:rPr lang="sr-Cyrl-RS" b="1" dirty="0" smtClean="0"/>
              <a:t> и </a:t>
            </a:r>
            <a:r>
              <a:rPr lang="sr-Latn-RS" b="1" i="1" dirty="0"/>
              <a:t>b</a:t>
            </a:r>
            <a:r>
              <a:rPr lang="sr-Cyrl-RS" b="1" dirty="0" smtClean="0"/>
              <a:t> је дуж  дужине 2</a:t>
            </a:r>
            <a:r>
              <a:rPr lang="sr-Latn-RS" b="1" i="1" dirty="0" smtClean="0"/>
              <a:t> cm.</a:t>
            </a:r>
          </a:p>
          <a:p>
            <a:endParaRPr lang="sr-Cyrl-CS" b="1" dirty="0" smtClean="0"/>
          </a:p>
          <a:p>
            <a:r>
              <a:rPr lang="sr-Cyrl-CS" b="1" dirty="0" smtClean="0"/>
              <a:t>б</a:t>
            </a:r>
            <a:r>
              <a:rPr lang="sr-Cyrl-RS" b="1" dirty="0" smtClean="0"/>
              <a:t>)</a:t>
            </a:r>
            <a:r>
              <a:rPr lang="sr-Cyrl-RS" b="1" i="1" dirty="0" smtClean="0"/>
              <a:t> а</a:t>
            </a:r>
            <a:r>
              <a:rPr lang="sr-Latn-RS" b="1" dirty="0" smtClean="0"/>
              <a:t> </a:t>
            </a:r>
            <a:r>
              <a:rPr lang="sr-Cyrl-RS" b="1" dirty="0" smtClean="0"/>
              <a:t>= 4,</a:t>
            </a:r>
            <a:r>
              <a:rPr lang="sr-Latn-RS" b="1" dirty="0" smtClean="0"/>
              <a:t>5 </a:t>
            </a:r>
            <a:r>
              <a:rPr lang="sr-Latn-RS" b="1" i="1" dirty="0" smtClean="0"/>
              <a:t>dm</a:t>
            </a:r>
            <a:r>
              <a:rPr lang="sr-Latn-RS" b="1" dirty="0" smtClean="0"/>
              <a:t>, </a:t>
            </a:r>
            <a:r>
              <a:rPr lang="sr-Latn-RS" b="1" i="1" dirty="0" smtClean="0"/>
              <a:t>b</a:t>
            </a:r>
            <a:r>
              <a:rPr lang="sr-Latn-RS" b="1" dirty="0" smtClean="0"/>
              <a:t> = 50 </a:t>
            </a:r>
            <a:r>
              <a:rPr lang="sr-Latn-RS" b="1" i="1" dirty="0" smtClean="0"/>
              <a:t>cm    (</a:t>
            </a:r>
            <a:r>
              <a:rPr lang="sr-Cyrl-RS" b="1" i="1" dirty="0" smtClean="0"/>
              <a:t>задаћа)</a:t>
            </a:r>
            <a:endParaRPr lang="en-US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09" y="210908"/>
            <a:ext cx="8229600" cy="857250"/>
          </a:xfrm>
        </p:spPr>
        <p:txBody>
          <a:bodyPr>
            <a:normAutofit/>
          </a:bodyPr>
          <a:lstStyle/>
          <a:p>
            <a:r>
              <a:rPr lang="sr-Cyrl-RS" sz="2400" b="1" dirty="0" smtClean="0"/>
              <a:t>САМЈЕРЉИВЕ И НЕСАМЈЕРЉИВЕ ДУЖИ</a:t>
            </a:r>
            <a:endParaRPr lang="en-US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57224" y="1000115"/>
            <a:ext cx="79514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RS" sz="2000" b="1" dirty="0" smtClean="0"/>
              <a:t>За двије дужи које имају заједничку мјеру кажемо да су</a:t>
            </a:r>
            <a:r>
              <a:rPr lang="sr-Cyrl-RS" sz="2000" b="1" dirty="0" smtClean="0">
                <a:solidFill>
                  <a:schemeClr val="bg1"/>
                </a:solidFill>
              </a:rPr>
              <a:t> </a:t>
            </a:r>
            <a:r>
              <a:rPr lang="sr-Cyrl-RS" sz="2000" b="1" dirty="0" smtClean="0">
                <a:solidFill>
                  <a:srgbClr val="FF0000"/>
                </a:solidFill>
              </a:rPr>
              <a:t>САМЈЕРЉИВЕ ДУЖИ</a:t>
            </a:r>
            <a:r>
              <a:rPr lang="sr-Cyrl-RS" sz="2000" b="1" dirty="0" smtClean="0">
                <a:solidFill>
                  <a:schemeClr val="bg1"/>
                </a:solidFill>
              </a:rPr>
              <a:t> </a:t>
            </a:r>
            <a:r>
              <a:rPr lang="sr-Cyrl-RS" sz="2000" b="1" dirty="0" smtClean="0"/>
              <a:t>,  ако двије дужи немају заједничку мјеру , онда су то </a:t>
            </a:r>
            <a:r>
              <a:rPr lang="sr-Cyrl-RS" sz="2000" b="1" dirty="0" smtClean="0">
                <a:solidFill>
                  <a:srgbClr val="FFFF00"/>
                </a:solidFill>
              </a:rPr>
              <a:t>НЕСАМЈЕРЉИВЕ ДУЖИ</a:t>
            </a:r>
            <a:r>
              <a:rPr lang="sr-Cyrl-RS" sz="2000" b="1" dirty="0" smtClean="0"/>
              <a:t>.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071538" y="2428874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28662" y="2571750"/>
            <a:ext cx="77867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RS" sz="2000" b="1" dirty="0" smtClean="0"/>
              <a:t>За двије дужи се каже да су </a:t>
            </a:r>
            <a:r>
              <a:rPr lang="sr-Cyrl-RS" sz="2000" b="1" dirty="0" smtClean="0">
                <a:solidFill>
                  <a:srgbClr val="FF0000"/>
                </a:solidFill>
              </a:rPr>
              <a:t>самјерљиве</a:t>
            </a:r>
            <a:r>
              <a:rPr lang="sr-Cyrl-RS" sz="2000" b="1" dirty="0" smtClean="0">
                <a:solidFill>
                  <a:schemeClr val="bg1"/>
                </a:solidFill>
              </a:rPr>
              <a:t> </a:t>
            </a:r>
            <a:r>
              <a:rPr lang="sr-Cyrl-RS" sz="2000" b="1" dirty="0" smtClean="0"/>
              <a:t>ако је однос њихових мјерних бројева</a:t>
            </a:r>
            <a:r>
              <a:rPr lang="sr-Cyrl-RS" sz="2000" b="1" dirty="0" smtClean="0">
                <a:solidFill>
                  <a:schemeClr val="bg1"/>
                </a:solidFill>
              </a:rPr>
              <a:t> </a:t>
            </a:r>
            <a:r>
              <a:rPr lang="sr-Cyrl-RS" sz="2000" b="1" dirty="0" smtClean="0">
                <a:solidFill>
                  <a:srgbClr val="FF0000"/>
                </a:solidFill>
              </a:rPr>
              <a:t>рационалан број</a:t>
            </a:r>
            <a:r>
              <a:rPr lang="sr-Cyrl-RS" sz="2000" b="1" dirty="0" smtClean="0"/>
              <a:t>, а</a:t>
            </a:r>
            <a:r>
              <a:rPr lang="sr-Cyrl-RS" sz="2000" b="1" dirty="0" smtClean="0">
                <a:solidFill>
                  <a:schemeClr val="bg1"/>
                </a:solidFill>
              </a:rPr>
              <a:t> </a:t>
            </a:r>
            <a:r>
              <a:rPr lang="sr-Cyrl-RS" sz="2000" b="1" dirty="0" smtClean="0">
                <a:solidFill>
                  <a:srgbClr val="F2F208"/>
                </a:solidFill>
              </a:rPr>
              <a:t>несамјерљиве</a:t>
            </a:r>
            <a:r>
              <a:rPr lang="sr-Cyrl-RS" sz="2000" b="1" dirty="0" smtClean="0">
                <a:solidFill>
                  <a:schemeClr val="bg1"/>
                </a:solidFill>
              </a:rPr>
              <a:t> </a:t>
            </a:r>
            <a:r>
              <a:rPr lang="sr-Cyrl-RS" sz="2000" b="1" dirty="0" smtClean="0"/>
              <a:t>ако је однос њихових мјерних бројева</a:t>
            </a:r>
            <a:r>
              <a:rPr lang="sr-Cyrl-RS" sz="2000" b="1" dirty="0" smtClean="0">
                <a:solidFill>
                  <a:schemeClr val="bg1"/>
                </a:solidFill>
              </a:rPr>
              <a:t> </a:t>
            </a:r>
            <a:r>
              <a:rPr lang="sr-Cyrl-RS" sz="2000" b="1" dirty="0" smtClean="0">
                <a:solidFill>
                  <a:srgbClr val="F2F208"/>
                </a:solidFill>
              </a:rPr>
              <a:t>ирационалан број</a:t>
            </a:r>
            <a:r>
              <a:rPr lang="sr-Cyrl-RS" sz="2000" b="1" dirty="0" smtClean="0">
                <a:solidFill>
                  <a:schemeClr val="bg1"/>
                </a:solidFill>
              </a:rPr>
              <a:t>. </a:t>
            </a:r>
            <a:endParaRPr lang="en-US" sz="20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619672" y="3795886"/>
                <a:ext cx="880208" cy="53149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sr-Latn-R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R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num>
                        <m:den>
                          <m:r>
                            <a:rPr lang="sr-Latn-R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den>
                      </m:f>
                      <m:r>
                        <a:rPr lang="sr-Latn-R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sr-Latn-R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𝑸</m:t>
                      </m:r>
                    </m:oMath>
                  </m:oMathPara>
                </a14:m>
                <a:endParaRPr lang="sr-Latn-RS" sz="20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2" y="3795886"/>
                <a:ext cx="880208" cy="53149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R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5292080" y="3803654"/>
                <a:ext cx="1080119" cy="6238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sr-Latn-R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R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num>
                        <m:den>
                          <m:r>
                            <a:rPr lang="sr-Latn-R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den>
                      </m:f>
                      <m:r>
                        <a:rPr lang="sr-Latn-RS" sz="20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sr-Latn-RS" sz="20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sr-Latn-RS" sz="20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𝑰</m:t>
                      </m:r>
                    </m:oMath>
                  </m:oMathPara>
                </a14:m>
                <a:endParaRPr lang="sr-Latn-RS" sz="2000" b="1" dirty="0">
                  <a:solidFill>
                    <a:srgbClr val="FFFF00"/>
                  </a:solidFill>
                </a:endParaRPr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3803654"/>
                <a:ext cx="1080119" cy="62382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R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8" grpId="0"/>
      <p:bldP spid="4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95587"/>
            <a:ext cx="8229600" cy="2365772"/>
          </a:xfrm>
          <a:solidFill>
            <a:srgbClr val="00B0F0"/>
          </a:solidFill>
        </p:spPr>
        <p:txBody>
          <a:bodyPr>
            <a:normAutofit/>
          </a:bodyPr>
          <a:lstStyle/>
          <a:p>
            <a:pPr algn="l"/>
            <a:r>
              <a:rPr lang="sr-Cyrl-RS" sz="1800" b="1" dirty="0" smtClean="0"/>
              <a:t>Примјери:</a:t>
            </a:r>
            <a:r>
              <a:rPr lang="sr-Cyrl-RS" sz="1400" b="1" dirty="0" smtClean="0"/>
              <a:t/>
            </a:r>
            <a:br>
              <a:rPr lang="sr-Cyrl-RS" sz="1400" b="1" dirty="0" smtClean="0"/>
            </a:br>
            <a:r>
              <a:rPr lang="sr-Cyrl-RS" sz="1800" b="1" dirty="0" smtClean="0"/>
              <a:t>Одреди однос  слиједећих дужи и утврди које од њих су самјерљиве, а које </a:t>
            </a:r>
            <a:br>
              <a:rPr lang="sr-Cyrl-RS" sz="1800" b="1" dirty="0" smtClean="0"/>
            </a:br>
            <a:r>
              <a:rPr lang="sr-Cyrl-RS" sz="1800" b="1" dirty="0" smtClean="0"/>
              <a:t>     несамјерљиве:</a:t>
            </a:r>
            <a:br>
              <a:rPr lang="sr-Cyrl-RS" sz="1800" b="1" dirty="0" smtClean="0"/>
            </a:br>
            <a:r>
              <a:rPr lang="sr-Cyrl-RS" sz="1800" b="1" dirty="0" smtClean="0"/>
              <a:t>а) хипотенуза  </a:t>
            </a:r>
            <a:r>
              <a:rPr lang="sr-Latn-RS" sz="1800" b="1" i="1" dirty="0" smtClean="0"/>
              <a:t>c</a:t>
            </a:r>
            <a:r>
              <a:rPr lang="sr-Cyrl-RS" sz="1800" b="1" dirty="0" smtClean="0"/>
              <a:t> правоуглог троугла и полупречник </a:t>
            </a:r>
            <a:r>
              <a:rPr lang="sr-Latn-RS" sz="1800" b="1" i="1" dirty="0" smtClean="0"/>
              <a:t>r </a:t>
            </a:r>
            <a:r>
              <a:rPr lang="sr-Cyrl-RS" sz="1800" b="1" dirty="0" smtClean="0"/>
              <a:t>описаног круга троугла;</a:t>
            </a:r>
            <a:r>
              <a:rPr lang="sr-Latn-RS" sz="1800" b="1" dirty="0" smtClean="0"/>
              <a:t/>
            </a:r>
            <a:br>
              <a:rPr lang="sr-Latn-RS" sz="1800" b="1" dirty="0" smtClean="0"/>
            </a:br>
            <a:r>
              <a:rPr lang="sr-Cyrl-RS" sz="1800" b="1" dirty="0" smtClean="0"/>
              <a:t>б) дијагонала </a:t>
            </a:r>
            <a:r>
              <a:rPr lang="sr-Latn-RS" sz="1800" b="1" i="1" dirty="0" smtClean="0"/>
              <a:t>d</a:t>
            </a:r>
            <a:r>
              <a:rPr lang="sr-Cyrl-RS" sz="1800" b="1" dirty="0" smtClean="0"/>
              <a:t> и страница </a:t>
            </a:r>
            <a:r>
              <a:rPr lang="sr-Cyrl-RS" sz="1800" b="1" i="1" dirty="0" smtClean="0"/>
              <a:t>а</a:t>
            </a:r>
            <a:r>
              <a:rPr lang="sr-Cyrl-RS" sz="1800" b="1" dirty="0" smtClean="0"/>
              <a:t> квадрата</a:t>
            </a:r>
            <a:r>
              <a:rPr lang="sr-Latn-RS" sz="1800" b="1" dirty="0" smtClean="0"/>
              <a:t>;</a:t>
            </a:r>
            <a:br>
              <a:rPr lang="sr-Latn-RS" sz="1800" b="1" dirty="0" smtClean="0"/>
            </a:br>
            <a:r>
              <a:rPr lang="sr-Cyrl-RS" sz="1800" b="1" dirty="0" smtClean="0"/>
              <a:t>в) висина  </a:t>
            </a:r>
            <a:r>
              <a:rPr lang="sr-Latn-RS" sz="1800" b="1" i="1" dirty="0" smtClean="0"/>
              <a:t>h</a:t>
            </a:r>
            <a:r>
              <a:rPr lang="sr-Cyrl-RS" sz="1800" b="1" dirty="0" smtClean="0"/>
              <a:t> и страница  </a:t>
            </a:r>
            <a:r>
              <a:rPr lang="sr-Cyrl-RS" sz="1800" b="1" i="1" dirty="0" smtClean="0"/>
              <a:t>а</a:t>
            </a:r>
            <a:r>
              <a:rPr lang="sr-Cyrl-RS" sz="1800" b="1" dirty="0" smtClean="0"/>
              <a:t> једнакостраничног троугла;   </a:t>
            </a:r>
            <a:br>
              <a:rPr lang="sr-Cyrl-RS" sz="1800" b="1" dirty="0" smtClean="0"/>
            </a:br>
            <a:r>
              <a:rPr lang="sr-Cyrl-RS" sz="1800" b="1" dirty="0" smtClean="0"/>
              <a:t>г) страница </a:t>
            </a:r>
            <a:r>
              <a:rPr lang="sr-Cyrl-RS" sz="1800" b="1" i="1" dirty="0" smtClean="0"/>
              <a:t>а</a:t>
            </a:r>
            <a:r>
              <a:rPr lang="sr-Cyrl-RS" sz="1800" b="1" dirty="0" smtClean="0"/>
              <a:t> и пречник описаног круга  правилног шестоугла;</a:t>
            </a:r>
            <a:r>
              <a:rPr lang="sr-Latn-RS" sz="1800" b="1" dirty="0" smtClean="0"/>
              <a:t> </a:t>
            </a:r>
            <a:r>
              <a:rPr lang="sr-Cyrl-RS" sz="1800" b="1" dirty="0" smtClean="0"/>
              <a:t>    задаћа</a:t>
            </a:r>
            <a:br>
              <a:rPr lang="sr-Cyrl-RS" sz="1800" b="1" dirty="0" smtClean="0"/>
            </a:br>
            <a:r>
              <a:rPr lang="sr-Cyrl-RS" sz="1800" b="1" dirty="0" smtClean="0"/>
              <a:t>д)  обим </a:t>
            </a:r>
            <a:r>
              <a:rPr lang="sr-Cyrl-RS" sz="1800" b="1" i="1" dirty="0" smtClean="0"/>
              <a:t>О</a:t>
            </a:r>
            <a:r>
              <a:rPr lang="sr-Cyrl-RS" sz="1800" b="1" dirty="0" smtClean="0"/>
              <a:t> и пречник </a:t>
            </a:r>
            <a:r>
              <a:rPr lang="sr-Cyrl-RS" sz="1800" b="1" i="1" dirty="0" smtClean="0"/>
              <a:t>2</a:t>
            </a:r>
            <a:r>
              <a:rPr lang="sr-Latn-RS" sz="1800" b="1" i="1" dirty="0" smtClean="0"/>
              <a:t>r</a:t>
            </a:r>
            <a:r>
              <a:rPr lang="sr-Cyrl-RS" sz="1800" b="1" dirty="0" smtClean="0"/>
              <a:t> круга.</a:t>
            </a:r>
            <a:endParaRPr lang="en-US" sz="1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2500312"/>
            <a:ext cx="4038600" cy="2094310"/>
          </a:xfrm>
          <a:solidFill>
            <a:srgbClr val="00B0F0"/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sr-Cyrl-RS" sz="1800" b="1" dirty="0" smtClean="0"/>
              <a:t>Рјешење:</a:t>
            </a:r>
            <a:endParaRPr lang="sr-Cyrl-RS" sz="1800" dirty="0" smtClean="0"/>
          </a:p>
          <a:p>
            <a:pPr>
              <a:buNone/>
            </a:pPr>
            <a:r>
              <a:rPr lang="sr-Latn-RS" sz="1800" b="1" dirty="0" smtClean="0"/>
              <a:t>a)</a:t>
            </a:r>
            <a:endParaRPr lang="en-US" sz="18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714626"/>
            <a:ext cx="4038600" cy="1879996"/>
          </a:xfrm>
          <a:solidFill>
            <a:srgbClr val="00B0F0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sr-Cyrl-CS" sz="1800" dirty="0" smtClean="0"/>
              <a:t>б</a:t>
            </a:r>
            <a:r>
              <a:rPr lang="sr-Cyrl-RS" sz="1800" dirty="0" smtClean="0"/>
              <a:t>) </a:t>
            </a:r>
            <a:endParaRPr lang="en-US" sz="1800" dirty="0"/>
          </a:p>
        </p:txBody>
      </p:sp>
      <p:sp>
        <p:nvSpPr>
          <p:cNvPr id="5" name="Right Brace 4"/>
          <p:cNvSpPr/>
          <p:nvPr/>
        </p:nvSpPr>
        <p:spPr>
          <a:xfrm>
            <a:off x="6643702" y="1714494"/>
            <a:ext cx="142876" cy="785818"/>
          </a:xfrm>
          <a:prstGeom prst="rightBrac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i="1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3071816"/>
            <a:ext cx="676275" cy="26670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723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3357568"/>
            <a:ext cx="1552575" cy="514350"/>
          </a:xfrm>
          <a:prstGeom prst="rect">
            <a:avLst/>
          </a:prstGeom>
          <a:noFill/>
        </p:spPr>
      </p:pic>
      <p:pic>
        <p:nvPicPr>
          <p:cNvPr id="11" name="Picture 5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86050" y="2571750"/>
            <a:ext cx="1573213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Content Placeholder 3"/>
          <p:cNvSpPr txBox="1">
            <a:spLocks/>
          </p:cNvSpPr>
          <p:nvPr/>
        </p:nvSpPr>
        <p:spPr>
          <a:xfrm>
            <a:off x="4643438" y="2643758"/>
            <a:ext cx="4038600" cy="1879996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r-Cyrl-C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</a:t>
            </a:r>
            <a:r>
              <a:rPr kumimoji="0" lang="sr-Cyrl-R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r>
              <a:rPr kumimoji="0" lang="sr-Cyrl-R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6" y="2714626"/>
            <a:ext cx="876300" cy="304800"/>
          </a:xfrm>
          <a:prstGeom prst="rect">
            <a:avLst/>
          </a:prstGeom>
          <a:noFill/>
        </p:spPr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6" y="3000378"/>
            <a:ext cx="1847850" cy="581025"/>
          </a:xfrm>
          <a:prstGeom prst="rect">
            <a:avLst/>
          </a:prstGeom>
          <a:noFill/>
        </p:spPr>
      </p:pic>
      <p:pic>
        <p:nvPicPr>
          <p:cNvPr id="19" name="Picture 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072330" y="2714626"/>
            <a:ext cx="1551406" cy="1428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TextBox 17"/>
          <p:cNvSpPr txBox="1"/>
          <p:nvPr/>
        </p:nvSpPr>
        <p:spPr>
          <a:xfrm>
            <a:off x="571472" y="4143386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/>
              <a:t>Дужи </a:t>
            </a:r>
            <a:r>
              <a:rPr lang="sr-Latn-RS" b="1" i="1" dirty="0" smtClean="0"/>
              <a:t>c </a:t>
            </a:r>
            <a:r>
              <a:rPr lang="sr-Cyrl-CS" b="1" dirty="0" smtClean="0"/>
              <a:t>и</a:t>
            </a:r>
            <a:r>
              <a:rPr lang="sr-Latn-RS" b="1" dirty="0" smtClean="0"/>
              <a:t> </a:t>
            </a:r>
            <a:r>
              <a:rPr lang="sr-Latn-RS" b="1" i="1" dirty="0" smtClean="0"/>
              <a:t>r</a:t>
            </a:r>
            <a:r>
              <a:rPr lang="sr-Cyrl-RS" b="1" dirty="0" smtClean="0"/>
              <a:t> самјерљиве</a:t>
            </a:r>
            <a:endParaRPr lang="en-US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4714876" y="4071948"/>
            <a:ext cx="3032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CS" b="1" dirty="0" smtClean="0"/>
              <a:t>Дужи</a:t>
            </a:r>
            <a:r>
              <a:rPr lang="sr-Latn-RS" b="1" dirty="0" smtClean="0"/>
              <a:t> </a:t>
            </a:r>
            <a:r>
              <a:rPr lang="sr-Latn-RS" b="1" i="1" dirty="0" smtClean="0"/>
              <a:t>d </a:t>
            </a:r>
            <a:r>
              <a:rPr lang="sr-Cyrl-CS" b="1" dirty="0" smtClean="0"/>
              <a:t>и</a:t>
            </a:r>
            <a:r>
              <a:rPr lang="sr-Cyrl-RS" b="1" dirty="0" smtClean="0"/>
              <a:t> </a:t>
            </a:r>
            <a:r>
              <a:rPr lang="sr-Latn-RS" b="1" i="1" dirty="0" smtClean="0"/>
              <a:t>a </a:t>
            </a:r>
            <a:r>
              <a:rPr lang="sr-Cyrl-RS" b="1" dirty="0" smtClean="0"/>
              <a:t>су несамјерљиве</a:t>
            </a:r>
            <a:endParaRPr lang="en-US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400" b="1" dirty="0" smtClean="0"/>
              <a:t>РАЗМЈЕРА ДУЖИ. ПРОПОРЦИОНАЛНЕ ДУЖИ</a:t>
            </a:r>
            <a:endParaRPr lang="en-US" sz="2400" b="1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714612" y="135730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42910" y="1000115"/>
            <a:ext cx="75009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 smtClean="0">
                <a:solidFill>
                  <a:srgbClr val="FFFF00"/>
                </a:solidFill>
              </a:rPr>
              <a:t>Размјера</a:t>
            </a:r>
            <a:r>
              <a:rPr lang="sr-Cyrl-RS" b="1" dirty="0" smtClean="0"/>
              <a:t> двије дужи  </a:t>
            </a:r>
            <a:r>
              <a:rPr lang="sr-Latn-RS" b="1" dirty="0" smtClean="0"/>
              <a:t>AB </a:t>
            </a:r>
            <a:r>
              <a:rPr lang="sr-Cyrl-RS" b="1" dirty="0" smtClean="0"/>
              <a:t>и </a:t>
            </a:r>
            <a:r>
              <a:rPr lang="sr-Latn-RS" b="1" dirty="0" smtClean="0"/>
              <a:t>CD </a:t>
            </a:r>
            <a:r>
              <a:rPr lang="sr-Cyrl-RS" b="1" dirty="0" smtClean="0"/>
              <a:t>мјерених истом јединицом мјере је количник мјерних бројева ових дужи:</a:t>
            </a: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3306" y="1571618"/>
            <a:ext cx="1790700" cy="57150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642910" y="2143122"/>
            <a:ext cx="80489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 smtClean="0"/>
              <a:t>Размјера двије дужи не зависи од избора јединице мјере којом су те дужи</a:t>
            </a:r>
          </a:p>
          <a:p>
            <a:r>
              <a:rPr lang="sr-Cyrl-CS" b="1" dirty="0" smtClean="0"/>
              <a:t>мјерене</a:t>
            </a:r>
            <a:r>
              <a:rPr lang="sr-Cyrl-RS" b="1" dirty="0" smtClean="0"/>
              <a:t>.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714348" y="2786064"/>
            <a:ext cx="76573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 dirty="0" smtClean="0"/>
              <a:t>Ако су размјере дужи </a:t>
            </a:r>
            <a:r>
              <a:rPr lang="sr-Latn-RS" b="1" dirty="0" smtClean="0"/>
              <a:t>AB </a:t>
            </a:r>
            <a:r>
              <a:rPr lang="sr-Cyrl-RS" b="1" dirty="0" smtClean="0"/>
              <a:t>и </a:t>
            </a:r>
            <a:r>
              <a:rPr lang="sr-Latn-RS" b="1" dirty="0" smtClean="0"/>
              <a:t>CD</a:t>
            </a:r>
            <a:r>
              <a:rPr lang="sr-Cyrl-RS" b="1" dirty="0" smtClean="0"/>
              <a:t>, односно дужи </a:t>
            </a:r>
            <a:r>
              <a:rPr lang="sr-Latn-RS" b="1" dirty="0" smtClean="0"/>
              <a:t>EF </a:t>
            </a:r>
            <a:r>
              <a:rPr lang="sr-Cyrl-RS" b="1" dirty="0" smtClean="0"/>
              <a:t>и </a:t>
            </a:r>
            <a:r>
              <a:rPr lang="sr-Latn-RS" b="1" dirty="0" smtClean="0"/>
              <a:t>GH</a:t>
            </a:r>
            <a:r>
              <a:rPr lang="sr-Cyrl-RS" b="1" dirty="0" smtClean="0"/>
              <a:t> једнаке , каже се да </a:t>
            </a:r>
          </a:p>
          <a:p>
            <a:r>
              <a:rPr lang="sr-Cyrl-RS" b="1" dirty="0" smtClean="0"/>
              <a:t>су ове четири дужи </a:t>
            </a:r>
            <a:r>
              <a:rPr lang="sr-Cyrl-RS" b="1" dirty="0" smtClean="0">
                <a:solidFill>
                  <a:srgbClr val="FFFF00"/>
                </a:solidFill>
              </a:rPr>
              <a:t>пропорционалне</a:t>
            </a:r>
            <a:r>
              <a:rPr lang="sr-Cyrl-RS" b="1" dirty="0" smtClean="0"/>
              <a:t>:</a:t>
            </a:r>
            <a:endParaRPr lang="en-US" b="1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86050" y="3714758"/>
            <a:ext cx="3343275" cy="514350"/>
          </a:xfrm>
          <a:prstGeom prst="rect">
            <a:avLst/>
          </a:prstGeom>
          <a:noFill/>
        </p:spPr>
      </p:pic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8992" y="4286262"/>
            <a:ext cx="1895475" cy="266700"/>
          </a:xfrm>
          <a:prstGeom prst="rect">
            <a:avLst/>
          </a:prstGeom>
          <a:noFill/>
        </p:spPr>
      </p:pic>
      <p:sp>
        <p:nvSpPr>
          <p:cNvPr id="20" name="Oval Callout 19"/>
          <p:cNvSpPr/>
          <p:nvPr/>
        </p:nvSpPr>
        <p:spPr>
          <a:xfrm>
            <a:off x="5143504" y="3143254"/>
            <a:ext cx="3286148" cy="612648"/>
          </a:xfrm>
          <a:prstGeom prst="wedgeEllipse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5429256" y="3143254"/>
            <a:ext cx="264317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r-Cyrl-C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четврта</a:t>
            </a:r>
            <a:r>
              <a:rPr kumimoji="0" lang="it-IT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геометријска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R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      </a:t>
            </a:r>
            <a:r>
              <a:rPr kumimoji="0" lang="it-IT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пропорционала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11" grpId="0"/>
      <p:bldP spid="13" grpId="0"/>
      <p:bldP spid="20" grpId="0" animBg="1"/>
      <p:bldP spid="308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400" b="1" dirty="0" smtClean="0"/>
              <a:t>ТАЛЕС ИЗ МИЛЕТА</a:t>
            </a:r>
            <a:endParaRPr lang="en-US" sz="2400" b="1" dirty="0"/>
          </a:p>
        </p:txBody>
      </p:sp>
      <p:pic>
        <p:nvPicPr>
          <p:cNvPr id="4" name="Picture 3" descr="Резултат слика за tales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071552"/>
            <a:ext cx="2928958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3786182" y="1214428"/>
            <a:ext cx="507209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it-IT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Талес је био истакнути старогрчки филозоф и математичар. Живио је у </a:t>
            </a:r>
            <a:r>
              <a:rPr lang="sr-Latn-RS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VI</a:t>
            </a:r>
            <a:r>
              <a:rPr lang="it-IT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вијеку прије нове ере. У Египту је израчунао висину пирамиде </a:t>
            </a:r>
            <a:r>
              <a:rPr lang="sr-Cyrl-RS" b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it-IT" b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помоћу </a:t>
            </a:r>
            <a:r>
              <a:rPr lang="it-IT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бачене сјенке.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Доказао је</a:t>
            </a:r>
            <a:r>
              <a:rPr lang="sr-Cyrl-RS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:</a:t>
            </a:r>
            <a:r>
              <a:rPr lang="it-IT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sr-Cyrl-RS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да је угао над пречником круга прав, </a:t>
            </a:r>
            <a:r>
              <a:rPr lang="it-IT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једнакост унакрсних углова,</a:t>
            </a:r>
            <a:r>
              <a:rPr lang="sr-Cyrl-RS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it-IT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да су углови једнакокраког троугла подударни наспрам подударних </a:t>
            </a:r>
            <a:r>
              <a:rPr lang="it-IT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страница</a:t>
            </a:r>
            <a:r>
              <a:rPr lang="sr-Cyrl-RS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,</a:t>
            </a:r>
            <a:r>
              <a:rPr lang="sr-Latn-RS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sr-Cyrl-RS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it-IT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теорему о сличности троуглова</a:t>
            </a:r>
            <a:r>
              <a:rPr lang="sr-Cyrl-RS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lang="it-IT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400" b="1" dirty="0" smtClean="0"/>
              <a:t>ТАЛЕСОВА ТЕОРЕМА</a:t>
            </a:r>
            <a:endParaRPr lang="en-US" sz="2400" b="1" dirty="0"/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500034" y="857238"/>
            <a:ext cx="8357609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Талесова теорема: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Ако се двије праве пресијеку паралелним правама, </a:t>
            </a:r>
            <a:r>
              <a:rPr lang="sr-Cyrl-RS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it-IT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онда је размјера било </a:t>
            </a:r>
            <a:endParaRPr kumimoji="0" lang="sr-Cyrl-R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којих двију дужи</a:t>
            </a:r>
            <a:r>
              <a:rPr kumimoji="0" lang="sr-Cyrl-R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it-IT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једне праве једнака размјери</a:t>
            </a:r>
            <a:r>
              <a:rPr kumimoji="0" lang="sr-Cyrl-R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it-IT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одговарајућих дужи друге праве.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7752" y="2643188"/>
            <a:ext cx="3571875" cy="638175"/>
          </a:xfrm>
          <a:prstGeom prst="rect">
            <a:avLst/>
          </a:prstGeom>
          <a:noFill/>
        </p:spPr>
      </p:pic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2000246"/>
            <a:ext cx="3725862" cy="242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9"/>
          <p:cNvSpPr/>
          <p:nvPr/>
        </p:nvSpPr>
        <p:spPr>
          <a:xfrm>
            <a:off x="5857884" y="1928808"/>
            <a:ext cx="122341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it-IT" dirty="0" smtClean="0"/>
              <a:t>a ∥ b ∥ c∥ d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4579" grpId="0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1684</TotalTime>
  <Words>511</Words>
  <Application>Microsoft Office PowerPoint</Application>
  <PresentationFormat>On-screen Show (16:9)</PresentationFormat>
  <Paragraphs>66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НАСТАВНА ТЕМА: СЛИЧНОСТ</vt:lpstr>
      <vt:lpstr>МЈЕРЕЊЕ ДУЖИ</vt:lpstr>
      <vt:lpstr>Основна својства дужине дужи: 1.  Дужина дужи је увијек позитиван број; 2.  Подударним дужима додјељује се исти број; 3.  Збиру двије дужи додјељује се број једнак збиру дужина тих дужи. </vt:lpstr>
      <vt:lpstr>ЗАЈЕДНИЧКА МЈЕРА ДУЖИ</vt:lpstr>
      <vt:lpstr>САМЈЕРЉИВЕ И НЕСАМЈЕРЉИВЕ ДУЖИ</vt:lpstr>
      <vt:lpstr>Примјери: Одреди однос  слиједећих дужи и утврди које од њих су самјерљиве, а које       несамјерљиве: а) хипотенуза  c правоуглог троугла и полупречник r описаног круга троугла; б) дијагонала d и страница а квадрата; в) висина  h и страница  а једнакостраничног троугла;    г) страница а и пречник описаног круга  правилног шестоугла;     задаћа д)  обим О и пречник 2r круга.</vt:lpstr>
      <vt:lpstr>РАЗМЈЕРА ДУЖИ. ПРОПОРЦИОНАЛНЕ ДУЖИ</vt:lpstr>
      <vt:lpstr>ТАЛЕС ИЗ МИЛЕТА</vt:lpstr>
      <vt:lpstr>ТАЛЕСОВА ТЕОРЕМА</vt:lpstr>
      <vt:lpstr>ТАЛЕСОВА ТЕОРЕМА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Snzana</dc:creator>
  <cp:lastModifiedBy>Snzana</cp:lastModifiedBy>
  <cp:revision>227</cp:revision>
  <dcterms:created xsi:type="dcterms:W3CDTF">2020-05-09T11:47:06Z</dcterms:created>
  <dcterms:modified xsi:type="dcterms:W3CDTF">2020-05-13T13:01:53Z</dcterms:modified>
</cp:coreProperties>
</file>