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3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04-Nov-20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04-Nov-20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04-Nov-20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04-Nov-20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04-Nov-20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04-Nov-20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04-Nov-20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04-Nov-20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04-Nov-20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04-Nov-20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04-Nov-20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04-Nov-20</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praktikum@koeln-bonn-airport.d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439114" cy="1463040"/>
          </a:xfrm>
        </p:spPr>
        <p:txBody>
          <a:bodyPr>
            <a:normAutofit/>
          </a:bodyPr>
          <a:lstStyle/>
          <a:p>
            <a:pPr algn="l"/>
            <a:r>
              <a:rPr lang="de-DE" sz="2400" dirty="0" smtClean="0">
                <a:solidFill>
                  <a:srgbClr val="002060"/>
                </a:solidFill>
                <a:latin typeface="Arial" panose="020B0604020202020204" pitchFamily="34" charset="0"/>
                <a:cs typeface="Arial" panose="020B0604020202020204" pitchFamily="34" charset="0"/>
              </a:rPr>
              <a:t>Deutsche sprache,IX Klasse</a:t>
            </a:r>
            <a:r>
              <a:rPr lang="de-DE" sz="2400" dirty="0" smtClean="0">
                <a:latin typeface="Arial" panose="020B0604020202020204" pitchFamily="34" charset="0"/>
                <a:cs typeface="Arial" panose="020B0604020202020204" pitchFamily="34" charset="0"/>
              </a:rPr>
              <a:t/>
            </a:r>
            <a:br>
              <a:rPr lang="de-DE" sz="2400" dirty="0" smtClean="0">
                <a:latin typeface="Arial" panose="020B0604020202020204" pitchFamily="34" charset="0"/>
                <a:cs typeface="Arial" panose="020B0604020202020204" pitchFamily="34" charset="0"/>
              </a:rPr>
            </a:br>
            <a:r>
              <a:rPr lang="en-US" sz="2400" dirty="0" smtClean="0">
                <a:latin typeface="Arial" panose="020B0604020202020204" pitchFamily="34" charset="0"/>
                <a:cs typeface="Arial" panose="020B0604020202020204" pitchFamily="34" charset="0"/>
              </a:rPr>
              <a:t/>
            </a:r>
            <a:br>
              <a:rPr lang="en-US" sz="2400" dirty="0" smtClean="0">
                <a:latin typeface="Arial" panose="020B0604020202020204" pitchFamily="34" charset="0"/>
                <a:cs typeface="Arial" panose="020B0604020202020204" pitchFamily="34" charset="0"/>
              </a:rPr>
            </a:br>
            <a:r>
              <a:rPr lang="en-US" sz="1800" dirty="0">
                <a:solidFill>
                  <a:schemeClr val="accent2">
                    <a:lumMod val="50000"/>
                  </a:schemeClr>
                </a:solidFill>
                <a:latin typeface="Arial" panose="020B0604020202020204" pitchFamily="34" charset="0"/>
                <a:cs typeface="Arial" panose="020B0604020202020204" pitchFamily="34" charset="0"/>
              </a:rPr>
              <a:t/>
            </a:r>
            <a:br>
              <a:rPr lang="en-US" sz="1800" dirty="0">
                <a:solidFill>
                  <a:schemeClr val="accent2">
                    <a:lumMod val="50000"/>
                  </a:schemeClr>
                </a:solidFill>
                <a:latin typeface="Arial" panose="020B0604020202020204" pitchFamily="34" charset="0"/>
                <a:cs typeface="Arial" panose="020B0604020202020204" pitchFamily="34" charset="0"/>
              </a:rPr>
            </a:br>
            <a:r>
              <a:rPr lang="en-US" sz="1800" b="1" dirty="0" smtClean="0">
                <a:solidFill>
                  <a:srgbClr val="002060"/>
                </a:solidFill>
                <a:latin typeface="Arial" panose="020B0604020202020204" pitchFamily="34" charset="0"/>
                <a:cs typeface="Arial" panose="020B0604020202020204" pitchFamily="34" charset="0"/>
              </a:rPr>
              <a:t>ÖA GS “</a:t>
            </a:r>
            <a:r>
              <a:rPr lang="en-US" sz="1800" b="1" dirty="0" err="1" smtClean="0">
                <a:solidFill>
                  <a:srgbClr val="002060"/>
                </a:solidFill>
                <a:latin typeface="Arial" panose="020B0604020202020204" pitchFamily="34" charset="0"/>
                <a:cs typeface="Arial" panose="020B0604020202020204" pitchFamily="34" charset="0"/>
              </a:rPr>
              <a:t>Desanka</a:t>
            </a:r>
            <a:r>
              <a:rPr lang="en-US" sz="1800" b="1" dirty="0" smtClean="0">
                <a:solidFill>
                  <a:srgbClr val="002060"/>
                </a:solidFill>
                <a:latin typeface="Arial" panose="020B0604020202020204" pitchFamily="34" charset="0"/>
                <a:cs typeface="Arial" panose="020B0604020202020204" pitchFamily="34" charset="0"/>
              </a:rPr>
              <a:t> </a:t>
            </a:r>
            <a:r>
              <a:rPr lang="en-US" sz="1800" b="1" dirty="0" err="1" smtClean="0">
                <a:solidFill>
                  <a:srgbClr val="002060"/>
                </a:solidFill>
                <a:latin typeface="Arial" panose="020B0604020202020204" pitchFamily="34" charset="0"/>
                <a:cs typeface="Arial" panose="020B0604020202020204" pitchFamily="34" charset="0"/>
              </a:rPr>
              <a:t>maksimoviĆ</a:t>
            </a:r>
            <a:r>
              <a:rPr lang="en-US" sz="1800" b="1" dirty="0" smtClean="0">
                <a:solidFill>
                  <a:srgbClr val="002060"/>
                </a:solidFill>
                <a:latin typeface="Arial" panose="020B0604020202020204" pitchFamily="34" charset="0"/>
                <a:cs typeface="Arial" panose="020B0604020202020204" pitchFamily="34" charset="0"/>
              </a:rPr>
              <a:t>”,</a:t>
            </a:r>
            <a:r>
              <a:rPr lang="en-US" sz="1800" b="1" dirty="0" err="1" smtClean="0">
                <a:solidFill>
                  <a:srgbClr val="002060"/>
                </a:solidFill>
                <a:latin typeface="Arial" panose="020B0604020202020204" pitchFamily="34" charset="0"/>
                <a:cs typeface="Arial" panose="020B0604020202020204" pitchFamily="34" charset="0"/>
              </a:rPr>
              <a:t>trn-laktaŠi</a:t>
            </a:r>
            <a:endParaRPr lang="en-US" sz="2000" b="1" dirty="0">
              <a:solidFill>
                <a:srgbClr val="00206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8374879" y="4960137"/>
            <a:ext cx="3436121" cy="1463040"/>
          </a:xfrm>
        </p:spPr>
        <p:txBody>
          <a:bodyPr/>
          <a:lstStyle/>
          <a:p>
            <a:endParaRPr lang="de-DE" dirty="0" smtClean="0"/>
          </a:p>
          <a:p>
            <a:endParaRPr lang="de-DE" dirty="0"/>
          </a:p>
          <a:p>
            <a:r>
              <a:rPr lang="de-DE" b="1" dirty="0" smtClean="0">
                <a:solidFill>
                  <a:srgbClr val="002060"/>
                </a:solidFill>
                <a:latin typeface="Arial" panose="020B0604020202020204" pitchFamily="34" charset="0"/>
                <a:cs typeface="Arial" panose="020B0604020202020204" pitchFamily="34" charset="0"/>
              </a:rPr>
              <a:t>DIPL.PROF. BILJANA INCE</a:t>
            </a:r>
            <a:endParaRPr lang="en-US"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4336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396" y="734938"/>
            <a:ext cx="9562744" cy="1649339"/>
          </a:xfrm>
        </p:spPr>
        <p:txBody>
          <a:bodyPr>
            <a:normAutofit/>
          </a:bodyPr>
          <a:lstStyle/>
          <a:p>
            <a:r>
              <a:rPr lang="de-DE" sz="2000" dirty="0" smtClean="0">
                <a:solidFill>
                  <a:srgbClr val="FF0000"/>
                </a:solidFill>
                <a:latin typeface="Arial" panose="020B0604020202020204" pitchFamily="34" charset="0"/>
                <a:cs typeface="Arial" panose="020B0604020202020204" pitchFamily="34" charset="0"/>
              </a:rPr>
              <a:t/>
            </a:r>
            <a:br>
              <a:rPr lang="de-DE" sz="2000" dirty="0" smtClean="0">
                <a:solidFill>
                  <a:srgbClr val="FF0000"/>
                </a:solidFill>
                <a:latin typeface="Arial" panose="020B0604020202020204" pitchFamily="34" charset="0"/>
                <a:cs typeface="Arial" panose="020B0604020202020204" pitchFamily="34" charset="0"/>
              </a:rPr>
            </a:br>
            <a:r>
              <a:rPr lang="de-DE" sz="2000" u="sng" dirty="0" smtClean="0">
                <a:solidFill>
                  <a:srgbClr val="FF0000"/>
                </a:solidFill>
                <a:latin typeface="Arial" panose="020B0604020202020204" pitchFamily="34" charset="0"/>
                <a:cs typeface="Arial" panose="020B0604020202020204" pitchFamily="34" charset="0"/>
              </a:rPr>
              <a:t>Wo kann man ein praktikum machen?</a:t>
            </a:r>
            <a:r>
              <a:rPr lang="de-DE" sz="2000" dirty="0" smtClean="0">
                <a:solidFill>
                  <a:srgbClr val="FF0000"/>
                </a:solidFill>
                <a:latin typeface="Arial" panose="020B0604020202020204" pitchFamily="34" charset="0"/>
                <a:cs typeface="Arial" panose="020B0604020202020204" pitchFamily="34" charset="0"/>
              </a:rPr>
              <a:t> </a:t>
            </a:r>
            <a:r>
              <a:rPr lang="de-DE" sz="2000" dirty="0" smtClean="0">
                <a:solidFill>
                  <a:schemeClr val="tx1"/>
                </a:solidFill>
                <a:latin typeface="Arial" panose="020B0604020202020204" pitchFamily="34" charset="0"/>
                <a:cs typeface="Arial" panose="020B0604020202020204" pitchFamily="34" charset="0"/>
              </a:rPr>
              <a:t>(S.18,19,Kursbuch)</a:t>
            </a:r>
            <a:br>
              <a:rPr lang="de-DE" sz="2000" dirty="0" smtClean="0">
                <a:solidFill>
                  <a:schemeClr val="tx1"/>
                </a:solidFill>
                <a:latin typeface="Arial" panose="020B0604020202020204" pitchFamily="34" charset="0"/>
                <a:cs typeface="Arial" panose="020B0604020202020204" pitchFamily="34" charset="0"/>
              </a:rPr>
            </a:br>
            <a:r>
              <a:rPr lang="de-DE" sz="2000" dirty="0" smtClean="0">
                <a:solidFill>
                  <a:srgbClr val="FF0000"/>
                </a:solidFill>
                <a:latin typeface="Arial" panose="020B0604020202020204" pitchFamily="34" charset="0"/>
                <a:cs typeface="Arial" panose="020B0604020202020204" pitchFamily="34" charset="0"/>
              </a:rPr>
              <a:t/>
            </a:r>
            <a:br>
              <a:rPr lang="de-DE" sz="2000" dirty="0" smtClean="0">
                <a:solidFill>
                  <a:srgbClr val="FF0000"/>
                </a:solidFill>
                <a:latin typeface="Arial" panose="020B0604020202020204" pitchFamily="34" charset="0"/>
                <a:cs typeface="Arial" panose="020B0604020202020204" pitchFamily="34" charset="0"/>
              </a:rPr>
            </a:br>
            <a:r>
              <a:rPr lang="de-DE" sz="1800" u="sng" dirty="0">
                <a:solidFill>
                  <a:schemeClr val="tx2"/>
                </a:solidFill>
              </a:rPr>
              <a:t/>
            </a:r>
            <a:br>
              <a:rPr lang="de-DE" sz="1800" u="sng" dirty="0">
                <a:solidFill>
                  <a:schemeClr val="tx2"/>
                </a:solidFill>
              </a:rPr>
            </a:br>
            <a:r>
              <a:rPr lang="de-DE" sz="2000" dirty="0" smtClean="0">
                <a:solidFill>
                  <a:srgbClr val="FF0000"/>
                </a:solidFill>
                <a:latin typeface="Arial" panose="020B0604020202020204" pitchFamily="34" charset="0"/>
                <a:cs typeface="Arial" panose="020B0604020202020204" pitchFamily="34" charset="0"/>
              </a:rPr>
              <a:t/>
            </a:r>
            <a:br>
              <a:rPr lang="de-DE" sz="2000" dirty="0" smtClean="0">
                <a:solidFill>
                  <a:srgbClr val="FF0000"/>
                </a:solidFill>
                <a:latin typeface="Arial" panose="020B0604020202020204" pitchFamily="34" charset="0"/>
                <a:cs typeface="Arial" panose="020B0604020202020204" pitchFamily="34" charset="0"/>
              </a:rPr>
            </a:br>
            <a:endParaRPr lang="en-US" sz="2000"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04345" y="1504058"/>
            <a:ext cx="9998578" cy="5067657"/>
          </a:xfrm>
        </p:spPr>
        <p:txBody>
          <a:bodyPr>
            <a:normAutofit/>
          </a:bodyPr>
          <a:lstStyle/>
          <a:p>
            <a:r>
              <a:rPr lang="de-DE" u="sng" dirty="0" smtClean="0">
                <a:solidFill>
                  <a:schemeClr val="tx2"/>
                </a:solidFill>
              </a:rPr>
              <a:t>9a.Lies noch einmal die Anzeige A in 7a (S.18).Lies dann den Text von Jonas.</a:t>
            </a:r>
          </a:p>
          <a:p>
            <a:r>
              <a:rPr lang="de-DE" u="sng" dirty="0" smtClean="0">
                <a:solidFill>
                  <a:schemeClr val="tx2"/>
                </a:solidFill>
              </a:rPr>
              <a:t>Welche </a:t>
            </a:r>
            <a:r>
              <a:rPr lang="de-DE" u="sng" dirty="0" smtClean="0">
                <a:solidFill>
                  <a:srgbClr val="FF0000"/>
                </a:solidFill>
              </a:rPr>
              <a:t>drei Abteilungen </a:t>
            </a:r>
            <a:r>
              <a:rPr lang="de-DE" u="sng" dirty="0" smtClean="0">
                <a:solidFill>
                  <a:schemeClr val="tx2"/>
                </a:solidFill>
              </a:rPr>
              <a:t>hat Jonas kennen gelernt?</a:t>
            </a:r>
          </a:p>
          <a:p>
            <a:r>
              <a:rPr lang="de-DE" u="sng" dirty="0" smtClean="0">
                <a:solidFill>
                  <a:schemeClr val="tx2"/>
                </a:solidFill>
              </a:rPr>
              <a:t>A.Liebe Schülerinnen und Schüler!Ihr liebt Technik, seid fit am Computer und wollt vielleicht Techniker/in oder Informatiker/in werden?Warum macht ihr nicht einfach ein Praktikum am Flughafen Köln-Bonn?In drei Wochen könnt ihr verschiedene Abteilungen kennen lernen.Interesse? Schickt eure Bewerbung per E-Mail an:</a:t>
            </a:r>
          </a:p>
          <a:p>
            <a:r>
              <a:rPr lang="de-DE" u="sng" dirty="0" smtClean="0">
                <a:hlinkClick r:id="rId2"/>
              </a:rPr>
              <a:t>praktikum</a:t>
            </a:r>
            <a:r>
              <a:rPr lang="en-US" dirty="0" smtClean="0">
                <a:hlinkClick r:id="rId2"/>
              </a:rPr>
              <a:t>@koeln-bonn-airport.de</a:t>
            </a:r>
            <a:endParaRPr lang="en-US" dirty="0" smtClean="0"/>
          </a:p>
          <a:p>
            <a:pPr marL="0" indent="0">
              <a:buNone/>
            </a:pPr>
            <a:endParaRPr lang="de-DE" dirty="0" smtClean="0"/>
          </a:p>
          <a:p>
            <a:r>
              <a:rPr lang="de-DE" dirty="0" smtClean="0"/>
              <a:t>   					</a:t>
            </a:r>
          </a:p>
          <a:p>
            <a:r>
              <a:rPr lang="de-DE" dirty="0" smtClean="0"/>
              <a:t>                     </a:t>
            </a:r>
          </a:p>
          <a:p>
            <a:r>
              <a:rPr lang="de-DE" dirty="0"/>
              <a:t> </a:t>
            </a:r>
            <a:r>
              <a:rPr lang="de-DE" dirty="0" smtClean="0"/>
              <a:t>                           Flughafen Köln-Bonn</a:t>
            </a:r>
            <a:endParaRPr lang="en-US" dirty="0"/>
          </a:p>
        </p:txBody>
      </p:sp>
      <p:pic>
        <p:nvPicPr>
          <p:cNvPr id="1028" name="Picture 4" descr="Streik: Flughafen Köln/Bonn, Kitas, KVB – Verdi will NRW lahmlegen | Kölner  Stadt-Anzeig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1084" y="3869645"/>
            <a:ext cx="3403994" cy="27960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4813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717846"/>
            <a:ext cx="5949240" cy="863126"/>
          </a:xfrm>
        </p:spPr>
        <p:txBody>
          <a:bodyPr>
            <a:noAutofit/>
          </a:bodyPr>
          <a:lstStyle/>
          <a:p>
            <a:r>
              <a:rPr lang="de-DE" sz="1800" dirty="0">
                <a:solidFill>
                  <a:srgbClr val="002060"/>
                </a:solidFill>
                <a:latin typeface="Arial" panose="020B0604020202020204" pitchFamily="34" charset="0"/>
                <a:cs typeface="Arial" panose="020B0604020202020204" pitchFamily="34" charset="0"/>
              </a:rPr>
              <a:t>Jonas´bewertung </a:t>
            </a:r>
            <a:r>
              <a:rPr lang="de-DE" sz="1800" dirty="0" smtClean="0">
                <a:solidFill>
                  <a:srgbClr val="002060"/>
                </a:solidFill>
                <a:latin typeface="Arial" panose="020B0604020202020204" pitchFamily="34" charset="0"/>
                <a:cs typeface="Arial" panose="020B0604020202020204" pitchFamily="34" charset="0"/>
              </a:rPr>
              <a:t>von seinem praktikum am flughafen köln-bonn: (S.19)</a:t>
            </a:r>
            <a:br>
              <a:rPr lang="de-DE" sz="1800" dirty="0" smtClean="0">
                <a:solidFill>
                  <a:srgbClr val="002060"/>
                </a:solidFill>
                <a:latin typeface="Arial" panose="020B0604020202020204" pitchFamily="34" charset="0"/>
                <a:cs typeface="Arial" panose="020B0604020202020204" pitchFamily="34" charset="0"/>
              </a:rPr>
            </a:br>
            <a:endParaRPr lang="en-US" sz="1800"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24128" y="1777525"/>
            <a:ext cx="9720073" cy="4531835"/>
          </a:xfrm>
        </p:spPr>
        <p:txBody>
          <a:bodyPr>
            <a:normAutofit fontScale="92500"/>
          </a:bodyPr>
          <a:lstStyle/>
          <a:p>
            <a:r>
              <a:rPr lang="de-DE" u="sng" dirty="0" smtClean="0">
                <a:solidFill>
                  <a:srgbClr val="002060"/>
                </a:solidFill>
              </a:rPr>
              <a:t>Text: </a:t>
            </a:r>
            <a:r>
              <a:rPr lang="de-DE" dirty="0" smtClean="0"/>
              <a:t>Mein Praktikum am Flughafen Köln-Bonn hat drei Wochen gedauert und war wirklich interessant.Ich durfte jede Woche in einer anderen Abteilung arbeiten.Zuerst war ich im </a:t>
            </a:r>
            <a:r>
              <a:rPr lang="de-DE" dirty="0" smtClean="0">
                <a:solidFill>
                  <a:srgbClr val="0070C0"/>
                </a:solidFill>
              </a:rPr>
              <a:t>IT-Service</a:t>
            </a:r>
            <a:r>
              <a:rPr lang="de-DE" dirty="0" smtClean="0"/>
              <a:t>, das war spannend.Da durfte ich auch schon ziemlich viel allein machen.</a:t>
            </a:r>
          </a:p>
          <a:p>
            <a:r>
              <a:rPr lang="de-DE" dirty="0" smtClean="0"/>
              <a:t>Eigentlich wollte ich auch gern mal im Tower arbeiten, aber das war leider nicht möglich.Dann habe ich in der </a:t>
            </a:r>
            <a:r>
              <a:rPr lang="de-DE" dirty="0" smtClean="0">
                <a:solidFill>
                  <a:srgbClr val="0070C0"/>
                </a:solidFill>
              </a:rPr>
              <a:t>Gepäckabteilung</a:t>
            </a:r>
            <a:r>
              <a:rPr lang="de-DE" dirty="0" smtClean="0"/>
              <a:t> mitgeholfen: ein bisschen langweilig und ziemlich anstrengend, aber die Kollegen waren alle sehr nett.</a:t>
            </a:r>
          </a:p>
          <a:p>
            <a:r>
              <a:rPr lang="de-DE" dirty="0" smtClean="0"/>
              <a:t>In der Abteilung „</a:t>
            </a:r>
            <a:r>
              <a:rPr lang="de-DE" dirty="0" smtClean="0">
                <a:solidFill>
                  <a:srgbClr val="0070C0"/>
                </a:solidFill>
              </a:rPr>
              <a:t>Service und Information</a:t>
            </a:r>
            <a:r>
              <a:rPr lang="de-DE" dirty="0" smtClean="0"/>
              <a:t>“ war ich in der dritten Woche.Einmal waren am </a:t>
            </a:r>
            <a:r>
              <a:rPr lang="de-DE" dirty="0" smtClean="0">
                <a:solidFill>
                  <a:srgbClr val="0070C0"/>
                </a:solidFill>
              </a:rPr>
              <a:t>Check-in</a:t>
            </a:r>
            <a:r>
              <a:rPr lang="de-DE" dirty="0" smtClean="0"/>
              <a:t> sehr viele Mitarbeiter krank. Ich musste dann an den Automaten stehen und sollte den Leuten helfen. Meine Kollegin hat mir alles erklärt. Das war echt ziemlich stressig, aber in der Zeit habe ich sehr viel gelernt!Das finde ich super.Abends war ich immer total müde und kaputt und konnte nicht mal fernsehen.Ich wollte nur noch ins Bett gehen und schlafen. So ein Job am Flughafen ist auf jeden Fall anstrengender als Schule, aber auch interessanter! Insgesamt bin ich eigentlich ganz zufrieden mit dem Praktikum.</a:t>
            </a:r>
          </a:p>
          <a:p>
            <a:r>
              <a:rPr lang="de-DE" u="sng" dirty="0">
                <a:solidFill>
                  <a:schemeClr val="tx2"/>
                </a:solidFill>
              </a:rPr>
              <a:t>Welche </a:t>
            </a:r>
            <a:r>
              <a:rPr lang="de-DE" u="sng" dirty="0">
                <a:solidFill>
                  <a:srgbClr val="FF0000"/>
                </a:solidFill>
              </a:rPr>
              <a:t>drei Abteilungen </a:t>
            </a:r>
            <a:r>
              <a:rPr lang="de-DE" u="sng" dirty="0">
                <a:solidFill>
                  <a:schemeClr val="tx2"/>
                </a:solidFill>
              </a:rPr>
              <a:t>hat Jonas kennen gelernt?</a:t>
            </a:r>
          </a:p>
          <a:p>
            <a:endParaRPr lang="de-DE" dirty="0"/>
          </a:p>
        </p:txBody>
      </p:sp>
    </p:spTree>
    <p:extLst>
      <p:ext uri="{BB962C8B-B14F-4D97-AF65-F5344CB8AC3E}">
        <p14:creationId xmlns:p14="http://schemas.microsoft.com/office/powerpoint/2010/main" val="3430519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2400" u="sng" dirty="0" smtClean="0">
                <a:solidFill>
                  <a:srgbClr val="FF0000"/>
                </a:solidFill>
              </a:rPr>
              <a:t>Lösung</a:t>
            </a:r>
            <a:r>
              <a:rPr lang="de-DE" sz="2400" dirty="0" smtClean="0">
                <a:solidFill>
                  <a:srgbClr val="002060"/>
                </a:solidFill>
              </a:rPr>
              <a:t>:  1. IT – SERVICE</a:t>
            </a:r>
            <a:br>
              <a:rPr lang="de-DE" sz="2400" dirty="0" smtClean="0">
                <a:solidFill>
                  <a:srgbClr val="002060"/>
                </a:solidFill>
              </a:rPr>
            </a:br>
            <a:r>
              <a:rPr lang="de-DE" sz="2400" dirty="0">
                <a:solidFill>
                  <a:srgbClr val="002060"/>
                </a:solidFill>
              </a:rPr>
              <a:t> </a:t>
            </a:r>
            <a:r>
              <a:rPr lang="de-DE" sz="2400" dirty="0" smtClean="0">
                <a:solidFill>
                  <a:srgbClr val="002060"/>
                </a:solidFill>
              </a:rPr>
              <a:t>              2. Gepäckabteilung                  </a:t>
            </a:r>
            <a:r>
              <a:rPr lang="de-DE" sz="2400" dirty="0" smtClean="0">
                <a:solidFill>
                  <a:srgbClr val="002060"/>
                </a:solidFill>
                <a:latin typeface="Arial" panose="020B0604020202020204" pitchFamily="34" charset="0"/>
                <a:cs typeface="Arial" panose="020B0604020202020204" pitchFamily="34" charset="0"/>
              </a:rPr>
              <a:t>→(Abteilung am flughafen!)</a:t>
            </a:r>
            <a:r>
              <a:rPr lang="de-DE" sz="2400" dirty="0" smtClean="0">
                <a:solidFill>
                  <a:srgbClr val="002060"/>
                </a:solidFill>
              </a:rPr>
              <a:t/>
            </a:r>
            <a:br>
              <a:rPr lang="de-DE" sz="2400" dirty="0" smtClean="0">
                <a:solidFill>
                  <a:srgbClr val="002060"/>
                </a:solidFill>
              </a:rPr>
            </a:br>
            <a:r>
              <a:rPr lang="de-DE" sz="2400" dirty="0">
                <a:solidFill>
                  <a:srgbClr val="002060"/>
                </a:solidFill>
              </a:rPr>
              <a:t> </a:t>
            </a:r>
            <a:r>
              <a:rPr lang="de-DE" sz="2400" dirty="0" smtClean="0">
                <a:solidFill>
                  <a:srgbClr val="002060"/>
                </a:solidFill>
              </a:rPr>
              <a:t>              3. „SERVICE UND INFORMATION“ </a:t>
            </a:r>
            <a:endParaRPr lang="en-US" sz="2400" dirty="0">
              <a:solidFill>
                <a:srgbClr val="002060"/>
              </a:solidFill>
            </a:endParaRPr>
          </a:p>
        </p:txBody>
      </p:sp>
      <p:sp>
        <p:nvSpPr>
          <p:cNvPr id="3" name="Content Placeholder 2"/>
          <p:cNvSpPr>
            <a:spLocks noGrp="1"/>
          </p:cNvSpPr>
          <p:nvPr>
            <p:ph idx="1"/>
          </p:nvPr>
        </p:nvSpPr>
        <p:spPr>
          <a:xfrm>
            <a:off x="1024128" y="2170632"/>
            <a:ext cx="9256463" cy="4392538"/>
          </a:xfrm>
        </p:spPr>
        <p:txBody>
          <a:bodyPr>
            <a:normAutofit lnSpcReduction="10000"/>
          </a:bodyPr>
          <a:lstStyle/>
          <a:p>
            <a:r>
              <a:rPr lang="de-DE" dirty="0" smtClean="0"/>
              <a:t>9b: </a:t>
            </a:r>
            <a:r>
              <a:rPr lang="de-DE" u="sng" dirty="0" smtClean="0">
                <a:solidFill>
                  <a:srgbClr val="0070C0"/>
                </a:solidFill>
              </a:rPr>
              <a:t>Beantworte die Fragen:</a:t>
            </a:r>
          </a:p>
          <a:p>
            <a:r>
              <a:rPr lang="de-DE" dirty="0" smtClean="0"/>
              <a:t>1.Was </a:t>
            </a:r>
            <a:r>
              <a:rPr lang="de-DE" dirty="0" smtClean="0">
                <a:solidFill>
                  <a:srgbClr val="FF0000"/>
                </a:solidFill>
              </a:rPr>
              <a:t>durfte</a:t>
            </a:r>
            <a:r>
              <a:rPr lang="de-DE" dirty="0" smtClean="0"/>
              <a:t> Jonas in seinem Praktikum machen?</a:t>
            </a:r>
          </a:p>
          <a:p>
            <a:r>
              <a:rPr lang="de-DE" dirty="0" smtClean="0"/>
              <a:t>2.Wo </a:t>
            </a:r>
            <a:r>
              <a:rPr lang="de-DE" dirty="0" smtClean="0">
                <a:solidFill>
                  <a:srgbClr val="FF0000"/>
                </a:solidFill>
              </a:rPr>
              <a:t>wollte</a:t>
            </a:r>
            <a:r>
              <a:rPr lang="de-DE" dirty="0" smtClean="0"/>
              <a:t> Jonas gern mal arbeiten?</a:t>
            </a:r>
          </a:p>
          <a:p>
            <a:r>
              <a:rPr lang="de-DE" dirty="0" smtClean="0"/>
              <a:t>3.Wo </a:t>
            </a:r>
            <a:r>
              <a:rPr lang="de-DE" dirty="0" smtClean="0">
                <a:solidFill>
                  <a:srgbClr val="FF0000"/>
                </a:solidFill>
              </a:rPr>
              <a:t>musste</a:t>
            </a:r>
            <a:r>
              <a:rPr lang="de-DE" dirty="0" smtClean="0"/>
              <a:t> er in der Abteilung „Service und Information“ helfen?</a:t>
            </a:r>
          </a:p>
          <a:p>
            <a:r>
              <a:rPr lang="de-DE" dirty="0" smtClean="0"/>
              <a:t>4.Was </a:t>
            </a:r>
            <a:r>
              <a:rPr lang="de-DE" dirty="0" smtClean="0">
                <a:solidFill>
                  <a:srgbClr val="FF0000"/>
                </a:solidFill>
              </a:rPr>
              <a:t>sollte</a:t>
            </a:r>
            <a:r>
              <a:rPr lang="de-DE" dirty="0" smtClean="0"/>
              <a:t> er da machen?</a:t>
            </a:r>
          </a:p>
          <a:p>
            <a:r>
              <a:rPr lang="de-DE" dirty="0" smtClean="0"/>
              <a:t>5.Was </a:t>
            </a:r>
            <a:r>
              <a:rPr lang="de-DE" dirty="0" smtClean="0">
                <a:solidFill>
                  <a:srgbClr val="FF0000"/>
                </a:solidFill>
              </a:rPr>
              <a:t>konnte</a:t>
            </a:r>
            <a:r>
              <a:rPr lang="de-DE" dirty="0" smtClean="0"/>
              <a:t> er abends nicht machen?</a:t>
            </a:r>
          </a:p>
          <a:p>
            <a:r>
              <a:rPr lang="de-DE" dirty="0" smtClean="0"/>
              <a:t>6.Was </a:t>
            </a:r>
            <a:r>
              <a:rPr lang="de-DE" dirty="0" smtClean="0">
                <a:solidFill>
                  <a:srgbClr val="FF0000"/>
                </a:solidFill>
              </a:rPr>
              <a:t>wollte</a:t>
            </a:r>
            <a:r>
              <a:rPr lang="de-DE" dirty="0" smtClean="0"/>
              <a:t> er am liebsten machen?</a:t>
            </a:r>
          </a:p>
          <a:p>
            <a:r>
              <a:rPr lang="de-DE" dirty="0" smtClean="0"/>
              <a:t>GRAMMATIKKASTEN: </a:t>
            </a:r>
            <a:r>
              <a:rPr lang="de-DE" b="1" u="sng" dirty="0" smtClean="0">
                <a:solidFill>
                  <a:srgbClr val="7030A0"/>
                </a:solidFill>
              </a:rPr>
              <a:t>Modalverben – Präteritum! (kein Umlaut;Endungen (</a:t>
            </a:r>
            <a:r>
              <a:rPr lang="de-DE" b="1" u="sng" dirty="0" smtClean="0">
                <a:solidFill>
                  <a:srgbClr val="FF0000"/>
                </a:solidFill>
              </a:rPr>
              <a:t>te,test,te/ten,tet,ten)</a:t>
            </a:r>
            <a:endParaRPr lang="de-DE" b="1" u="sng" dirty="0" smtClean="0">
              <a:solidFill>
                <a:srgbClr val="7030A0"/>
              </a:solidFill>
            </a:endParaRPr>
          </a:p>
          <a:p>
            <a:pPr marL="0" indent="0">
              <a:buNone/>
            </a:pPr>
            <a:r>
              <a:rPr lang="de-DE" sz="2000" dirty="0" smtClean="0"/>
              <a:t>ÖA GS „Desanka Maksimovi</a:t>
            </a:r>
            <a:r>
              <a:rPr lang="de-DE" sz="2000" dirty="0" smtClean="0">
                <a:latin typeface="Garamond" panose="02020404030301010803" pitchFamily="18" charset="0"/>
              </a:rPr>
              <a:t>ć</a:t>
            </a:r>
            <a:r>
              <a:rPr lang="de-DE" sz="2000" dirty="0" smtClean="0"/>
              <a:t>“,Trn-Laktaši                               dipl.Prof.Biljana Ince</a:t>
            </a:r>
          </a:p>
          <a:p>
            <a:endParaRPr lang="en-US" dirty="0"/>
          </a:p>
        </p:txBody>
      </p:sp>
    </p:spTree>
    <p:extLst>
      <p:ext uri="{BB962C8B-B14F-4D97-AF65-F5344CB8AC3E}">
        <p14:creationId xmlns:p14="http://schemas.microsoft.com/office/powerpoint/2010/main" val="2472754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solidFill>
                  <a:srgbClr val="0070C0"/>
                </a:solidFill>
              </a:rPr>
              <a:t>aNTWORTEN:</a:t>
            </a:r>
            <a:endParaRPr lang="en-US" dirty="0">
              <a:solidFill>
                <a:srgbClr val="0070C0"/>
              </a:solidFill>
            </a:endParaRPr>
          </a:p>
        </p:txBody>
      </p:sp>
      <p:sp>
        <p:nvSpPr>
          <p:cNvPr id="3" name="Content Placeholder 2"/>
          <p:cNvSpPr>
            <a:spLocks noGrp="1"/>
          </p:cNvSpPr>
          <p:nvPr>
            <p:ph idx="1"/>
          </p:nvPr>
        </p:nvSpPr>
        <p:spPr>
          <a:xfrm>
            <a:off x="1024128" y="1640793"/>
            <a:ext cx="9720073" cy="4668567"/>
          </a:xfrm>
        </p:spPr>
        <p:txBody>
          <a:bodyPr/>
          <a:lstStyle/>
          <a:p>
            <a:r>
              <a:rPr lang="de-DE" dirty="0" smtClean="0"/>
              <a:t>1. Jonas durfte jede Woche in einer anderen Abteilung arbeiten.</a:t>
            </a:r>
          </a:p>
          <a:p>
            <a:r>
              <a:rPr lang="de-DE" dirty="0" smtClean="0"/>
              <a:t>2.Er wollte im Tower arbeiten, aber das war nicht möglich.</a:t>
            </a:r>
          </a:p>
          <a:p>
            <a:r>
              <a:rPr lang="de-DE" dirty="0" smtClean="0"/>
              <a:t>3.Er musste am Check –in sein und da helfen.</a:t>
            </a:r>
          </a:p>
          <a:p>
            <a:r>
              <a:rPr lang="de-DE" dirty="0" smtClean="0"/>
              <a:t>4.Er sollte an den Automaten stehen und den Leuten helfen.</a:t>
            </a:r>
          </a:p>
          <a:p>
            <a:r>
              <a:rPr lang="de-DE" dirty="0" smtClean="0"/>
              <a:t>5.Er konnte abends nicht mal fernsehen.</a:t>
            </a:r>
          </a:p>
          <a:p>
            <a:r>
              <a:rPr lang="de-DE" dirty="0" smtClean="0"/>
              <a:t>6. Er wollte am liebsten ins Bett gehen und schlafen.</a:t>
            </a:r>
          </a:p>
          <a:p>
            <a:r>
              <a:rPr lang="de-DE" sz="2400" dirty="0">
                <a:solidFill>
                  <a:srgbClr val="002060"/>
                </a:solidFill>
              </a:rPr>
              <a:t> </a:t>
            </a:r>
            <a:r>
              <a:rPr lang="de-DE" sz="2400" dirty="0" smtClean="0">
                <a:solidFill>
                  <a:srgbClr val="002060"/>
                </a:solidFill>
              </a:rPr>
              <a:t>                                   </a:t>
            </a:r>
            <a:r>
              <a:rPr lang="de-DE" sz="2400" u="sng" dirty="0" smtClean="0">
                <a:solidFill>
                  <a:srgbClr val="002060"/>
                </a:solidFill>
              </a:rPr>
              <a:t>der neue Wortschatz:</a:t>
            </a:r>
          </a:p>
          <a:p>
            <a:r>
              <a:rPr lang="de-DE" dirty="0" smtClean="0"/>
              <a:t>die Abteilung </a:t>
            </a:r>
            <a:r>
              <a:rPr lang="de-DE" smtClean="0"/>
              <a:t>– Teil eines Raumes </a:t>
            </a:r>
            <a:endParaRPr lang="de-DE" dirty="0" smtClean="0"/>
          </a:p>
          <a:p>
            <a:r>
              <a:rPr lang="de-DE" u="sng" dirty="0"/>
              <a:t>d</a:t>
            </a:r>
            <a:r>
              <a:rPr lang="de-DE" u="sng" dirty="0" smtClean="0"/>
              <a:t>er Tower- der Flugverkehrskontrollturm auf Flugplätzen,da kontrolliert man die Flugzeuge in der Luft (Start,Landung),als auch am Boden</a:t>
            </a:r>
          </a:p>
          <a:p>
            <a:endParaRPr lang="de-DE" dirty="0" smtClean="0"/>
          </a:p>
          <a:p>
            <a:endParaRPr lang="de-DE" dirty="0" smtClean="0"/>
          </a:p>
          <a:p>
            <a:endParaRPr lang="de-DE" dirty="0"/>
          </a:p>
          <a:p>
            <a:pPr marL="0" indent="0">
              <a:buNone/>
            </a:pPr>
            <a:endParaRPr lang="en-US" dirty="0"/>
          </a:p>
        </p:txBody>
      </p:sp>
    </p:spTree>
    <p:extLst>
      <p:ext uri="{BB962C8B-B14F-4D97-AF65-F5344CB8AC3E}">
        <p14:creationId xmlns:p14="http://schemas.microsoft.com/office/powerpoint/2010/main" val="3700728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0" descr="Flughafen Köln Bonn - Infos zum Airport - flughafen-deutschland.eu"/>
          <p:cNvSpPr>
            <a:spLocks noGrp="1" noChangeAspect="1" noChangeArrowheads="1"/>
          </p:cNvSpPr>
          <p:nvPr>
            <p:ph type="title"/>
          </p:nvPr>
        </p:nvSpPr>
        <p:spPr bwMode="auto">
          <a:xfrm>
            <a:off x="1024128" y="585216"/>
            <a:ext cx="9720072" cy="236308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a:bodyPr>
          <a:lstStyle/>
          <a:p>
            <a:r>
              <a:rPr lang="de-DE" dirty="0"/>
              <a:t/>
            </a:r>
            <a:br>
              <a:rPr lang="de-DE" dirty="0"/>
            </a:br>
            <a:r>
              <a:rPr lang="de-DE" dirty="0" smtClean="0"/>
              <a:t>     </a:t>
            </a:r>
            <a:br>
              <a:rPr lang="de-DE" dirty="0" smtClean="0"/>
            </a:br>
            <a:r>
              <a:rPr lang="de-DE" dirty="0"/>
              <a:t> </a:t>
            </a:r>
            <a:r>
              <a:rPr lang="de-DE" dirty="0" smtClean="0"/>
              <a:t>     </a:t>
            </a:r>
            <a:endParaRPr lang="en-US" dirty="0"/>
          </a:p>
        </p:txBody>
      </p:sp>
      <p:sp>
        <p:nvSpPr>
          <p:cNvPr id="10" name="Content Placeholder 9"/>
          <p:cNvSpPr>
            <a:spLocks noGrp="1"/>
          </p:cNvSpPr>
          <p:nvPr>
            <p:ph idx="1"/>
          </p:nvPr>
        </p:nvSpPr>
        <p:spPr>
          <a:xfrm>
            <a:off x="1024128" y="846034"/>
            <a:ext cx="9720073" cy="5463326"/>
          </a:xfrm>
        </p:spPr>
        <p:txBody>
          <a:bodyPr>
            <a:normAutofit fontScale="85000" lnSpcReduction="20000"/>
          </a:bodyPr>
          <a:lstStyle/>
          <a:p>
            <a:endParaRPr lang="de-DE" dirty="0" smtClean="0"/>
          </a:p>
          <a:p>
            <a:endParaRPr lang="de-DE" dirty="0"/>
          </a:p>
          <a:p>
            <a:r>
              <a:rPr lang="de-DE" dirty="0" smtClean="0"/>
              <a:t>der Tower (der Turm)        </a:t>
            </a:r>
          </a:p>
          <a:p>
            <a:r>
              <a:rPr lang="de-DE" dirty="0" smtClean="0"/>
              <a:t>(Start,Landung der Flug-</a:t>
            </a:r>
          </a:p>
          <a:p>
            <a:r>
              <a:rPr lang="de-DE" dirty="0" smtClean="0"/>
              <a:t>zeuge)</a:t>
            </a:r>
          </a:p>
          <a:p>
            <a:endParaRPr lang="de-DE" dirty="0"/>
          </a:p>
          <a:p>
            <a:endParaRPr lang="de-DE" dirty="0" smtClean="0"/>
          </a:p>
          <a:p>
            <a:r>
              <a:rPr lang="de-DE" dirty="0" smtClean="0"/>
              <a:t>ziemlich – recht,relativ</a:t>
            </a:r>
          </a:p>
          <a:p>
            <a:r>
              <a:rPr lang="de-DE" dirty="0"/>
              <a:t>d</a:t>
            </a:r>
            <a:r>
              <a:rPr lang="de-DE" dirty="0" smtClean="0"/>
              <a:t>er Check-in –Schalter-Terminal, wo man zwei-drei Stunden vor dem Abflug den Gepäck kontrollieren kann</a:t>
            </a:r>
          </a:p>
          <a:p>
            <a:r>
              <a:rPr lang="de-DE" dirty="0"/>
              <a:t>a</a:t>
            </a:r>
            <a:r>
              <a:rPr lang="de-DE" dirty="0" smtClean="0"/>
              <a:t>nstrengend – mit Anstrengung verbunden, die Kräfte stark beanspruchend</a:t>
            </a:r>
          </a:p>
          <a:p>
            <a:r>
              <a:rPr lang="de-DE" dirty="0" smtClean="0"/>
              <a:t>insgesamt- alles, in der Gesamtheit</a:t>
            </a:r>
          </a:p>
          <a:p>
            <a:r>
              <a:rPr lang="de-DE" dirty="0"/>
              <a:t>a</a:t>
            </a:r>
            <a:r>
              <a:rPr lang="de-DE" dirty="0" smtClean="0"/>
              <a:t>uf jeden Fall-unbedingt, ganz bestimmt, genau, richtig,jedenfalls</a:t>
            </a:r>
          </a:p>
          <a:p>
            <a:endParaRPr lang="de-DE" dirty="0" smtClean="0"/>
          </a:p>
          <a:p>
            <a:r>
              <a:rPr lang="de-DE" dirty="0" smtClean="0"/>
              <a:t> </a:t>
            </a:r>
            <a:r>
              <a:rPr lang="de-DE" dirty="0" smtClean="0">
                <a:solidFill>
                  <a:srgbClr val="002060"/>
                </a:solidFill>
              </a:rPr>
              <a:t>ÖA GS „Desanka Maksimovi</a:t>
            </a:r>
            <a:r>
              <a:rPr lang="de-DE" dirty="0" smtClean="0">
                <a:solidFill>
                  <a:srgbClr val="002060"/>
                </a:solidFill>
                <a:latin typeface="Garamond" panose="02020404030301010803" pitchFamily="18" charset="0"/>
              </a:rPr>
              <a:t>ć</a:t>
            </a:r>
            <a:r>
              <a:rPr lang="de-DE" dirty="0" smtClean="0">
                <a:solidFill>
                  <a:srgbClr val="002060"/>
                </a:solidFill>
              </a:rPr>
              <a:t>“Trn-Laktaši                                         dipl.Prof. Biljana Ince</a:t>
            </a:r>
            <a:endParaRPr lang="en-US" dirty="0">
              <a:solidFill>
                <a:srgbClr val="002060"/>
              </a:solidFill>
            </a:endParaRPr>
          </a:p>
        </p:txBody>
      </p:sp>
      <p:pic>
        <p:nvPicPr>
          <p:cNvPr id="12" name="Content Placeholder 8"/>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4178895" y="962876"/>
            <a:ext cx="3288277" cy="24554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2753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2800" u="sng" dirty="0" smtClean="0">
                <a:solidFill>
                  <a:schemeClr val="tx1"/>
                </a:solidFill>
              </a:rPr>
              <a:t>Hausarbeit:</a:t>
            </a:r>
            <a:r>
              <a:rPr lang="de-DE" sz="2800" dirty="0" smtClean="0">
                <a:solidFill>
                  <a:srgbClr val="002060"/>
                </a:solidFill>
              </a:rPr>
              <a:t/>
            </a:r>
            <a:br>
              <a:rPr lang="de-DE" sz="2800" dirty="0" smtClean="0">
                <a:solidFill>
                  <a:srgbClr val="002060"/>
                </a:solidFill>
              </a:rPr>
            </a:br>
            <a:r>
              <a:rPr lang="de-DE" sz="2800" dirty="0" smtClean="0">
                <a:solidFill>
                  <a:srgbClr val="002060"/>
                </a:solidFill>
              </a:rPr>
              <a:t/>
            </a:r>
            <a:br>
              <a:rPr lang="de-DE" sz="2800" dirty="0" smtClean="0">
                <a:solidFill>
                  <a:srgbClr val="002060"/>
                </a:solidFill>
              </a:rPr>
            </a:br>
            <a:r>
              <a:rPr lang="de-DE" sz="2800" dirty="0" smtClean="0">
                <a:solidFill>
                  <a:srgbClr val="002060"/>
                </a:solidFill>
              </a:rPr>
              <a:t>Arbeitsbuch, Seite 26,Übungen 13 a,b und 14.</a:t>
            </a:r>
            <a:endParaRPr lang="en-US" sz="2800" dirty="0">
              <a:solidFill>
                <a:srgbClr val="002060"/>
              </a:solidFill>
            </a:endParaRPr>
          </a:p>
        </p:txBody>
      </p:sp>
      <p:sp>
        <p:nvSpPr>
          <p:cNvPr id="3" name="Content Placeholder 2"/>
          <p:cNvSpPr>
            <a:spLocks noGrp="1"/>
          </p:cNvSpPr>
          <p:nvPr>
            <p:ph idx="1"/>
          </p:nvPr>
        </p:nvSpPr>
        <p:spPr/>
        <p:txBody>
          <a:bodyPr/>
          <a:lstStyle/>
          <a:p>
            <a:r>
              <a:rPr lang="de-DE" dirty="0" smtClean="0"/>
              <a:t>13a:Lies den Text und unterstreiche die Subjekte und die Modalverben wie im Beispiel.</a:t>
            </a:r>
          </a:p>
          <a:p>
            <a:r>
              <a:rPr lang="de-DE" dirty="0" smtClean="0"/>
              <a:t>b. Ergänze die Tabelle. Es sind nicht alle Formen im Text. Ergänze dann die Regel.(Modalverben im Präteritum)</a:t>
            </a:r>
          </a:p>
          <a:p>
            <a:r>
              <a:rPr lang="de-DE" dirty="0" smtClean="0"/>
              <a:t>14.Ergänze die Modalverben im Präteritum.</a:t>
            </a:r>
          </a:p>
          <a:p>
            <a:endParaRPr lang="de-DE" dirty="0"/>
          </a:p>
          <a:p>
            <a:endParaRPr lang="de-DE" dirty="0" smtClean="0"/>
          </a:p>
          <a:p>
            <a:endParaRPr lang="de-DE" dirty="0"/>
          </a:p>
          <a:p>
            <a:r>
              <a:rPr lang="de-DE" dirty="0" smtClean="0">
                <a:solidFill>
                  <a:srgbClr val="002060"/>
                </a:solidFill>
              </a:rPr>
              <a:t>ÖA GS „Desanka Maksimovi</a:t>
            </a:r>
            <a:r>
              <a:rPr lang="de-DE" dirty="0" smtClean="0">
                <a:solidFill>
                  <a:srgbClr val="002060"/>
                </a:solidFill>
                <a:latin typeface="Garamond" panose="02020404030301010803" pitchFamily="18" charset="0"/>
              </a:rPr>
              <a:t>ć</a:t>
            </a:r>
            <a:r>
              <a:rPr lang="de-DE" dirty="0" smtClean="0">
                <a:solidFill>
                  <a:srgbClr val="002060"/>
                </a:solidFill>
              </a:rPr>
              <a:t>“,Trn-Laktaši                          dipl.Prof. Biljana Ince</a:t>
            </a:r>
            <a:endParaRPr lang="en-US" dirty="0">
              <a:solidFill>
                <a:srgbClr val="002060"/>
              </a:solidFill>
            </a:endParaRPr>
          </a:p>
        </p:txBody>
      </p:sp>
    </p:spTree>
    <p:extLst>
      <p:ext uri="{BB962C8B-B14F-4D97-AF65-F5344CB8AC3E}">
        <p14:creationId xmlns:p14="http://schemas.microsoft.com/office/powerpoint/2010/main" val="3959344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Century Gothic" panose="020B0502020202020204" pitchFamily="34" charset="0"/>
              </a:rPr>
              <a:t>         ☺  </a:t>
            </a:r>
            <a:r>
              <a:rPr lang="en-US" b="1" dirty="0" err="1" smtClean="0">
                <a:solidFill>
                  <a:srgbClr val="0070C0"/>
                </a:solidFill>
                <a:latin typeface="+mn-lt"/>
              </a:rPr>
              <a:t>Vielen</a:t>
            </a:r>
            <a:r>
              <a:rPr lang="en-US" b="1" dirty="0" smtClean="0">
                <a:solidFill>
                  <a:srgbClr val="0070C0"/>
                </a:solidFill>
                <a:latin typeface="+mn-lt"/>
              </a:rPr>
              <a:t> Dank</a:t>
            </a:r>
            <a:endParaRPr lang="en-US" b="1" dirty="0">
              <a:solidFill>
                <a:srgbClr val="0070C0"/>
              </a:solidFill>
              <a:latin typeface="+mn-lt"/>
            </a:endParaRPr>
          </a:p>
        </p:txBody>
      </p:sp>
      <p:sp>
        <p:nvSpPr>
          <p:cNvPr id="3" name="Content Placeholder 2"/>
          <p:cNvSpPr>
            <a:spLocks noGrp="1"/>
          </p:cNvSpPr>
          <p:nvPr>
            <p:ph idx="1"/>
          </p:nvPr>
        </p:nvSpPr>
        <p:spPr/>
        <p:txBody>
          <a:bodyPr>
            <a:normAutofit lnSpcReduction="10000"/>
          </a:bodyPr>
          <a:lstStyle/>
          <a:p>
            <a:r>
              <a:rPr lang="de-DE" sz="8800" dirty="0" smtClean="0">
                <a:solidFill>
                  <a:srgbClr val="0070C0"/>
                </a:solidFill>
              </a:rPr>
              <a:t>        für eure</a:t>
            </a:r>
          </a:p>
          <a:p>
            <a:r>
              <a:rPr lang="de-DE" sz="8800" dirty="0" smtClean="0">
                <a:solidFill>
                  <a:srgbClr val="0070C0"/>
                </a:solidFill>
              </a:rPr>
              <a:t>  Aufmerksamkeit!!!</a:t>
            </a:r>
          </a:p>
          <a:p>
            <a:endParaRPr lang="de-DE" sz="2000" dirty="0">
              <a:solidFill>
                <a:srgbClr val="0070C0"/>
              </a:solidFill>
            </a:endParaRPr>
          </a:p>
          <a:p>
            <a:endParaRPr lang="de-DE" sz="2000" dirty="0" smtClean="0">
              <a:solidFill>
                <a:srgbClr val="0070C0"/>
              </a:solidFill>
            </a:endParaRPr>
          </a:p>
          <a:p>
            <a:r>
              <a:rPr lang="de-DE" sz="2400" dirty="0" smtClean="0">
                <a:solidFill>
                  <a:srgbClr val="002060"/>
                </a:solidFill>
              </a:rPr>
              <a:t>ÖA GS „Desanka Maksimovi</a:t>
            </a:r>
            <a:r>
              <a:rPr lang="de-DE" sz="2400" dirty="0" smtClean="0">
                <a:solidFill>
                  <a:srgbClr val="002060"/>
                </a:solidFill>
                <a:latin typeface="Garamond" panose="02020404030301010803" pitchFamily="18" charset="0"/>
              </a:rPr>
              <a:t>ć</a:t>
            </a:r>
            <a:r>
              <a:rPr lang="de-DE" sz="2400" dirty="0" smtClean="0">
                <a:solidFill>
                  <a:srgbClr val="002060"/>
                </a:solidFill>
              </a:rPr>
              <a:t>“, Trn-Laktaši                  dipl.Prof.Biljana Ince</a:t>
            </a:r>
            <a:endParaRPr lang="en-US" sz="2400" dirty="0">
              <a:solidFill>
                <a:srgbClr val="002060"/>
              </a:solidFill>
            </a:endParaRPr>
          </a:p>
        </p:txBody>
      </p:sp>
    </p:spTree>
    <p:extLst>
      <p:ext uri="{BB962C8B-B14F-4D97-AF65-F5344CB8AC3E}">
        <p14:creationId xmlns:p14="http://schemas.microsoft.com/office/powerpoint/2010/main" val="100544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Gothic" panose="020B0502020202020204" pitchFamily="34" charset="0"/>
              </a:rPr>
              <a:t>             </a:t>
            </a:r>
            <a:r>
              <a:rPr lang="en-US" sz="8800" dirty="0" smtClean="0">
                <a:solidFill>
                  <a:srgbClr val="FFFF00"/>
                </a:solidFill>
                <a:latin typeface="Century Gothic" panose="020B0502020202020204" pitchFamily="34" charset="0"/>
              </a:rPr>
              <a:t>☺ </a:t>
            </a:r>
            <a:r>
              <a:rPr lang="en-US" sz="7200" dirty="0" smtClean="0">
                <a:solidFill>
                  <a:srgbClr val="002060"/>
                </a:solidFill>
                <a:latin typeface="Century Gothic" panose="020B0502020202020204" pitchFamily="34" charset="0"/>
              </a:rPr>
              <a:t>auf</a:t>
            </a:r>
            <a:endParaRPr lang="en-US" dirty="0">
              <a:solidFill>
                <a:srgbClr val="002060"/>
              </a:solidFill>
            </a:endParaRPr>
          </a:p>
        </p:txBody>
      </p:sp>
      <p:sp>
        <p:nvSpPr>
          <p:cNvPr id="3" name="Content Placeholder 2"/>
          <p:cNvSpPr>
            <a:spLocks noGrp="1"/>
          </p:cNvSpPr>
          <p:nvPr>
            <p:ph idx="1"/>
          </p:nvPr>
        </p:nvSpPr>
        <p:spPr>
          <a:xfrm>
            <a:off x="1024127" y="2350092"/>
            <a:ext cx="10581061" cy="3959267"/>
          </a:xfrm>
        </p:spPr>
        <p:txBody>
          <a:bodyPr/>
          <a:lstStyle/>
          <a:p>
            <a:pPr marL="0" indent="0">
              <a:buNone/>
            </a:pPr>
            <a:endParaRPr lang="de-DE" sz="7200" dirty="0" smtClean="0">
              <a:solidFill>
                <a:srgbClr val="002060"/>
              </a:solidFill>
            </a:endParaRPr>
          </a:p>
          <a:p>
            <a:pPr marL="0" indent="0">
              <a:buNone/>
            </a:pPr>
            <a:r>
              <a:rPr lang="de-DE" sz="7200" dirty="0" smtClean="0">
                <a:solidFill>
                  <a:srgbClr val="002060"/>
                </a:solidFill>
              </a:rPr>
              <a:t>  W I E D E R S E H E N !!!</a:t>
            </a:r>
          </a:p>
          <a:p>
            <a:pPr marL="0" indent="0">
              <a:buNone/>
            </a:pPr>
            <a:endParaRPr lang="de-DE" sz="2400" dirty="0">
              <a:solidFill>
                <a:srgbClr val="002060"/>
              </a:solidFill>
            </a:endParaRPr>
          </a:p>
          <a:p>
            <a:pPr marL="0" indent="0">
              <a:buNone/>
            </a:pPr>
            <a:endParaRPr lang="de-DE" sz="2400" dirty="0" smtClean="0">
              <a:solidFill>
                <a:srgbClr val="002060"/>
              </a:solidFill>
            </a:endParaRPr>
          </a:p>
          <a:p>
            <a:pPr marL="0" indent="0">
              <a:buNone/>
            </a:pPr>
            <a:r>
              <a:rPr lang="de-DE" sz="2400" dirty="0" smtClean="0">
                <a:solidFill>
                  <a:srgbClr val="002060"/>
                </a:solidFill>
              </a:rPr>
              <a:t>ÖA GS „Desanka Maksimovi</a:t>
            </a:r>
            <a:r>
              <a:rPr lang="de-DE" sz="2400" dirty="0" smtClean="0">
                <a:solidFill>
                  <a:srgbClr val="002060"/>
                </a:solidFill>
                <a:latin typeface="Garamond" panose="02020404030301010803" pitchFamily="18" charset="0"/>
              </a:rPr>
              <a:t>ć</a:t>
            </a:r>
            <a:r>
              <a:rPr lang="de-DE" sz="2400" dirty="0" smtClean="0">
                <a:solidFill>
                  <a:srgbClr val="002060"/>
                </a:solidFill>
              </a:rPr>
              <a:t>“,Trn-Laktaši                         dipl.Prof.Biljana Ince</a:t>
            </a:r>
            <a:endParaRPr lang="en-US" sz="2400" dirty="0">
              <a:solidFill>
                <a:srgbClr val="002060"/>
              </a:solidFill>
            </a:endParaRPr>
          </a:p>
        </p:txBody>
      </p:sp>
    </p:spTree>
    <p:extLst>
      <p:ext uri="{BB962C8B-B14F-4D97-AF65-F5344CB8AC3E}">
        <p14:creationId xmlns:p14="http://schemas.microsoft.com/office/powerpoint/2010/main" val="42127688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177</TotalTime>
  <Words>631</Words>
  <Application>Microsoft Office PowerPoint</Application>
  <PresentationFormat>Widescreen</PresentationFormat>
  <Paragraphs>75</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Century Gothic</vt:lpstr>
      <vt:lpstr>Garamond</vt:lpstr>
      <vt:lpstr>Tw Cen MT</vt:lpstr>
      <vt:lpstr>Tw Cen MT Condensed</vt:lpstr>
      <vt:lpstr>Wingdings 3</vt:lpstr>
      <vt:lpstr>Integral</vt:lpstr>
      <vt:lpstr>Deutsche sprache,IX Klasse   ÖA GS “Desanka maksimoviĆ”,trn-laktaŠi</vt:lpstr>
      <vt:lpstr> Wo kann man ein praktikum machen? (S.18,19,Kursbuch)    </vt:lpstr>
      <vt:lpstr>Jonas´bewertung von seinem praktikum am flughafen köln-bonn: (S.19) </vt:lpstr>
      <vt:lpstr>Lösung:  1. IT – SERVICE                2. Gepäckabteilung                  →(Abteilung am flughafen!)                3. „SERVICE UND INFORMATION“ </vt:lpstr>
      <vt:lpstr>aNTWORTEN:</vt:lpstr>
      <vt:lpstr>             </vt:lpstr>
      <vt:lpstr>Hausarbeit:  Arbeitsbuch, Seite 26,Übungen 13 a,b und 14.</vt:lpstr>
      <vt:lpstr>         ☺  Vielen Dank</vt:lpstr>
      <vt:lpstr>             ☺ auf</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Deutsche sprache,IX Klasse   ÖA GS “Desanka maksimoviĆ”,trn-laktaŠi</dc:title>
  <dc:creator>Lenovo</dc:creator>
  <cp:lastModifiedBy>Lenovo</cp:lastModifiedBy>
  <cp:revision>31</cp:revision>
  <dcterms:created xsi:type="dcterms:W3CDTF">2020-11-04T18:19:54Z</dcterms:created>
  <dcterms:modified xsi:type="dcterms:W3CDTF">2020-11-04T21:17:06Z</dcterms:modified>
</cp:coreProperties>
</file>