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763486"/>
            <a:ext cx="8825658" cy="3013895"/>
          </a:xfrm>
        </p:spPr>
        <p:txBody>
          <a:bodyPr/>
          <a:lstStyle/>
          <a:p>
            <a:pPr algn="ctr"/>
            <a:r>
              <a:rPr lang="sr-Latn-BA" sz="9600" b="1" dirty="0" smtClean="0">
                <a:solidFill>
                  <a:srgbClr val="92D050"/>
                </a:solidFill>
              </a:rPr>
              <a:t>PRIZMA</a:t>
            </a:r>
            <a:r>
              <a:rPr lang="sr-Latn-BA" sz="9600" b="1" dirty="0" smtClean="0"/>
              <a:t/>
            </a:r>
            <a:br>
              <a:rPr lang="sr-Latn-BA" sz="9600" b="1" dirty="0" smtClean="0"/>
            </a:br>
            <a:r>
              <a:rPr lang="sr-Latn-BA" sz="9600" b="1" dirty="0" smtClean="0">
                <a:solidFill>
                  <a:schemeClr val="bg2">
                    <a:lumMod val="75000"/>
                  </a:schemeClr>
                </a:solidFill>
              </a:rPr>
              <a:t>Vježba</a:t>
            </a:r>
            <a:endParaRPr lang="en-US" sz="9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286">
            <a:off x="1154955" y="880188"/>
            <a:ext cx="1287799" cy="1734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77">
            <a:off x="8607276" y="792225"/>
            <a:ext cx="1247619" cy="16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909">
            <a:off x="1560194" y="4604506"/>
            <a:ext cx="1295531" cy="1443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693">
            <a:off x="8352247" y="4536977"/>
            <a:ext cx="1466667" cy="14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46111" y="248194"/>
                <a:ext cx="9404723" cy="1920240"/>
              </a:xfrm>
            </p:spPr>
            <p:txBody>
              <a:bodyPr/>
              <a:lstStyle/>
              <a:p>
                <a:r>
                  <a:rPr lang="sr-Latn-BA" sz="2400" b="1" u="sng" dirty="0" smtClean="0"/>
                  <a:t>Primjer 1:</a:t>
                </a:r>
                <a:r>
                  <a:rPr lang="sr-Latn-BA" sz="2400" u="sng" dirty="0" smtClean="0"/>
                  <a:t/>
                </a:r>
                <a:br>
                  <a:rPr lang="sr-Latn-BA" sz="2400" u="sng" dirty="0" smtClean="0"/>
                </a:br>
                <a:r>
                  <a:rPr lang="sr-Latn-BA" sz="2400" dirty="0" smtClean="0"/>
                  <a:t>Dijagonala kocke iznosi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. Izračunaj:</a:t>
                </a:r>
                <a:br>
                  <a:rPr lang="sr-Latn-BA" sz="2400" dirty="0" smtClean="0"/>
                </a:br>
                <a:r>
                  <a:rPr lang="sr-Latn-BA" sz="2400" dirty="0" smtClean="0"/>
                  <a:t>a) površinu kocke,</a:t>
                </a:r>
                <a:br>
                  <a:rPr lang="sr-Latn-BA" sz="2400" dirty="0" smtClean="0"/>
                </a:br>
                <a:r>
                  <a:rPr lang="sr-Latn-BA" sz="2400" dirty="0" smtClean="0"/>
                  <a:t>b) zapreminu kocke i</a:t>
                </a:r>
                <a:br>
                  <a:rPr lang="sr-Latn-BA" sz="2400" dirty="0" smtClean="0"/>
                </a:br>
                <a:r>
                  <a:rPr lang="sr-Latn-BA" sz="2400" dirty="0" smtClean="0"/>
                  <a:t>c) površinu dijagonalnog presjeka kocke.</a:t>
                </a:r>
                <a:endParaRPr lang="en-US" sz="2400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6111" y="248194"/>
                <a:ext cx="9404723" cy="1920240"/>
              </a:xfrm>
              <a:blipFill>
                <a:blip r:embed="rId2"/>
                <a:stretch>
                  <a:fillRect l="-1037" t="-2540" b="-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652463" y="2481944"/>
                <a:ext cx="2927350" cy="4167050"/>
              </a:xfrm>
              <a:solidFill>
                <a:schemeClr val="bg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:r>
                  <a:rPr lang="sr-Latn-BA" sz="2400" b="0" dirty="0"/>
                  <a:t>a</a:t>
                </a:r>
                <a:r>
                  <a:rPr lang="sr-Latn-BA" sz="2400" b="0" dirty="0" smtClean="0"/>
                  <a:t>)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=?(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=?)</m:t>
                    </m:r>
                  </m:oMath>
                </a14:m>
                <a:endParaRPr lang="sr-Latn-BA" sz="2400" dirty="0" smtClean="0"/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sr-Latn-BA" sz="2400" dirty="0" smtClean="0"/>
              </a:p>
              <a:p>
                <a:r>
                  <a:rPr lang="sr-Latn-BA" sz="2400" b="0" dirty="0" smtClean="0"/>
                  <a:t>   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Latn-BA" sz="2400" dirty="0" smtClean="0"/>
                  <a:t> </a:t>
                </a:r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r>
                      <a:rPr lang="sr-Latn-BA" sz="2400" b="1" i="1" u="sng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BA" sz="2400" b="1" i="1" u="sng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sr-Latn-BA" sz="2400" b="1" i="1" u="sng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sr-Latn-BA" sz="2400" b="1" u="sng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sr-Latn-BA" sz="2400" b="0" dirty="0" smtClean="0"/>
                  <a:t>   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BA" sz="2400" dirty="0" smtClean="0"/>
                  <a:t> </a:t>
                </a:r>
              </a:p>
              <a:p>
                <a:r>
                  <a:rPr lang="sr-Latn-BA" sz="2400" b="0" dirty="0" smtClean="0"/>
                  <a:t>   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=6∙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Latn-BA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BA" sz="2400" b="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sr-Latn-B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:r>
                  <a:rPr lang="sr-Latn-BA" sz="2400" b="0" dirty="0" smtClean="0"/>
                  <a:t>    </a:t>
                </a:r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𝟗𝟔</m:t>
                    </m:r>
                    <m:sSup>
                      <m:sSup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Latn-BA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652463" y="2481944"/>
                <a:ext cx="2927350" cy="4167050"/>
              </a:xfrm>
              <a:blipFill>
                <a:blip r:embed="rId3"/>
                <a:stretch>
                  <a:fillRect l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3873106" y="2481944"/>
                <a:ext cx="2946794" cy="4167050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sr-Latn-BA" sz="2400" dirty="0" smtClean="0"/>
                  <a:t>b)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sr-Latn-BA" sz="2400" dirty="0" smtClean="0"/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sr-Latn-BA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sr-Latn-BA" sz="2400" dirty="0" smtClean="0"/>
              </a:p>
              <a:p>
                <a:r>
                  <a:rPr lang="sr-Latn-BA" sz="2400" dirty="0" smtClean="0"/>
                  <a:t>   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(4 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sr-Latn-BA" sz="2400" dirty="0" smtClean="0"/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=4∙4∙4 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sr-Latn-BA" sz="2400" dirty="0" smtClean="0"/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u="sng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3873106" y="2481944"/>
                <a:ext cx="2946794" cy="4167050"/>
              </a:xfrm>
              <a:blipFill>
                <a:blip r:embed="rId4"/>
                <a:stretch>
                  <a:fillRect l="-2875" t="-1019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half" idx="17"/>
              </p:nvPr>
            </p:nvSpPr>
            <p:spPr>
              <a:xfrm>
                <a:off x="7124700" y="2481944"/>
                <a:ext cx="2932113" cy="4167050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sr-Latn-BA" sz="2400" dirty="0" smtClean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=?(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=?)</m:t>
                    </m:r>
                  </m:oMath>
                </a14:m>
                <a:endParaRPr lang="sr-Latn-BA" sz="2400" dirty="0" smtClean="0"/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sr-Latn-BA" sz="2400" dirty="0" smtClean="0"/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sr-Latn-BA" sz="2400" dirty="0" smtClean="0"/>
              </a:p>
              <a:p>
                <a:r>
                  <a:rPr lang="sr-Latn-BA" sz="2400" dirty="0"/>
                  <a:t> </a:t>
                </a:r>
                <a:r>
                  <a:rPr lang="sr-Latn-BA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sr-Latn-BA" sz="2400" b="0" dirty="0" smtClean="0"/>
              </a:p>
              <a:p>
                <a:r>
                  <a:rPr lang="sr-Latn-BA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Latn-BA" sz="2400" b="0" dirty="0" smtClean="0"/>
              </a:p>
              <a:p>
                <a:r>
                  <a:rPr lang="sr-Latn-BA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𝒅𝒑</m:t>
                        </m:r>
                      </m:sub>
                    </m:sSub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𝟏𝟔</m:t>
                    </m:r>
                    <m:rad>
                      <m:radPr>
                        <m:degHide m:val="on"/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BA" sz="2400" b="1" u="sng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7124700" y="2481944"/>
                <a:ext cx="2932113" cy="4167050"/>
              </a:xfrm>
              <a:blipFill>
                <a:blip r:embed="rId5"/>
                <a:stretch>
                  <a:fillRect l="-3099" t="-1164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06" y="248194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46112" y="548639"/>
                <a:ext cx="7087100" cy="1920241"/>
              </a:xfrm>
            </p:spPr>
            <p:txBody>
              <a:bodyPr/>
              <a:lstStyle/>
              <a:p>
                <a:r>
                  <a:rPr lang="sr-Latn-BA" sz="2400" b="1" u="sng" dirty="0" smtClean="0"/>
                  <a:t>Primjer 2:</a:t>
                </a:r>
                <a:r>
                  <a:rPr lang="sr-Latn-BA" sz="2400" dirty="0" smtClean="0"/>
                  <a:t/>
                </a:r>
                <a:br>
                  <a:rPr lang="sr-Latn-BA" sz="2400" dirty="0" smtClean="0"/>
                </a:br>
                <a:r>
                  <a:rPr lang="sr-Latn-BA" sz="2400" dirty="0" smtClean="0"/>
                  <a:t>Obim baze pravilne trostrane prizme iznosi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18 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, a visina prizme je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. Kolika je površina a kolika zapremina date prizme?</a:t>
                </a:r>
                <a:endParaRPr lang="en-US" sz="24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6112" y="548639"/>
                <a:ext cx="7087100" cy="1920241"/>
              </a:xfrm>
              <a:blipFill>
                <a:blip r:embed="rId2"/>
                <a:stretch>
                  <a:fillRect l="-1376" t="-2540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652463" y="2468880"/>
                <a:ext cx="2927350" cy="3787458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=18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u="sng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BA" sz="2400" b="0" i="1" u="sng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sr-Latn-BA" sz="2400" b="0" i="1" u="sng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sr-Latn-BA" sz="2400" b="0" i="1" u="sng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sr-Latn-BA" sz="2400" u="sng" dirty="0" smtClean="0"/>
                  <a:t> </a:t>
                </a:r>
                <a:endParaRPr lang="sr-Latn-BA" sz="2400" dirty="0" smtClean="0"/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 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  (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=?)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18 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=18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:3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sr-Latn-BA" sz="2400" b="1" u="sng" dirty="0" smtClean="0"/>
                  <a:t> </a:t>
                </a:r>
                <a:endParaRPr lang="en-US" sz="2400" b="1" u="sng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652463" y="2468880"/>
                <a:ext cx="2927350" cy="3787458"/>
              </a:xfrm>
              <a:blipFill>
                <a:blip r:embed="rId3"/>
                <a:stretch>
                  <a:fillRect l="-207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3875075" y="2468880"/>
                <a:ext cx="2946794" cy="3787458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𝑎𝐻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+108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B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sr-Latn-BA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sr-Latn-BA" sz="2200" b="0" i="1" smtClean="0">
                            <a:latin typeface="Cambria Math" panose="02040503050406030204" pitchFamily="18" charset="0"/>
                          </a:rPr>
                          <m:t>+108</m:t>
                        </m:r>
                      </m:e>
                    </m:d>
                    <m:sSup>
                      <m:sSupPr>
                        <m:ctrlPr>
                          <a:rPr lang="sr-Latn-BA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BA" sz="2400" dirty="0" smtClean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sr-Latn-BA" sz="2400" b="1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BA" sz="2400" b="1" u="sng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BA" sz="2400" b="1" i="1" u="sng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1" i="1" u="sng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sr-Latn-BA" sz="2400" b="1" i="1" u="sng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400" b="1" i="1" u="sng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sr-Latn-BA" sz="2400" b="1" i="1" u="sng" dirty="0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sr-Latn-BA" sz="2400" b="1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dirty="0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u="sng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3875075" y="2468880"/>
                <a:ext cx="2946794" cy="3787458"/>
              </a:xfrm>
              <a:blipFill>
                <a:blip r:embed="rId4"/>
                <a:stretch>
                  <a:fillRect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half" idx="17"/>
              </p:nvPr>
            </p:nvSpPr>
            <p:spPr>
              <a:xfrm>
                <a:off x="7124700" y="2468880"/>
                <a:ext cx="2932113" cy="3787458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sr-Latn-B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=9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𝟓𝟒</m:t>
                    </m:r>
                    <m:rad>
                      <m:radPr>
                        <m:degHide m:val="on"/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sr-Latn-BA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7124700" y="2468880"/>
                <a:ext cx="2932113" cy="3787458"/>
              </a:xfrm>
              <a:blipFill>
                <a:blip r:embed="rId5"/>
                <a:stretch>
                  <a:fillRect l="-413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45" y="287383"/>
            <a:ext cx="1886734" cy="19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7017" y="464457"/>
                <a:ext cx="7132320" cy="1966686"/>
              </a:xfrm>
            </p:spPr>
            <p:txBody>
              <a:bodyPr/>
              <a:lstStyle/>
              <a:p>
                <a:r>
                  <a:rPr lang="sr-Latn-BA" b="1" u="sng" dirty="0" smtClean="0"/>
                  <a:t>Primjer 3:</a:t>
                </a:r>
                <a:r>
                  <a:rPr lang="sr-Latn-BA" dirty="0" smtClean="0"/>
                  <a:t/>
                </a:r>
                <a:br>
                  <a:rPr lang="sr-Latn-BA" dirty="0" smtClean="0"/>
                </a:br>
                <a:r>
                  <a:rPr lang="sr-Latn-BA" dirty="0" smtClean="0"/>
                  <a:t>Dijagonala baze pravilne četvorostrane prizme iznosi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</m:rad>
                    <m:r>
                      <a:rPr lang="sr-Latn-B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dirty="0" smtClean="0"/>
                  <a:t>a visina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dirty="0" smtClean="0"/>
                  <a:t>. Izračunaj njenu površinu i zapreminu.</a:t>
                </a:r>
                <a:br>
                  <a:rPr lang="sr-Latn-BA" dirty="0" smtClean="0"/>
                </a:br>
                <a:r>
                  <a:rPr lang="sr-Latn-BA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7017" y="464457"/>
                <a:ext cx="7132320" cy="1966686"/>
              </a:xfrm>
              <a:blipFill>
                <a:blip r:embed="rId2"/>
                <a:stretch>
                  <a:fillRect l="-1368" t="-1858" r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85953" y="3148149"/>
                <a:ext cx="4794659" cy="3448593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𝑎𝐻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=2∙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</m:d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+4∙8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∙12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=128</m:t>
                    </m:r>
                    <m:sSup>
                      <m:sSup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+444</m:t>
                    </m:r>
                  </m:oMath>
                </a14:m>
                <a:r>
                  <a:rPr lang="sr-Latn-BA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BA" sz="2400" dirty="0" smtClean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𝟓𝟕𝟐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400" b="1" u="sng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sr-Latn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sr-Latn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∙12=64∙12</m:t>
                    </m:r>
                  </m:oMath>
                </a14:m>
                <a:r>
                  <a:rPr lang="sr-Latn-BA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200" b="1" i="1" u="sng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sr-Latn-BA" sz="22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1" i="1" u="sng" smtClean="0">
                        <a:latin typeface="Cambria Math" panose="02040503050406030204" pitchFamily="18" charset="0"/>
                      </a:rPr>
                      <m:t>𝟕𝟔𝟖</m:t>
                    </m:r>
                    <m:r>
                      <a:rPr lang="sr-Latn-BA" sz="2200" b="1" i="1" u="sng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2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200" b="1" i="1" u="sng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200" b="1" i="1" u="sng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sr-Latn-BA" sz="2200" b="1" u="sng" dirty="0" smtClean="0"/>
                  <a:t> </a:t>
                </a:r>
                <a:endParaRPr lang="en-US" sz="2200" b="1" u="sn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5953" y="3148149"/>
                <a:ext cx="4794659" cy="3448593"/>
              </a:xfrm>
              <a:blipFill>
                <a:blip r:embed="rId3"/>
                <a:stretch>
                  <a:fillRect l="-253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6023" y="2431144"/>
                <a:ext cx="4232366" cy="3081382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u="sng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BA" sz="2400" b="0" i="1" u="sng" smtClean="0">
                        <a:latin typeface="Cambria Math" panose="02040503050406030204" pitchFamily="18" charset="0"/>
                      </a:rPr>
                      <m:t>=12 </m:t>
                    </m:r>
                    <m:r>
                      <a:rPr lang="sr-Latn-BA" sz="2400" b="0" i="1" u="sng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 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  (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=?)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sr-Latn-BA" sz="2400" b="1" u="sng" dirty="0" smtClean="0"/>
                  <a:t> 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6023" y="2431144"/>
                <a:ext cx="4232366" cy="3081382"/>
              </a:xfrm>
              <a:blipFill>
                <a:blip r:embed="rId4"/>
                <a:stretch>
                  <a:fillRect l="-143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242388"/>
            <a:ext cx="2104829" cy="27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404949"/>
            <a:ext cx="7184571" cy="1698170"/>
          </a:xfrm>
        </p:spPr>
        <p:txBody>
          <a:bodyPr/>
          <a:lstStyle/>
          <a:p>
            <a:r>
              <a:rPr lang="sr-Latn-BA" sz="2400" b="1" u="sng" dirty="0" smtClean="0"/>
              <a:t>Primjer 4:</a:t>
            </a:r>
            <a:br>
              <a:rPr lang="sr-Latn-BA" sz="2400" b="1" u="sng" dirty="0" smtClean="0"/>
            </a:br>
            <a:r>
              <a:rPr lang="sr-Latn-BA" sz="2400" dirty="0" smtClean="0"/>
              <a:t>Dijagonala bočne strane pravilne šestostrane prizme ima dužinu 5 cm, a ivicu baze 3 cm. Izračunaj njenu površinu i zapreminu.</a:t>
            </a:r>
            <a:endParaRPr lang="en-US" sz="2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4949" y="2103119"/>
                <a:ext cx="3174864" cy="1502230"/>
              </a:xfrm>
              <a:solidFill>
                <a:schemeClr val="bg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u="sng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b="0" i="1" u="sng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BA" b="0" i="1" u="sng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sr-Latn-BA" b="0" i="1" u="sng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u="sng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=?  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=?  (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=?)</m:t>
                    </m:r>
                  </m:oMath>
                </a14:m>
                <a:r>
                  <a:rPr lang="sr-Latn-BA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4949" y="2103119"/>
                <a:ext cx="3174864" cy="1502230"/>
              </a:xfrm>
              <a:blipFill>
                <a:blip r:embed="rId2"/>
                <a:stretch>
                  <a:fillRect l="-382" b="-6024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404949" y="3801289"/>
                <a:ext cx="3291840" cy="2939145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(5 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(3 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=25 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−9 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BA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=16 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BA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16 </m:t>
                        </m:r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sr-Latn-BA" sz="2400" b="1" u="sng" dirty="0" smtClean="0"/>
                  <a:t> </a:t>
                </a:r>
              </a:p>
              <a:p>
                <a:endParaRPr lang="sr-Latn-BA" sz="2400" b="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404949" y="3801289"/>
                <a:ext cx="3291840" cy="2939145"/>
              </a:xfrm>
              <a:blipFill>
                <a:blip r:embed="rId3"/>
                <a:stretch>
                  <a:fillRect l="-184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3788230" y="2667000"/>
                <a:ext cx="3108960" cy="3054531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𝑎𝐻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=3∙</m:t>
                    </m:r>
                    <m:sSup>
                      <m:sSup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+6∙3∙4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sr-Latn-BA" sz="2200" b="0" i="1" smtClean="0">
                          <a:latin typeface="Cambria Math" panose="02040503050406030204" pitchFamily="18" charset="0"/>
                        </a:rPr>
                        <m:t>=3∙9</m:t>
                      </m:r>
                      <m:rad>
                        <m:radPr>
                          <m:degHide m:val="on"/>
                          <m:ctrlPr>
                            <a:rPr lang="sr-Latn-BA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r-Latn-BA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sr-Latn-B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sr-Latn-BA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sr-Latn-BA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+72</m:t>
                      </m:r>
                      <m:sSup>
                        <m:sSupPr>
                          <m:ctrlPr>
                            <a:rPr lang="sr-Latn-BA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sr-Latn-BA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r-Latn-BA" sz="2200" dirty="0" smtClean="0"/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+72</m:t>
                        </m:r>
                      </m:e>
                    </m:d>
                  </m:oMath>
                </a14:m>
                <a:r>
                  <a:rPr lang="sr-Latn-BA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Latn-BA" sz="2400" dirty="0" smtClean="0"/>
              </a:p>
              <a:p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sr-Latn-BA" sz="2400" b="1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1" i="1" u="sng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sr-Latn-BA" sz="24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BA" sz="24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e>
                    </m:d>
                    <m:sSup>
                      <m:sSup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Latn-BA" sz="2400" b="1" u="sng" dirty="0" smtClean="0"/>
                  <a:t> </a:t>
                </a:r>
                <a:endParaRPr lang="en-US" sz="2400" b="1" u="sng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3788230" y="2667000"/>
                <a:ext cx="3108960" cy="3054531"/>
              </a:xfrm>
              <a:blipFill>
                <a:blip r:embed="rId4"/>
                <a:stretch>
                  <a:fillRect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/>
              <p:cNvSpPr>
                <a:spLocks noGrp="1"/>
              </p:cNvSpPr>
              <p:nvPr>
                <p:ph type="body" sz="half" idx="17"/>
              </p:nvPr>
            </p:nvSpPr>
            <p:spPr>
              <a:xfrm>
                <a:off x="6988632" y="2667000"/>
                <a:ext cx="3068182" cy="4073434"/>
              </a:xfrm>
              <a:solidFill>
                <a:schemeClr val="bg2"/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sSup>
                          <m:sSupPr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3 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 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sr-Latn-BA" sz="2400" dirty="0" smtClean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sr-Latn-BA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sr-Latn-BA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</m:t>
                          </m:r>
                          <m:rad>
                            <m:radPr>
                              <m:degHide m:val="on"/>
                              <m:ctrlPr>
                                <a:rPr lang="sr-Latn-BA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r-Latn-B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sr-Latn-BA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sr-Latn-B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</m:t>
                      </m:r>
                      <m:r>
                        <a:rPr lang="sr-Latn-B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sr-Latn-BA" sz="2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ad>
                            <m:radPr>
                              <m:degHide m:val="on"/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sr-Latn-BA" sz="2400" dirty="0" smtClean="0"/>
              </a:p>
              <a:p>
                <a14:m>
                  <m:oMath xmlns:m="http://schemas.openxmlformats.org/officeDocument/2006/math"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𝟓𝟒</m:t>
                    </m:r>
                    <m:rad>
                      <m:radPr>
                        <m:degHide m:val="on"/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sr-Latn-BA" sz="2400" b="1" i="1" u="sng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sr-Latn-BA" sz="24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sr-Latn-BA" sz="2400" b="1" i="1" u="sng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sr-Latn-BA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6988632" y="2667000"/>
                <a:ext cx="3068182" cy="4073434"/>
              </a:xfrm>
              <a:blipFill>
                <a:blip r:embed="rId5"/>
                <a:stretch>
                  <a:fillRect l="-197"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25" y="209007"/>
            <a:ext cx="1747168" cy="22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6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sz="2400" dirty="0" smtClean="0"/>
              <a:t>Zbirka: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447799"/>
            <a:ext cx="4415246" cy="21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394" y="2116182"/>
            <a:ext cx="8825658" cy="1211221"/>
          </a:xfr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Latn-BA" sz="6000" b="1" dirty="0" smtClean="0"/>
              <a:t>HVALA NA PAŽNJI!!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8" y="4062446"/>
            <a:ext cx="2130408" cy="23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80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Century Gothic</vt:lpstr>
      <vt:lpstr>Wingdings 3</vt:lpstr>
      <vt:lpstr>Ion</vt:lpstr>
      <vt:lpstr>PRIZMA Vježba</vt:lpstr>
      <vt:lpstr>Primjer 1: Dijagonala kocke iznosi 4√3  cm. Izračunaj: a) površinu kocke, b) zapreminu kocke i c) površinu dijagonalnog presjeka kocke.</vt:lpstr>
      <vt:lpstr>Primjer 2: Obim baze pravilne trostrane prizme iznosi 18 cm, a visina prizme je 6 cm. Kolika je površina a kolika zapremina date prizme?</vt:lpstr>
      <vt:lpstr>Primjer 3: Dijagonala baze pravilne četvorostrane prizme iznosi √128  cm a visina 12 cm. Izračunaj njenu površinu i zapreminu.  </vt:lpstr>
      <vt:lpstr>Primjer 4: Dijagonala bočne strane pravilne šestostrane prizme ima dužinu 5 cm, a ivicu baze 3 cm. Izračunaj njenu površinu i zapreminu.</vt:lpstr>
      <vt:lpstr>Zbirka:</vt:lpstr>
      <vt:lpstr>HVALA NA PAŽNJI!!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PRIZMA Vježba</dc:title>
  <dc:creator>EC</dc:creator>
  <cp:lastModifiedBy>EC</cp:lastModifiedBy>
  <cp:revision>18</cp:revision>
  <dcterms:created xsi:type="dcterms:W3CDTF">2020-11-11T08:43:31Z</dcterms:created>
  <dcterms:modified xsi:type="dcterms:W3CDTF">2020-11-11T11:27:04Z</dcterms:modified>
</cp:coreProperties>
</file>