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66" r:id="rId3"/>
    <p:sldId id="258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4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74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4155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18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0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i dodajte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i dodajte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i dodajte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59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38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05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41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1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9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3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6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3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F6DC2B-1780-4C3A-9CB6-85421C402CEF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EF9AAC3-954D-4C6F-A4DD-EA364BB08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  <p:sldLayoutId id="2147483759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note-music-clef-melody-freedom-1314939/" TargetMode="External"/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commons.wikimedia.org/wiki/File:1-2_note_minim_(music).svg" TargetMode="External"/><Relationship Id="rId5" Type="http://schemas.openxmlformats.org/officeDocument/2006/relationships/image" Target="../media/image9.png"/><Relationship Id="rId10" Type="http://schemas.openxmlformats.org/officeDocument/2006/relationships/hyperlink" Target="https://pixabay.com/en/musical-notes-music-staff-763192/" TargetMode="External"/><Relationship Id="rId4" Type="http://schemas.openxmlformats.org/officeDocument/2006/relationships/hyperlink" Target="https://ladydpiano.blogspot.com/2016/08/beginner-music-steps-rhythm.html" TargetMode="Externa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74" y="3711698"/>
            <a:ext cx="10364451" cy="2508069"/>
          </a:xfrm>
        </p:spPr>
        <p:txBody>
          <a:bodyPr anchor="t"/>
          <a:lstStyle/>
          <a:p>
            <a:r>
              <a:rPr lang="sr-Cyrl-R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Осмина, четвртина и половина ноте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B20CE88-59E5-480B-A91F-66FDD496F9DF}"/>
              </a:ext>
            </a:extLst>
          </p:cNvPr>
          <p:cNvSpPr txBox="1">
            <a:spLocks/>
          </p:cNvSpPr>
          <p:nvPr/>
        </p:nvSpPr>
        <p:spPr>
          <a:xfrm>
            <a:off x="1751011" y="1626369"/>
            <a:ext cx="8689976" cy="2509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Cyrl-BA" sz="8000" b="1" dirty="0"/>
              <a:t>МУЗИЧКА КУЛТУРА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822688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AF5B9-F2DB-4E71-9586-14C224A2D8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14400"/>
            <a:ext cx="10363826" cy="4876799"/>
          </a:xfrm>
        </p:spPr>
        <p:txBody>
          <a:bodyPr>
            <a:normAutofit/>
          </a:bodyPr>
          <a:lstStyle/>
          <a:p>
            <a:r>
              <a:rPr lang="sr-Cyrl-RS" sz="3200" dirty="0"/>
              <a:t>поновимо оно што смо научили раније. </a:t>
            </a:r>
            <a:br>
              <a:rPr lang="sr-Cyrl-RS" sz="3200" dirty="0"/>
            </a:br>
            <a:r>
              <a:rPr lang="sr-Cyrl-RS" sz="3200" b="1" dirty="0"/>
              <a:t>Нота</a:t>
            </a:r>
            <a:r>
              <a:rPr lang="sr-Cyrl-RS" sz="3200" dirty="0"/>
              <a:t> је графички знак за обиљежавање једног тона.</a:t>
            </a:r>
          </a:p>
          <a:p>
            <a:r>
              <a:rPr lang="sr-Cyrl-RS" sz="3200" dirty="0"/>
              <a:t>Вањски изглед одређује тонску дужину односно нотну вриједност.</a:t>
            </a:r>
          </a:p>
          <a:p>
            <a:r>
              <a:rPr lang="sr-Cyrl-RS" sz="3200" dirty="0"/>
              <a:t>Данас ћемо поновити цијелу ноту.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13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Цијела нота </a:t>
            </a:r>
            <a:endParaRPr lang="en-U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912812" y="2091315"/>
            <a:ext cx="5183188" cy="823912"/>
          </a:xfrm>
        </p:spPr>
        <p:txBody>
          <a:bodyPr>
            <a:noAutofit/>
          </a:bodyPr>
          <a:lstStyle/>
          <a:p>
            <a:pPr algn="ctr"/>
            <a:endParaRPr lang="sr-Cyrl-RS" sz="2000" dirty="0"/>
          </a:p>
          <a:p>
            <a:pPr algn="ctr"/>
            <a:endParaRPr lang="sr-Cyrl-RS" sz="2000" dirty="0"/>
          </a:p>
          <a:p>
            <a:pPr algn="ctr"/>
            <a:endParaRPr lang="sr-Cyrl-RS" sz="2000" dirty="0"/>
          </a:p>
          <a:p>
            <a:pPr algn="ctr"/>
            <a:r>
              <a:rPr lang="sr-Cyrl-RS" sz="2000" dirty="0"/>
              <a:t>Цијелу ноту препозна</a:t>
            </a:r>
            <a:r>
              <a:rPr lang="sr-Cyrl-BA" sz="2000" dirty="0"/>
              <a:t>ЈЕМО</a:t>
            </a:r>
            <a:r>
              <a:rPr lang="sr-Cyrl-RS" sz="2000" dirty="0"/>
              <a:t> по бијелој глави без врата. </a:t>
            </a:r>
          </a:p>
          <a:p>
            <a:pPr algn="ctr"/>
            <a:r>
              <a:rPr lang="sr-Cyrl-RS" sz="2000" dirty="0"/>
              <a:t>Она је Најдужа од свих. </a:t>
            </a:r>
            <a:endParaRPr lang="en-US" sz="2000" dirty="0"/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912812" y="3183082"/>
            <a:ext cx="5183188" cy="36845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dirty="0"/>
              <a:t>Цијела </a:t>
            </a:r>
            <a:r>
              <a:rPr lang="sr-Cyrl-RS" b="1" dirty="0"/>
              <a:t>нота</a:t>
            </a:r>
            <a:r>
              <a:rPr lang="sr-Cyrl-RS" dirty="0"/>
              <a:t> траје четири ударца. </a:t>
            </a:r>
          </a:p>
          <a:p>
            <a:pPr marL="0" indent="0" algn="ctr">
              <a:buNone/>
            </a:pPr>
            <a:r>
              <a:rPr lang="sr-Cyrl-RS" dirty="0"/>
              <a:t>ритамски се изговара :  Та – а – а – а. </a:t>
            </a:r>
          </a:p>
          <a:p>
            <a:endParaRPr lang="en-US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375" y="2359170"/>
            <a:ext cx="33432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90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Половинка</a:t>
            </a:r>
            <a:endParaRPr lang="en-U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912812" y="2621280"/>
            <a:ext cx="5183188" cy="161544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sr-Cyrl-RS" sz="2000" dirty="0"/>
              <a:t>Ноту ПОловинку ћемо Препозна</a:t>
            </a:r>
            <a:r>
              <a:rPr lang="sr-Cyrl-BA" sz="2000" dirty="0"/>
              <a:t>ти</a:t>
            </a:r>
            <a:r>
              <a:rPr lang="sr-Cyrl-RS" sz="2000" dirty="0"/>
              <a:t> по бијелој </a:t>
            </a:r>
          </a:p>
          <a:p>
            <a:pPr algn="ctr"/>
            <a:r>
              <a:rPr lang="sr-Cyrl-RS" sz="2000" dirty="0"/>
              <a:t>глави и дугом врату с њезине десне стране.   </a:t>
            </a:r>
          </a:p>
          <a:p>
            <a:pPr algn="ctr"/>
            <a:r>
              <a:rPr lang="sr-Cyrl-RS" sz="2000" b="0" dirty="0"/>
              <a:t>Нота половинка траје 2 ударца.  </a:t>
            </a:r>
          </a:p>
          <a:p>
            <a:pPr algn="ctr"/>
            <a:r>
              <a:rPr lang="sr-Cyrl-RS" sz="2000" b="0" dirty="0"/>
              <a:t>ритамски се изговара: Та – а</a:t>
            </a:r>
            <a:r>
              <a:rPr lang="sr-Latn-BA" sz="2000" b="0" dirty="0"/>
              <a:t>.</a:t>
            </a:r>
            <a:endParaRPr lang="en-US" sz="2000" b="0" dirty="0"/>
          </a:p>
        </p:txBody>
      </p:sp>
      <p:pic>
        <p:nvPicPr>
          <p:cNvPr id="7" name="Čuvar mesta za sadržaj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450701" y="1690688"/>
            <a:ext cx="2763178" cy="353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838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 Четвртинка </a:t>
            </a:r>
            <a:endParaRPr lang="en-U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1360054" y="2678690"/>
            <a:ext cx="4966063" cy="823912"/>
          </a:xfrm>
        </p:spPr>
        <p:txBody>
          <a:bodyPr>
            <a:noAutofit/>
          </a:bodyPr>
          <a:lstStyle/>
          <a:p>
            <a:pPr algn="ctr"/>
            <a:r>
              <a:rPr lang="sr-Cyrl-RS" sz="2000" dirty="0"/>
              <a:t>Ноту четвртинку ПрепознаЈЕМО по тамној глави и врату с њене десне стране</a:t>
            </a:r>
            <a:r>
              <a:rPr lang="sr-Latn-BA" sz="2000" dirty="0"/>
              <a:t>.</a:t>
            </a:r>
            <a:endParaRPr lang="en-US" sz="2000" dirty="0"/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1360054" y="3502602"/>
            <a:ext cx="5183188" cy="3684588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/>
              <a:t>Нота четврти</a:t>
            </a:r>
            <a:r>
              <a:rPr lang="sr-Cyrl-BA" dirty="0"/>
              <a:t>НК</a:t>
            </a:r>
            <a:r>
              <a:rPr lang="sr-Cyrl-RS" dirty="0"/>
              <a:t>а траје један откуцај. </a:t>
            </a:r>
          </a:p>
          <a:p>
            <a:pPr marL="0" indent="0" algn="ctr">
              <a:buNone/>
            </a:pPr>
            <a:r>
              <a:rPr lang="sr-Cyrl-RS" dirty="0"/>
              <a:t>ритамски се изговара: Та</a:t>
            </a:r>
            <a:r>
              <a:rPr lang="sr-Latn-BA" dirty="0"/>
              <a:t>.</a:t>
            </a:r>
            <a:r>
              <a:rPr lang="sr-Cyrl-RS" dirty="0"/>
              <a:t> </a:t>
            </a:r>
          </a:p>
          <a:p>
            <a:endParaRPr lang="sr-Cyrl-RS" dirty="0"/>
          </a:p>
          <a:p>
            <a:endParaRPr lang="en-US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540" y="1901819"/>
            <a:ext cx="2615411" cy="305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0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Осминка </a:t>
            </a:r>
            <a:endParaRPr lang="en-US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912812" y="6044015"/>
            <a:ext cx="5183188" cy="823912"/>
          </a:xfrm>
        </p:spPr>
        <p:txBody>
          <a:bodyPr>
            <a:noAutofit/>
          </a:bodyPr>
          <a:lstStyle/>
          <a:p>
            <a:endParaRPr lang="sr-Cyrl-RS" sz="2000" dirty="0"/>
          </a:p>
          <a:p>
            <a:endParaRPr lang="sr-Cyrl-RS" sz="2000" dirty="0"/>
          </a:p>
          <a:p>
            <a:endParaRPr lang="sr-Cyrl-RS" sz="2000" dirty="0"/>
          </a:p>
          <a:p>
            <a:endParaRPr lang="sr-Cyrl-RS" sz="2000" dirty="0"/>
          </a:p>
          <a:p>
            <a:endParaRPr lang="sr-Cyrl-RS" sz="2000" dirty="0"/>
          </a:p>
          <a:p>
            <a:endParaRPr lang="sr-Cyrl-RS" sz="2000" dirty="0"/>
          </a:p>
          <a:p>
            <a:r>
              <a:rPr lang="sr-Cyrl-RS" sz="2000" dirty="0"/>
              <a:t>Ноту осминку ПрепознАЋЕМО по тамној глави и дугим вратом с десне стране. </a:t>
            </a:r>
          </a:p>
          <a:p>
            <a:r>
              <a:rPr lang="sr-Cyrl-RS" sz="2000" dirty="0"/>
              <a:t>На самом врху има закривљену црту</a:t>
            </a:r>
            <a:r>
              <a:rPr lang="sr-Latn-BA" sz="2000" dirty="0"/>
              <a:t>.</a:t>
            </a:r>
            <a:endParaRPr lang="sr-Cyrl-RS" sz="2000" dirty="0"/>
          </a:p>
          <a:p>
            <a:r>
              <a:rPr lang="sr-Cyrl-RS" sz="2000" dirty="0"/>
              <a:t>Попут заставе (барјак).</a:t>
            </a:r>
          </a:p>
          <a:p>
            <a:pPr lvl="0">
              <a:buClr>
                <a:prstClr val="black"/>
              </a:buClr>
            </a:pPr>
            <a:r>
              <a:rPr lang="sr-Cyrl-RS" sz="2000" b="0" dirty="0">
                <a:solidFill>
                  <a:prstClr val="black"/>
                </a:solidFill>
              </a:rPr>
              <a:t>Нота осминка траје пола откуцаја. </a:t>
            </a:r>
          </a:p>
          <a:p>
            <a:pPr lvl="0">
              <a:buClr>
                <a:prstClr val="black"/>
              </a:buClr>
            </a:pPr>
            <a:r>
              <a:rPr lang="sr-Cyrl-RS" sz="2000" b="0" dirty="0">
                <a:solidFill>
                  <a:prstClr val="black"/>
                </a:solidFill>
              </a:rPr>
              <a:t>ритамски се</a:t>
            </a:r>
            <a:r>
              <a:rPr lang="sr-Latn-BA" sz="2000" b="0" dirty="0">
                <a:solidFill>
                  <a:prstClr val="black"/>
                </a:solidFill>
              </a:rPr>
              <a:t> </a:t>
            </a:r>
            <a:r>
              <a:rPr lang="sr-Cyrl-BA" sz="2000" b="0" dirty="0">
                <a:solidFill>
                  <a:prstClr val="black"/>
                </a:solidFill>
              </a:rPr>
              <a:t>изговара</a:t>
            </a:r>
            <a:r>
              <a:rPr lang="sr-Cyrl-RS" sz="2000" b="0" dirty="0">
                <a:solidFill>
                  <a:prstClr val="black"/>
                </a:solidFill>
              </a:rPr>
              <a:t>: Та – та</a:t>
            </a:r>
            <a:r>
              <a:rPr lang="sr-Latn-BA" sz="2000" b="0" dirty="0">
                <a:solidFill>
                  <a:prstClr val="black"/>
                </a:solidFill>
              </a:rPr>
              <a:t>.</a:t>
            </a:r>
            <a:endParaRPr lang="en-US" sz="2000" b="0" dirty="0">
              <a:solidFill>
                <a:prstClr val="black"/>
              </a:solidFill>
            </a:endParaRPr>
          </a:p>
          <a:p>
            <a:endParaRPr lang="sr-Cyrl-RS" sz="2000" dirty="0"/>
          </a:p>
          <a:p>
            <a:r>
              <a:rPr lang="sr-Cyrl-RS" sz="2000" dirty="0"/>
              <a:t> </a:t>
            </a:r>
          </a:p>
          <a:p>
            <a:endParaRPr lang="sr-Cyrl-RS" sz="20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985" y="2172557"/>
            <a:ext cx="2348717" cy="30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700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600" dirty="0"/>
              <a:t>Задатак за самосталан рад:</a:t>
            </a:r>
            <a:r>
              <a:rPr lang="sr-Cyrl-RS" dirty="0"/>
              <a:t> </a:t>
            </a:r>
            <a:endParaRPr lang="en-US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77232" y="2237759"/>
            <a:ext cx="5391196" cy="3811588"/>
          </a:xfrm>
        </p:spPr>
        <p:txBody>
          <a:bodyPr>
            <a:normAutofit lnSpcReduction="10000"/>
          </a:bodyPr>
          <a:lstStyle/>
          <a:p>
            <a:r>
              <a:rPr lang="sr-Cyrl-RS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Нацртајте у своје</a:t>
            </a:r>
            <a:r>
              <a:rPr lang="sr-Latn-BA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sr-Cyrl-BA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нотне </a:t>
            </a:r>
            <a:r>
              <a:rPr lang="sr-Cyrl-RS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свеске: </a:t>
            </a:r>
            <a:br>
              <a:rPr lang="sr-Cyrl-RS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sr-Cyrl-RS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-цијелу ноту,</a:t>
            </a:r>
            <a:br>
              <a:rPr lang="sr-Cyrl-RS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sr-Cyrl-RS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-пола ноте,</a:t>
            </a:r>
            <a:br>
              <a:rPr lang="sr-Cyrl-RS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sr-Cyrl-RS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-четвртину ноте и</a:t>
            </a:r>
            <a:br>
              <a:rPr lang="sr-Cyrl-RS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sr-Cyrl-RS" sz="35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-осмину ноте. </a:t>
            </a:r>
            <a:endParaRPr lang="bs-Latn-BA" sz="35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endParaRPr lang="bs-Latn-BA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36C6946-CCAD-4B7C-B25D-BC7630A3B6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47" b="89647" l="8941" r="92000">
                        <a14:foregroundMark x1="9176" y1="46118" x2="20000" y2="47529"/>
                        <a14:foregroundMark x1="88471" y1="45647" x2="92000" y2="484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671720">
            <a:off x="6336525" y="573310"/>
            <a:ext cx="1484090" cy="1484090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8C77E19-1925-4330-9E4A-C94030CFBB7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855670" y="-114710"/>
            <a:ext cx="1826203" cy="36524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DC10067-68D7-4465-B01A-530AE65BF7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619171" y="4465506"/>
            <a:ext cx="1583841" cy="158384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9D42623-B494-4EC4-B751-BC1CF5D6DE6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6572149" y="2960964"/>
            <a:ext cx="1078356" cy="200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82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406</TotalTime>
  <Words>208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 Light</vt:lpstr>
      <vt:lpstr>Tw Cen MT</vt:lpstr>
      <vt:lpstr>Kapljica</vt:lpstr>
      <vt:lpstr>Осмина, четвртина и половина ноте </vt:lpstr>
      <vt:lpstr>PowerPoint Presentation</vt:lpstr>
      <vt:lpstr>Цијела нота </vt:lpstr>
      <vt:lpstr>Половинка</vt:lpstr>
      <vt:lpstr> Четвртинка </vt:lpstr>
      <vt:lpstr>Осминка </vt:lpstr>
      <vt:lpstr>Задатак за самосталан рад: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Осмина, четвртина и половина ноте</dc:title>
  <dc:creator>PC-Admin</dc:creator>
  <cp:lastModifiedBy>Biljana Dobrilovic</cp:lastModifiedBy>
  <cp:revision>37</cp:revision>
  <dcterms:created xsi:type="dcterms:W3CDTF">2020-11-11T12:59:53Z</dcterms:created>
  <dcterms:modified xsi:type="dcterms:W3CDTF">2020-11-16T22:04:24Z</dcterms:modified>
</cp:coreProperties>
</file>