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0" r:id="rId3"/>
    <p:sldId id="257" r:id="rId4"/>
    <p:sldId id="258" r:id="rId5"/>
    <p:sldId id="259" r:id="rId6"/>
    <p:sldId id="261" r:id="rId7"/>
    <p:sldId id="269" r:id="rId8"/>
    <p:sldId id="262" r:id="rId9"/>
    <p:sldId id="263" r:id="rId10"/>
    <p:sldId id="264" r:id="rId11"/>
    <p:sldId id="265" r:id="rId12"/>
    <p:sldId id="266" r:id="rId13"/>
    <p:sldId id="268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87AFD-1760-40F0-98E4-C6AC0E7487FE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DDB0-3C75-4BA3-9E8B-15DFEAE3ECF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87AFD-1760-40F0-98E4-C6AC0E7487FE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DDB0-3C75-4BA3-9E8B-15DFEAE3EC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87AFD-1760-40F0-98E4-C6AC0E7487FE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DDB0-3C75-4BA3-9E8B-15DFEAE3EC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87AFD-1760-40F0-98E4-C6AC0E7487FE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DDB0-3C75-4BA3-9E8B-15DFEAE3EC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87AFD-1760-40F0-98E4-C6AC0E7487FE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946DDB0-3C75-4BA3-9E8B-15DFEAE3ECF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87AFD-1760-40F0-98E4-C6AC0E7487FE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DDB0-3C75-4BA3-9E8B-15DFEAE3EC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87AFD-1760-40F0-98E4-C6AC0E7487FE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DDB0-3C75-4BA3-9E8B-15DFEAE3EC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87AFD-1760-40F0-98E4-C6AC0E7487FE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DDB0-3C75-4BA3-9E8B-15DFEAE3EC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87AFD-1760-40F0-98E4-C6AC0E7487FE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DDB0-3C75-4BA3-9E8B-15DFEAE3EC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87AFD-1760-40F0-98E4-C6AC0E7487FE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DDB0-3C75-4BA3-9E8B-15DFEAE3EC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87AFD-1760-40F0-98E4-C6AC0E7487FE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DDB0-3C75-4BA3-9E8B-15DFEAE3EC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F487AFD-1760-40F0-98E4-C6AC0E7487FE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946DDB0-3C75-4BA3-9E8B-15DFEAE3ECF4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-838200"/>
            <a:ext cx="7772400" cy="4648200"/>
          </a:xfrm>
        </p:spPr>
        <p:txBody>
          <a:bodyPr/>
          <a:lstStyle/>
          <a:p>
            <a:r>
              <a:rPr lang="sr-Cyrl-BA" dirty="0"/>
              <a:t>РЕПУБЛИКА БУГАРСКА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65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78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722" y="-46653"/>
            <a:ext cx="9067800" cy="1143000"/>
          </a:xfrm>
        </p:spPr>
        <p:txBody>
          <a:bodyPr/>
          <a:lstStyle/>
          <a:p>
            <a:pPr algn="l"/>
            <a:r>
              <a:rPr lang="sr-Cyrl-BA" dirty="0">
                <a:ln w="6350"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                       </a:t>
            </a:r>
            <a:r>
              <a:rPr lang="en-US" dirty="0">
                <a:ln w="6350"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      </a:t>
            </a:r>
            <a:r>
              <a:rPr lang="sr-Cyrl-BA" dirty="0">
                <a:ln w="6350"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dirty="0">
                <a:ln w="6350"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  </a:t>
            </a:r>
            <a:r>
              <a:rPr lang="sr-Cyrl-BA" sz="3200" dirty="0">
                <a:ln w="6350">
                  <a:solidFill>
                    <a:schemeClr val="bg1"/>
                  </a:solidFill>
                </a:ln>
                <a:solidFill>
                  <a:srgbClr val="FF0000"/>
                </a:solidFill>
                <a:latin typeface="+mn-lt"/>
              </a:rPr>
              <a:t>СТАНОВНИШТВО</a:t>
            </a:r>
            <a:r>
              <a:rPr lang="sr-Cyrl-BA" sz="3200" dirty="0">
                <a:ln w="6350"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 : </a:t>
            </a:r>
            <a:endParaRPr lang="en-US" sz="3200" dirty="0">
              <a:ln w="6350">
                <a:solidFill>
                  <a:schemeClr val="bg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8991600" cy="4709160"/>
          </a:xfrm>
        </p:spPr>
        <p:txBody>
          <a:bodyPr>
            <a:normAutofit/>
          </a:bodyPr>
          <a:lstStyle/>
          <a:p>
            <a:pPr marL="137160" indent="0">
              <a:buClr>
                <a:srgbClr val="FF0000"/>
              </a:buClr>
              <a:buNone/>
            </a:pPr>
            <a:r>
              <a:rPr lang="sr-Cyrl-BA" sz="32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                                             </a:t>
            </a:r>
            <a:r>
              <a:rPr lang="en-US" sz="32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   </a:t>
            </a:r>
            <a:r>
              <a:rPr lang="sr-Cyrl-BA" sz="32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32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       </a:t>
            </a:r>
            <a:r>
              <a:rPr lang="sr-Cyrl-BA" sz="32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  БУГАРИ  85%</a:t>
            </a:r>
            <a:r>
              <a:rPr lang="en-US" sz="32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,</a:t>
            </a:r>
            <a:endParaRPr lang="sr-Cyrl-BA" sz="3200" b="1" dirty="0">
              <a:ln>
                <a:solidFill>
                  <a:schemeClr val="bg1"/>
                </a:solidFill>
              </a:ln>
              <a:solidFill>
                <a:srgbClr val="FF0000"/>
              </a:solidFill>
            </a:endParaRPr>
          </a:p>
          <a:p>
            <a:pPr marL="137160" indent="0">
              <a:buClr>
                <a:srgbClr val="FF0000"/>
              </a:buClr>
              <a:buNone/>
            </a:pPr>
            <a:r>
              <a:rPr lang="sr-Cyrl-BA" sz="32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                                                     </a:t>
            </a:r>
            <a:r>
              <a:rPr lang="en-US" sz="32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         </a:t>
            </a:r>
            <a:r>
              <a:rPr lang="sr-Cyrl-BA" sz="32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 АЛБАНЦИ,</a:t>
            </a:r>
          </a:p>
          <a:p>
            <a:pPr marL="137160" indent="0">
              <a:buClr>
                <a:srgbClr val="FF0000"/>
              </a:buClr>
              <a:buNone/>
            </a:pPr>
            <a:r>
              <a:rPr lang="sr-Cyrl-BA" sz="32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                                                               </a:t>
            </a:r>
            <a:r>
              <a:rPr lang="en-US" sz="32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         </a:t>
            </a:r>
            <a:r>
              <a:rPr lang="sr-Cyrl-BA" sz="32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СРБИ,</a:t>
            </a:r>
          </a:p>
          <a:p>
            <a:pPr marL="137160" indent="0">
              <a:buClr>
                <a:srgbClr val="FF0000"/>
              </a:buClr>
              <a:buNone/>
            </a:pPr>
            <a:r>
              <a:rPr lang="sr-Cyrl-BA" sz="32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                                                            </a:t>
            </a:r>
            <a:r>
              <a:rPr lang="en-US" sz="32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         </a:t>
            </a:r>
            <a:r>
              <a:rPr lang="sr-Cyrl-BA" sz="32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ТУРЦИ,</a:t>
            </a:r>
          </a:p>
          <a:p>
            <a:pPr marL="137160" indent="0">
              <a:buClr>
                <a:srgbClr val="FF0000"/>
              </a:buClr>
              <a:buNone/>
            </a:pPr>
            <a:r>
              <a:rPr lang="sr-Cyrl-BA" sz="32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                                                            </a:t>
            </a:r>
            <a:r>
              <a:rPr lang="en-US" sz="32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        </a:t>
            </a:r>
            <a:r>
              <a:rPr lang="sr-Cyrl-BA" sz="32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  РОМИ</a:t>
            </a:r>
            <a:r>
              <a:rPr lang="en-US" sz="32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5243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sz="32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ПРИРОДНА БОГАТСТВА: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sr-Cyrl-BA" sz="3200" dirty="0">
                <a:solidFill>
                  <a:schemeClr val="accent5">
                    <a:lumMod val="75000"/>
                  </a:schemeClr>
                </a:solidFill>
              </a:rPr>
              <a:t>ПЛОДНО ТЛО,</a:t>
            </a:r>
          </a:p>
          <a:p>
            <a:pPr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sr-Cyrl-BA" sz="3200" dirty="0">
                <a:solidFill>
                  <a:schemeClr val="accent5">
                    <a:lumMod val="75000"/>
                  </a:schemeClr>
                </a:solidFill>
              </a:rPr>
              <a:t>ШУМЕ,</a:t>
            </a:r>
          </a:p>
          <a:p>
            <a:pPr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sr-Cyrl-BA" sz="3200" dirty="0">
                <a:solidFill>
                  <a:schemeClr val="accent5">
                    <a:lumMod val="75000"/>
                  </a:schemeClr>
                </a:solidFill>
              </a:rPr>
              <a:t>ВОДЕ, </a:t>
            </a:r>
          </a:p>
          <a:p>
            <a:pPr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sr-Cyrl-BA" sz="3200" dirty="0">
                <a:solidFill>
                  <a:schemeClr val="accent5">
                    <a:lumMod val="75000"/>
                  </a:schemeClr>
                </a:solidFill>
              </a:rPr>
              <a:t> РУДЕ;</a:t>
            </a:r>
            <a:endParaRPr lang="en-US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2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77200" cy="685800"/>
          </a:xfrm>
        </p:spPr>
        <p:txBody>
          <a:bodyPr>
            <a:normAutofit/>
          </a:bodyPr>
          <a:lstStyle/>
          <a:p>
            <a:r>
              <a:rPr lang="sr-Cyrl-BA" sz="32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ПРИВРЕДНЕ ГРАНЕ: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609600"/>
            <a:ext cx="6400800" cy="5181600"/>
          </a:xfrm>
        </p:spPr>
        <p:txBody>
          <a:bodyPr>
            <a:normAutofit/>
          </a:bodyPr>
          <a:lstStyle/>
          <a:p>
            <a:pPr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sr-Cyrl-BA" sz="2400" dirty="0">
                <a:solidFill>
                  <a:schemeClr val="accent5">
                    <a:lumMod val="75000"/>
                  </a:schemeClr>
                </a:solidFill>
              </a:rPr>
              <a:t>ЗЕМЉОРАДЊА: воће, поврће, житарице, индустријско биље;</a:t>
            </a:r>
          </a:p>
          <a:p>
            <a:pPr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sr-Cyrl-BA" sz="2400" dirty="0">
                <a:solidFill>
                  <a:schemeClr val="accent5">
                    <a:lumMod val="75000"/>
                  </a:schemeClr>
                </a:solidFill>
              </a:rPr>
              <a:t>СТОЧАРСТВО: овчарство;</a:t>
            </a:r>
          </a:p>
          <a:p>
            <a:pPr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sr-Cyrl-BA" sz="2400" dirty="0">
                <a:solidFill>
                  <a:schemeClr val="accent5">
                    <a:lumMod val="75000"/>
                  </a:schemeClr>
                </a:solidFill>
              </a:rPr>
              <a:t>ТУРИЗАМ: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sr-Cyrl-BA" sz="2400" dirty="0">
                <a:solidFill>
                  <a:schemeClr val="accent5">
                    <a:lumMod val="75000"/>
                  </a:schemeClr>
                </a:solidFill>
              </a:rPr>
              <a:t>обала Црног мора  - Варна;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marL="137160" indent="0">
              <a:buClr>
                <a:schemeClr val="accent4">
                  <a:lumMod val="75000"/>
                </a:schemeClr>
              </a:buClr>
              <a:buNone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     </a:t>
            </a:r>
            <a:r>
              <a:rPr lang="sr-Cyrl-BA" sz="2400" dirty="0">
                <a:solidFill>
                  <a:schemeClr val="accent5">
                    <a:lumMod val="75000"/>
                  </a:schemeClr>
                </a:solidFill>
              </a:rPr>
              <a:t> Велико Трново ( Свети Сава );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sr-Cyrl-BA" sz="2400" dirty="0">
                <a:solidFill>
                  <a:schemeClr val="accent5">
                    <a:lumMod val="75000"/>
                  </a:schemeClr>
                </a:solidFill>
              </a:rPr>
              <a:t>Софија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;</a:t>
            </a:r>
            <a:endParaRPr lang="sr-Cyrl-BA" sz="2400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sr-Cyrl-BA" sz="2400" dirty="0">
                <a:solidFill>
                  <a:schemeClr val="accent5">
                    <a:lumMod val="75000"/>
                  </a:schemeClr>
                </a:solidFill>
              </a:rPr>
              <a:t>САОБРАЋАЈ: ријека Дунав;  Бургас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 </a:t>
            </a:r>
            <a:r>
              <a:rPr lang="sr-Cyrl-BA" sz="2400" dirty="0">
                <a:solidFill>
                  <a:schemeClr val="accent5">
                    <a:lumMod val="75000"/>
                  </a:schemeClr>
                </a:solidFill>
              </a:rPr>
              <a:t> (највећа поморска лука );</a:t>
            </a:r>
          </a:p>
          <a:p>
            <a:pPr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sr-Cyrl-BA" sz="2400" dirty="0">
                <a:solidFill>
                  <a:schemeClr val="accent5">
                    <a:lumMod val="75000"/>
                  </a:schemeClr>
                </a:solidFill>
              </a:rPr>
              <a:t>РУДАРСТВО: угаљ, бакар, олово, жељезо и цинк;</a:t>
            </a:r>
          </a:p>
          <a:p>
            <a:endParaRPr lang="sr-Cyrl-BA" sz="2800" dirty="0"/>
          </a:p>
        </p:txBody>
      </p:sp>
      <p:pic>
        <p:nvPicPr>
          <p:cNvPr id="8194" name="Picture 2" descr="C:\Users\Marijana\Desktop\bugarska\bansko turiza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98850"/>
            <a:ext cx="28194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Marijana\Desktop\bugarska\turiza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098850"/>
            <a:ext cx="29718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762000"/>
            <a:ext cx="2971800" cy="2886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098850"/>
            <a:ext cx="3048000" cy="275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21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3810000" cy="2286000"/>
          </a:xfrm>
        </p:spPr>
        <p:txBody>
          <a:bodyPr>
            <a:normAutofit fontScale="90000"/>
          </a:bodyPr>
          <a:lstStyle/>
          <a:p>
            <a:pPr marL="571500" indent="-571500" algn="l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3600" dirty="0">
                <a:solidFill>
                  <a:schemeClr val="accent5">
                    <a:lumMod val="75000"/>
                  </a:schemeClr>
                </a:solidFill>
                <a:effectLst/>
                <a:latin typeface="+mn-lt"/>
              </a:rPr>
              <a:t>Интересантан</a:t>
            </a:r>
            <a:r>
              <a:rPr lang="sr-Cyrl-BA" sz="36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/>
            </a:r>
            <a:br>
              <a:rPr lang="sr-Cyrl-BA" sz="3600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ru-RU" sz="3600" dirty="0">
                <a:solidFill>
                  <a:schemeClr val="accent5">
                    <a:lumMod val="75000"/>
                  </a:schemeClr>
                </a:solidFill>
                <a:effectLst/>
                <a:latin typeface="+mn-lt"/>
              </a:rPr>
              <a:t>податак је да је  Бугарска највећи произвођач  ружа.</a:t>
            </a:r>
            <a:r>
              <a:rPr lang="sr-Cyrl-BA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sr-Cyrl-BA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sr-Cyrl-BA" sz="2800" dirty="0"/>
              <a:t>, </a:t>
            </a:r>
            <a:endParaRPr lang="en-US" dirty="0"/>
          </a:p>
        </p:txBody>
      </p:sp>
      <p:pic>
        <p:nvPicPr>
          <p:cNvPr id="9218" name="Picture 2" descr="C:\Users\Marijana\Desktop\bugarska\berba ruz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1556"/>
            <a:ext cx="4267200" cy="341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Marijana\Desktop\bugarska\Dolina-ruz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0"/>
            <a:ext cx="4876800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CEE49A7-B5D4-4207-BBDA-F4457761571B}"/>
              </a:ext>
            </a:extLst>
          </p:cNvPr>
          <p:cNvSpPr txBox="1"/>
          <p:nvPr/>
        </p:nvSpPr>
        <p:spPr>
          <a:xfrm>
            <a:off x="4343400" y="3456869"/>
            <a:ext cx="4724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75 – 80% свјетске производње ружиног уља  за израду парфема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даје управо Бугарска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740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sz="32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За самосталан рад: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sr-Cyrl-BA" sz="3200" dirty="0">
                <a:solidFill>
                  <a:schemeClr val="accent4">
                    <a:lumMod val="75000"/>
                  </a:schemeClr>
                </a:solidFill>
              </a:rPr>
              <a:t>Наброј и кратко опиши  географске регије Републике  Бугарске!</a:t>
            </a:r>
            <a:endParaRPr lang="en-US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121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1515416-92D4-401C-9E9F-3B6B6BB400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0"/>
            <a:ext cx="8229600" cy="3581400"/>
          </a:xfrm>
        </p:spPr>
        <p:txBody>
          <a:bodyPr/>
          <a:lstStyle/>
          <a:p>
            <a:pPr>
              <a:buClr>
                <a:srgbClr val="002060"/>
              </a:buClr>
            </a:pPr>
            <a:r>
              <a:rPr lang="sr-Cyrl-BA" dirty="0">
                <a:solidFill>
                  <a:srgbClr val="002060"/>
                </a:solidFill>
              </a:rPr>
              <a:t>РЕПУБЛИКА БУГАРСКА</a:t>
            </a:r>
            <a:br>
              <a:rPr lang="sr-Cyrl-BA" dirty="0">
                <a:solidFill>
                  <a:srgbClr val="002060"/>
                </a:solidFill>
              </a:rPr>
            </a:br>
            <a:r>
              <a:rPr lang="sr-Cyrl-BA" dirty="0">
                <a:solidFill>
                  <a:srgbClr val="002060"/>
                </a:solidFill>
              </a:rPr>
              <a:t/>
            </a:r>
            <a:br>
              <a:rPr lang="sr-Cyrl-BA" dirty="0">
                <a:solidFill>
                  <a:srgbClr val="002060"/>
                </a:solidFill>
              </a:rPr>
            </a:br>
            <a:r>
              <a:rPr lang="sr-Cyrl-BA" sz="3200" i="1" dirty="0">
                <a:solidFill>
                  <a:srgbClr val="002060"/>
                </a:solidFill>
              </a:rPr>
              <a:t>УЏБЕНИК СТРАНА 79-83</a:t>
            </a:r>
            <a:endParaRPr lang="en-US" sz="32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623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048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sr-Cyrl-BA" sz="36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Смјештена је  у  источном дијелу Балканског полуострва;</a:t>
            </a:r>
            <a:r>
              <a:rPr lang="sr-Cyrl-BA" dirty="0">
                <a:latin typeface="+mn-lt"/>
              </a:rPr>
              <a:t/>
            </a:r>
            <a:br>
              <a:rPr lang="sr-Cyrl-BA" dirty="0">
                <a:latin typeface="+mn-lt"/>
              </a:rPr>
            </a:br>
            <a:endParaRPr lang="en-US" dirty="0">
              <a:latin typeface="+mn-lt"/>
            </a:endParaRPr>
          </a:p>
        </p:txBody>
      </p:sp>
      <p:pic>
        <p:nvPicPr>
          <p:cNvPr id="1026" name="Picture 2" descr="C:\Users\Marijana\Desktop\bugarska\Bugarska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81534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17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776" y="35767"/>
            <a:ext cx="8229600" cy="2239962"/>
          </a:xfrm>
        </p:spPr>
        <p:txBody>
          <a:bodyPr>
            <a:noAutofit/>
          </a:bodyPr>
          <a:lstStyle/>
          <a:p>
            <a:pPr algn="l"/>
            <a:r>
              <a:rPr lang="sr-Cyrl-BA" sz="32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Географски положај изразито повољан:</a:t>
            </a:r>
            <a:br>
              <a:rPr lang="sr-Cyrl-BA" sz="3200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sr-Cyrl-BA" sz="32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-  балканска,</a:t>
            </a:r>
            <a:br>
              <a:rPr lang="sr-Cyrl-BA" sz="3200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sr-Cyrl-BA" sz="32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- подунавска,</a:t>
            </a:r>
            <a:br>
              <a:rPr lang="sr-Cyrl-BA" sz="3200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sr-Cyrl-BA" sz="32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- црноморска земља;</a:t>
            </a:r>
            <a:endParaRPr lang="en-US" sz="32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12420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Marijana\Desktop\bugarska\Bulgarien_B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5100"/>
            <a:ext cx="9144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574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" y="274638"/>
            <a:ext cx="905256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sr-Cyrl-BA" dirty="0"/>
              <a:t/>
            </a:r>
            <a:br>
              <a:rPr lang="sr-Cyrl-BA" dirty="0"/>
            </a:br>
            <a:r>
              <a:rPr lang="sr-Cyrl-BA" dirty="0"/>
              <a:t/>
            </a:r>
            <a:br>
              <a:rPr lang="sr-Cyrl-BA" dirty="0"/>
            </a:br>
            <a:r>
              <a:rPr lang="sr-Cyrl-BA" dirty="0"/>
              <a:t/>
            </a:r>
            <a:br>
              <a:rPr lang="sr-Cyrl-BA" dirty="0"/>
            </a:br>
            <a:r>
              <a:rPr lang="sr-Cyrl-BA" dirty="0"/>
              <a:t/>
            </a:r>
            <a:br>
              <a:rPr lang="sr-Cyrl-BA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sr-Cyrl-BA" sz="36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Физичко-географске одлике</a:t>
            </a:r>
            <a:r>
              <a:rPr lang="sr-Cyrl-BA" sz="36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:</a:t>
            </a:r>
            <a:r>
              <a:rPr lang="sr-Latn-RS" sz="36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/>
            </a:r>
            <a:br>
              <a:rPr lang="sr-Latn-RS" sz="36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sr-Cyrl-BA" sz="36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/>
            </a:r>
            <a:br>
              <a:rPr lang="sr-Cyrl-BA" sz="3600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sr-Cyrl-BA" sz="36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1</a:t>
            </a:r>
            <a:r>
              <a:rPr lang="sr-Cyrl-BA" sz="36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. Подунавље</a:t>
            </a:r>
            <a:br>
              <a:rPr lang="sr-Cyrl-BA" sz="3600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sr-Cyrl-BA" sz="36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2</a:t>
            </a:r>
            <a:r>
              <a:rPr lang="sr-Cyrl-BA" sz="36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. Стара планина  ( Балкан )</a:t>
            </a:r>
            <a:br>
              <a:rPr lang="sr-Cyrl-BA" sz="3600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sr-Cyrl-BA" sz="36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3</a:t>
            </a:r>
            <a:r>
              <a:rPr lang="sr-Cyrl-BA" sz="36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. Родопи, </a:t>
            </a:r>
            <a:r>
              <a:rPr lang="sr-Cyrl-BA" sz="36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Рила</a:t>
            </a:r>
            <a:r>
              <a:rPr lang="sr-Cyrl-BA" sz="36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, Пирин</a:t>
            </a:r>
            <a:br>
              <a:rPr lang="sr-Cyrl-BA" sz="3600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sr-Cyrl-BA" sz="36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4</a:t>
            </a:r>
            <a:r>
              <a:rPr lang="sr-Cyrl-BA" sz="36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. Тракијска низија</a:t>
            </a:r>
            <a:endParaRPr lang="en-US" sz="36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80074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BA" dirty="0"/>
              <a:t>-  </a:t>
            </a:r>
            <a:endParaRPr lang="en-US" dirty="0"/>
          </a:p>
        </p:txBody>
      </p:sp>
      <p:pic>
        <p:nvPicPr>
          <p:cNvPr id="4098" name="Picture 2" descr="C:\Users\Marijana\Desktop\bugarska\reljef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95400" y="1247919"/>
            <a:ext cx="6248400" cy="523739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21357490"/>
              </a:avLst>
            </a:prstTxWarp>
            <a:spAutoFit/>
          </a:bodyPr>
          <a:lstStyle/>
          <a:p>
            <a:r>
              <a:rPr lang="sr-Cyrl-BA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r>
              <a:rPr lang="en-US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sr-Cyrl-BA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r>
              <a:rPr lang="en-US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sr-Cyrl-BA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Њ</a:t>
            </a:r>
            <a:r>
              <a:rPr lang="en-US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sr-Cyrl-BA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r>
              <a:rPr lang="en-US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sr-Cyrl-BA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r>
              <a:rPr lang="en-US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sr-Cyrl-BA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</a:t>
            </a:r>
            <a:r>
              <a:rPr lang="en-US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sr-Cyrl-BA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</a:t>
            </a:r>
            <a:r>
              <a:rPr lang="en-US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sr-Cyrl-BA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</a:t>
            </a:r>
            <a:r>
              <a:rPr lang="en-US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sr-Cyrl-BA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</a:t>
            </a:r>
            <a:r>
              <a:rPr lang="en-US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sr-Cyrl-BA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en-US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sr-Cyrl-BA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</a:t>
            </a:r>
            <a:r>
              <a:rPr lang="en-US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sr-Cyrl-BA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 </a:t>
            </a:r>
            <a:r>
              <a:rPr lang="en-US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</a:t>
            </a:r>
            <a:r>
              <a:rPr lang="sr-Cyrl-BA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</a:t>
            </a:r>
            <a:r>
              <a:rPr lang="en-US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sr-Cyrl-BA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</a:t>
            </a:r>
            <a:r>
              <a:rPr lang="en-US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sr-Cyrl-BA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</a:t>
            </a:r>
            <a:r>
              <a:rPr lang="en-US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sr-Cyrl-BA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</a:t>
            </a:r>
            <a:r>
              <a:rPr lang="en-US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sr-Cyrl-BA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Ј</a:t>
            </a:r>
            <a:r>
              <a:rPr lang="en-US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sr-Cyrl-BA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</a:t>
            </a:r>
            <a:endParaRPr lang="en-US" sz="28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 rot="309618">
            <a:off x="1031929" y="2818398"/>
            <a:ext cx="5767122" cy="515527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sr-Cyrl-BA" b="1" dirty="0">
                <a:solidFill>
                  <a:srgbClr val="FF0000"/>
                </a:solidFill>
              </a:rPr>
              <a:t>        </a:t>
            </a:r>
            <a:r>
              <a:rPr lang="sr-Cyrl-BA" sz="2400" b="1" dirty="0">
                <a:solidFill>
                  <a:schemeClr val="bg1"/>
                </a:solidFill>
              </a:rPr>
              <a:t>С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sr-Cyrl-BA" sz="2400" b="1" dirty="0">
                <a:solidFill>
                  <a:schemeClr val="bg1"/>
                </a:solidFill>
              </a:rPr>
              <a:t>Т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sr-Cyrl-BA" sz="2400" b="1" dirty="0">
                <a:solidFill>
                  <a:schemeClr val="bg1"/>
                </a:solidFill>
              </a:rPr>
              <a:t>А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sr-Cyrl-BA" sz="2400" b="1" dirty="0">
                <a:solidFill>
                  <a:schemeClr val="bg1"/>
                </a:solidFill>
              </a:rPr>
              <a:t>Р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sr-Cyrl-BA" sz="2400" b="1" dirty="0">
                <a:solidFill>
                  <a:schemeClr val="bg1"/>
                </a:solidFill>
              </a:rPr>
              <a:t>А     П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sr-Cyrl-BA" sz="2400" b="1" dirty="0">
                <a:solidFill>
                  <a:schemeClr val="bg1"/>
                </a:solidFill>
              </a:rPr>
              <a:t>Л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sr-Cyrl-BA" sz="2400" b="1" dirty="0">
                <a:solidFill>
                  <a:schemeClr val="bg1"/>
                </a:solidFill>
              </a:rPr>
              <a:t>А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sr-Cyrl-BA" sz="2400" b="1" dirty="0">
                <a:solidFill>
                  <a:schemeClr val="bg1"/>
                </a:solidFill>
              </a:rPr>
              <a:t>Н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sr-Cyrl-BA" sz="2400" b="1" dirty="0">
                <a:solidFill>
                  <a:schemeClr val="bg1"/>
                </a:solidFill>
              </a:rPr>
              <a:t>И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sr-Cyrl-BA" sz="2400" b="1" dirty="0">
                <a:solidFill>
                  <a:schemeClr val="bg1"/>
                </a:solidFill>
              </a:rPr>
              <a:t>Н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sr-Cyrl-BA" sz="2400" b="1" dirty="0">
                <a:solidFill>
                  <a:schemeClr val="bg1"/>
                </a:solidFill>
              </a:rPr>
              <a:t>А       (Б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sr-Cyrl-BA" sz="2400" b="1" dirty="0">
                <a:solidFill>
                  <a:schemeClr val="bg1"/>
                </a:solidFill>
              </a:rPr>
              <a:t>А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sr-Cyrl-BA" sz="2400" b="1" dirty="0">
                <a:solidFill>
                  <a:schemeClr val="bg1"/>
                </a:solidFill>
              </a:rPr>
              <a:t>Л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sr-Cyrl-BA" sz="2400" b="1" dirty="0">
                <a:solidFill>
                  <a:schemeClr val="bg1"/>
                </a:solidFill>
              </a:rPr>
              <a:t>К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sr-Cyrl-BA" sz="2400" b="1" dirty="0">
                <a:solidFill>
                  <a:schemeClr val="bg1"/>
                </a:solidFill>
              </a:rPr>
              <a:t>А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sr-Cyrl-BA" sz="2400" b="1" dirty="0">
                <a:solidFill>
                  <a:schemeClr val="bg1"/>
                </a:solidFill>
              </a:rPr>
              <a:t>Н)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381966">
            <a:off x="2385693" y="5308149"/>
            <a:ext cx="4971908" cy="1133114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21190577"/>
              </a:avLst>
            </a:prstTxWarp>
            <a:spAutoFit/>
          </a:bodyPr>
          <a:lstStyle/>
          <a:p>
            <a:r>
              <a:rPr lang="sr-Cyrl-BA" sz="2400" b="1" dirty="0">
                <a:solidFill>
                  <a:schemeClr val="bg1"/>
                </a:solidFill>
              </a:rPr>
              <a:t>Р</a:t>
            </a:r>
            <a:r>
              <a:rPr lang="en-US" sz="2400" b="1" dirty="0">
                <a:solidFill>
                  <a:schemeClr val="bg1"/>
                </a:solidFill>
              </a:rPr>
              <a:t>   </a:t>
            </a:r>
            <a:r>
              <a:rPr lang="sr-Cyrl-BA" sz="2400" b="1" dirty="0">
                <a:solidFill>
                  <a:schemeClr val="bg1"/>
                </a:solidFill>
              </a:rPr>
              <a:t>О</a:t>
            </a:r>
            <a:r>
              <a:rPr lang="en-US" sz="2400" b="1" dirty="0">
                <a:solidFill>
                  <a:schemeClr val="bg1"/>
                </a:solidFill>
              </a:rPr>
              <a:t>   </a:t>
            </a:r>
            <a:r>
              <a:rPr lang="sr-Cyrl-BA" sz="2400" b="1" dirty="0">
                <a:solidFill>
                  <a:schemeClr val="bg1"/>
                </a:solidFill>
              </a:rPr>
              <a:t>Д</a:t>
            </a:r>
            <a:r>
              <a:rPr lang="en-US" sz="2400" b="1" dirty="0">
                <a:solidFill>
                  <a:schemeClr val="bg1"/>
                </a:solidFill>
              </a:rPr>
              <a:t>   </a:t>
            </a:r>
            <a:r>
              <a:rPr lang="sr-Cyrl-BA" sz="2400" b="1" dirty="0">
                <a:solidFill>
                  <a:schemeClr val="bg1"/>
                </a:solidFill>
              </a:rPr>
              <a:t>О</a:t>
            </a:r>
            <a:r>
              <a:rPr lang="en-US" sz="2400" b="1" dirty="0">
                <a:solidFill>
                  <a:schemeClr val="bg1"/>
                </a:solidFill>
              </a:rPr>
              <a:t>   </a:t>
            </a:r>
            <a:r>
              <a:rPr lang="sr-Cyrl-BA" sz="2400" b="1" dirty="0">
                <a:solidFill>
                  <a:schemeClr val="bg1"/>
                </a:solidFill>
              </a:rPr>
              <a:t>П</a:t>
            </a:r>
            <a:r>
              <a:rPr lang="en-US" sz="2400" b="1" dirty="0">
                <a:solidFill>
                  <a:schemeClr val="bg1"/>
                </a:solidFill>
              </a:rPr>
              <a:t>   </a:t>
            </a:r>
            <a:r>
              <a:rPr lang="sr-Cyrl-BA" sz="2400" b="1" dirty="0">
                <a:solidFill>
                  <a:schemeClr val="bg1"/>
                </a:solidFill>
              </a:rPr>
              <a:t>И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01156" y="4177271"/>
            <a:ext cx="1646568" cy="649345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sr-Cyrl-BA" b="1" dirty="0">
                <a:solidFill>
                  <a:schemeClr val="bg1"/>
                </a:solidFill>
              </a:rPr>
              <a:t>Р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sr-Cyrl-BA" b="1" dirty="0">
                <a:solidFill>
                  <a:schemeClr val="bg1"/>
                </a:solidFill>
              </a:rPr>
              <a:t>И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sr-Cyrl-BA" b="1" dirty="0">
                <a:solidFill>
                  <a:schemeClr val="bg1"/>
                </a:solidFill>
              </a:rPr>
              <a:t>Л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sr-Cyrl-BA" b="1" dirty="0">
                <a:solidFill>
                  <a:schemeClr val="bg1"/>
                </a:solidFill>
              </a:rPr>
              <a:t>А</a:t>
            </a:r>
            <a:r>
              <a:rPr lang="sr-Cyrl-BA" dirty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2974566">
            <a:off x="783446" y="5495306"/>
            <a:ext cx="154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b="1" dirty="0">
                <a:solidFill>
                  <a:schemeClr val="bg1"/>
                </a:solidFill>
              </a:rPr>
              <a:t>П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sr-Cyrl-BA" b="1" dirty="0">
                <a:solidFill>
                  <a:schemeClr val="bg1"/>
                </a:solidFill>
              </a:rPr>
              <a:t>И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sr-Cyrl-BA" b="1" dirty="0">
                <a:solidFill>
                  <a:schemeClr val="bg1"/>
                </a:solidFill>
              </a:rPr>
              <a:t>Р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sr-Cyrl-BA" b="1" dirty="0">
                <a:solidFill>
                  <a:schemeClr val="bg1"/>
                </a:solidFill>
              </a:rPr>
              <a:t>И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sr-Cyrl-BA" b="1" dirty="0">
                <a:solidFill>
                  <a:schemeClr val="bg1"/>
                </a:solidFill>
              </a:rPr>
              <a:t>Н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4924" y="4297912"/>
            <a:ext cx="3048000" cy="369332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sr-Cyrl-BA" b="1" dirty="0">
                <a:solidFill>
                  <a:schemeClr val="bg1"/>
                </a:solidFill>
              </a:rPr>
              <a:t>ТРАКИЈСКА</a:t>
            </a:r>
            <a:r>
              <a:rPr lang="en-US" b="1" dirty="0">
                <a:solidFill>
                  <a:schemeClr val="bg1"/>
                </a:solidFill>
              </a:rPr>
              <a:t>  </a:t>
            </a:r>
            <a:r>
              <a:rPr lang="sr-Cyrl-BA" b="1" dirty="0">
                <a:solidFill>
                  <a:schemeClr val="bg1"/>
                </a:solidFill>
              </a:rPr>
              <a:t> НИЗИЈА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23FA26C-70A1-484C-B85A-E57E98253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0" y="-76200"/>
            <a:ext cx="8229600" cy="2667000"/>
          </a:xfrm>
        </p:spPr>
        <p:txBody>
          <a:bodyPr>
            <a:normAutofit/>
          </a:bodyPr>
          <a:lstStyle/>
          <a:p>
            <a:pPr marL="571500" indent="-571500" algn="l">
              <a:buFont typeface="Wingdings" panose="05000000000000000000" pitchFamily="2" charset="2"/>
              <a:buChar char="v"/>
            </a:pPr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На планини Рил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a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налази се највиши врх Бугарске, </a:t>
            </a:r>
            <a:r>
              <a:rPr lang="ru-RU" sz="3200" dirty="0">
                <a:solidFill>
                  <a:srgbClr val="C00000"/>
                </a:solidFill>
                <a:latin typeface="+mn-lt"/>
              </a:rPr>
              <a:t>МУСАЛА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висине </a:t>
            </a:r>
            <a:r>
              <a:rPr lang="ru-RU" sz="3200" dirty="0">
                <a:solidFill>
                  <a:srgbClr val="C00000"/>
                </a:solidFill>
                <a:latin typeface="+mn-lt"/>
              </a:rPr>
              <a:t>2925m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, који је уједно и највиши врх Балканског полуострва.</a:t>
            </a:r>
            <a:r>
              <a:rPr lang="ru-RU" sz="31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3100" dirty="0">
                <a:solidFill>
                  <a:schemeClr val="accent5">
                    <a:lumMod val="75000"/>
                  </a:schemeClr>
                </a:solidFill>
              </a:rPr>
            </a:br>
            <a:endParaRPr lang="en-US" sz="31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F8BED625-4183-4D4B-BE1A-FDC6439D9C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4600"/>
            <a:ext cx="9140890" cy="4343400"/>
          </a:xfrm>
        </p:spPr>
      </p:pic>
    </p:spTree>
    <p:extLst>
      <p:ext uri="{BB962C8B-B14F-4D97-AF65-F5344CB8AC3E}">
        <p14:creationId xmlns:p14="http://schemas.microsoft.com/office/powerpoint/2010/main" val="1055287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" y="356121"/>
            <a:ext cx="2209800" cy="1401762"/>
          </a:xfrm>
        </p:spPr>
        <p:txBody>
          <a:bodyPr>
            <a:normAutofit/>
          </a:bodyPr>
          <a:lstStyle/>
          <a:p>
            <a:r>
              <a:rPr lang="sr-Cyrl-BA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КЛИМА</a:t>
            </a:r>
            <a:r>
              <a:rPr lang="sr-Cyrl-BA" sz="3200" dirty="0"/>
              <a:t>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0"/>
            <a:ext cx="6934200" cy="2514600"/>
          </a:xfrm>
          <a:noFill/>
        </p:spPr>
        <p:txBody>
          <a:bodyPr>
            <a:normAutofit/>
          </a:bodyPr>
          <a:lstStyle/>
          <a:p>
            <a:pPr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  </a:t>
            </a:r>
            <a:r>
              <a:rPr lang="sr-Cyrl-BA" sz="3200" dirty="0">
                <a:solidFill>
                  <a:schemeClr val="accent4">
                    <a:lumMod val="75000"/>
                  </a:schemeClr>
                </a:solidFill>
              </a:rPr>
              <a:t>ПЛАНИНСКА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,</a:t>
            </a:r>
            <a:endParaRPr lang="sr-Cyrl-BA" sz="3200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sr-Cyrl-BA" sz="3200" dirty="0">
                <a:solidFill>
                  <a:schemeClr val="accent4">
                    <a:lumMod val="75000"/>
                  </a:schemeClr>
                </a:solidFill>
              </a:rPr>
              <a:t> КОНТИНЕНТАЛНА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,</a:t>
            </a:r>
            <a:endParaRPr lang="sr-Cyrl-BA" sz="3200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sr-Cyrl-BA" sz="3200" dirty="0">
                <a:solidFill>
                  <a:schemeClr val="accent4">
                    <a:lumMod val="75000"/>
                  </a:schemeClr>
                </a:solidFill>
              </a:rPr>
              <a:t> ИЗМЈЕЊЕНО СРЕДОЗЕМНА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,</a:t>
            </a:r>
            <a:endParaRPr lang="sr-Cyrl-BA" sz="3200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sr-Cyrl-BA" sz="3200" dirty="0">
                <a:solidFill>
                  <a:schemeClr val="accent4">
                    <a:lumMod val="75000"/>
                  </a:schemeClr>
                </a:solidFill>
              </a:rPr>
              <a:t> УМЈЕРЕНОКОНТИНЕНТАЛНА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;</a:t>
            </a:r>
          </a:p>
        </p:txBody>
      </p:sp>
      <p:pic>
        <p:nvPicPr>
          <p:cNvPr id="5122" name="Picture 2" descr="C:\Users\Marijana\Desktop\bugarska\Bansko klim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43200"/>
            <a:ext cx="3733800" cy="375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Marijana\Desktop\bugarska\klim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743200"/>
            <a:ext cx="3810000" cy="375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095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143000"/>
          </a:xfrm>
        </p:spPr>
        <p:txBody>
          <a:bodyPr>
            <a:normAutofit/>
          </a:bodyPr>
          <a:lstStyle/>
          <a:p>
            <a:pPr algn="l"/>
            <a:r>
              <a:rPr lang="sr-Cyrl-BA" sz="32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Рјечна мрежа разграната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869680" cy="5212080"/>
          </a:xfrm>
        </p:spPr>
        <p:txBody>
          <a:bodyPr>
            <a:normAutofit/>
          </a:bodyPr>
          <a:lstStyle/>
          <a:p>
            <a:pPr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sr-Cyrl-BA" sz="3200" dirty="0">
                <a:solidFill>
                  <a:schemeClr val="accent4">
                    <a:lumMod val="75000"/>
                  </a:schemeClr>
                </a:solidFill>
              </a:rPr>
              <a:t> Егејски слив :  Марица,  Струма, Места, Тунџа...</a:t>
            </a:r>
          </a:p>
          <a:p>
            <a:pPr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sr-Cyrl-BA" sz="3200" dirty="0">
                <a:solidFill>
                  <a:schemeClr val="accent4">
                    <a:lumMod val="75000"/>
                  </a:schemeClr>
                </a:solidFill>
              </a:rPr>
              <a:t> Црноморски слив: Дунав, Искар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.</a:t>
            </a:r>
            <a:r>
              <a:rPr lang="sr-Cyrl-BA" sz="3200" dirty="0">
                <a:solidFill>
                  <a:schemeClr val="accent4">
                    <a:lumMod val="75000"/>
                  </a:schemeClr>
                </a:solidFill>
              </a:rPr>
              <a:t>..</a:t>
            </a:r>
            <a:endParaRPr lang="en-US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146" name="Picture 2" descr="C:\Users\Marijana\Desktop\bugarska\Struma_river_watershed,_Bulgari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3200400"/>
            <a:ext cx="94488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7954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429</TotalTime>
  <Words>256</Words>
  <Application>Microsoft Office PowerPoint</Application>
  <PresentationFormat>On-screen Show (4:3)</PresentationFormat>
  <Paragraphs>43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Book Antiqua</vt:lpstr>
      <vt:lpstr>Lucida Sans</vt:lpstr>
      <vt:lpstr>Times New Roman</vt:lpstr>
      <vt:lpstr>Wingdings</vt:lpstr>
      <vt:lpstr>Wingdings 2</vt:lpstr>
      <vt:lpstr>Wingdings 3</vt:lpstr>
      <vt:lpstr>Apex</vt:lpstr>
      <vt:lpstr>РЕПУБЛИКА БУГАРСКА</vt:lpstr>
      <vt:lpstr>РЕПУБЛИКА БУГАРСКА  УЏБЕНИК СТРАНА 79-83</vt:lpstr>
      <vt:lpstr>Смјештена је  у  источном дијелу Балканског полуострва; </vt:lpstr>
      <vt:lpstr>Географски положај изразито повољан: -  балканска, - подунавска, - црноморска земља;</vt:lpstr>
      <vt:lpstr>        Физичко-географске одлике:  1. Подунавље 2. Стара планина  ( Балкан ) 3. Родопи, Рила, Пирин 4. Тракијска низија</vt:lpstr>
      <vt:lpstr>PowerPoint Presentation</vt:lpstr>
      <vt:lpstr>На планини Рилa налази се највиши врх Бугарске, МУСАЛА висине 2925m, који је уједно и највиши врх Балканског полуострва. </vt:lpstr>
      <vt:lpstr>КЛИМА:</vt:lpstr>
      <vt:lpstr>Рјечна мрежа разграната </vt:lpstr>
      <vt:lpstr>                                СТАНОВНИШТВО : </vt:lpstr>
      <vt:lpstr>ПРИРОДНА БОГАТСТВА:</vt:lpstr>
      <vt:lpstr>ПРИВРЕДНЕ ГРАНЕ:</vt:lpstr>
      <vt:lpstr>Интересантан податак је да је  Бугарска највећи произвођач  ружа. , </vt:lpstr>
      <vt:lpstr>За самосталан рад: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РЕПУБЛИКА БУГАРСКА</dc:title>
  <dc:creator>Marijana</dc:creator>
  <cp:lastModifiedBy>54. Tanasic Sladjana</cp:lastModifiedBy>
  <cp:revision>35</cp:revision>
  <dcterms:created xsi:type="dcterms:W3CDTF">2020-11-28T16:41:53Z</dcterms:created>
  <dcterms:modified xsi:type="dcterms:W3CDTF">2020-12-07T13:16:45Z</dcterms:modified>
</cp:coreProperties>
</file>