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C6DA23-FD45-4CB8-BA6D-AABBF59AAC5C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782091-95D7-4279-8D98-8CA489EC46A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MATEMATIKA</a:t>
            </a:r>
            <a:br>
              <a:rPr lang="en-US" sz="3600" dirty="0" smtClean="0"/>
            </a:br>
            <a:r>
              <a:rPr lang="en-US" sz="3600" dirty="0" smtClean="0"/>
              <a:t>6.pa</a:t>
            </a:r>
            <a:r>
              <a:rPr lang="bs-Cyrl-BA" sz="3600" dirty="0" smtClean="0"/>
              <a:t>зред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bs-Cyrl-BA" sz="2400" dirty="0" smtClean="0"/>
          </a:p>
          <a:p>
            <a:endParaRPr lang="bs-Cyrl-BA" sz="2400" dirty="0"/>
          </a:p>
          <a:p>
            <a:r>
              <a:rPr lang="bs-Cyrl-BA" sz="2400" dirty="0" smtClean="0"/>
              <a:t>                                                                 НАСТАВНИК:</a:t>
            </a:r>
          </a:p>
          <a:p>
            <a:r>
              <a:rPr lang="bs-Cyrl-BA" sz="2400" dirty="0" smtClean="0"/>
              <a:t>                                                                Маја Чавић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2400" dirty="0" smtClean="0"/>
              <a:t>Углови са нормалним крацима</a:t>
            </a:r>
            <a:endParaRPr lang="en-US" sz="2400" dirty="0"/>
          </a:p>
        </p:txBody>
      </p:sp>
      <p:pic>
        <p:nvPicPr>
          <p:cNvPr id="4" name="Content Placeholder 3" descr="uglov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6000" b="28000"/>
          <a:stretch>
            <a:fillRect/>
          </a:stretch>
        </p:blipFill>
        <p:spPr>
          <a:xfrm>
            <a:off x="685800" y="2286000"/>
            <a:ext cx="6815209" cy="1752600"/>
          </a:xfrm>
        </p:spPr>
      </p:pic>
      <p:sp>
        <p:nvSpPr>
          <p:cNvPr id="5" name="TextBox 4"/>
          <p:cNvSpPr txBox="1"/>
          <p:nvPr/>
        </p:nvSpPr>
        <p:spPr>
          <a:xfrm>
            <a:off x="1066800" y="43434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/>
              <a:t>Углови са нормалним крацима могу бити једнаки или суплементни (збир им износи 180  ͦ).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2400" dirty="0" smtClean="0"/>
              <a:t>СИСТЕМАТИЗАЦИЈА: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bs-Cyrl-BA" sz="2400" dirty="0" smtClean="0"/>
              <a:t>Дати су углови </a:t>
            </a:r>
            <a:r>
              <a:rPr lang="el-GR" sz="2400" dirty="0" smtClean="0"/>
              <a:t>α</a:t>
            </a:r>
            <a:r>
              <a:rPr lang="bs-Cyrl-BA" sz="2400" dirty="0" smtClean="0"/>
              <a:t>=67 ͦ43’27’’, </a:t>
            </a:r>
            <a:r>
              <a:rPr lang="el-GR" sz="2400" dirty="0" smtClean="0"/>
              <a:t>β</a:t>
            </a:r>
            <a:r>
              <a:rPr lang="bs-Cyrl-BA" sz="2400" dirty="0" smtClean="0"/>
              <a:t>= 34 ͦ 12’ 34’’. Израчунати а</a:t>
            </a:r>
          </a:p>
          <a:p>
            <a:pPr marL="457200" indent="-457200">
              <a:buNone/>
            </a:pPr>
            <a:r>
              <a:rPr lang="bs-Cyrl-BA" sz="2400" dirty="0" smtClean="0"/>
              <a:t>а)  </a:t>
            </a:r>
            <a:r>
              <a:rPr lang="el-GR" sz="2400" dirty="0" smtClean="0"/>
              <a:t>α</a:t>
            </a:r>
            <a:r>
              <a:rPr lang="bs-Cyrl-BA" sz="2400" dirty="0" smtClean="0"/>
              <a:t> + </a:t>
            </a:r>
            <a:r>
              <a:rPr lang="el-GR" sz="2400" dirty="0" smtClean="0"/>
              <a:t>β</a:t>
            </a:r>
            <a:r>
              <a:rPr lang="bs-Cyrl-BA" sz="2400" dirty="0" smtClean="0"/>
              <a:t> = 67 ͦ 43’ 27’’ + 34 ͦ12’34’’ = 101 ͦ 55’ 61’’= 101 ͦ 56’ 1’’</a:t>
            </a:r>
          </a:p>
          <a:p>
            <a:pPr marL="457200" indent="-457200">
              <a:buNone/>
            </a:pPr>
            <a:r>
              <a:rPr lang="bs-Cyrl-BA" sz="2400" dirty="0" smtClean="0"/>
              <a:t>б) </a:t>
            </a:r>
            <a:r>
              <a:rPr lang="bs-Cyrl-BA" sz="2400" dirty="0" smtClean="0"/>
              <a:t>  </a:t>
            </a:r>
            <a:r>
              <a:rPr lang="el-GR" sz="2400" dirty="0" smtClean="0"/>
              <a:t>α</a:t>
            </a:r>
            <a:r>
              <a:rPr lang="bs-Cyrl-BA" sz="2400" dirty="0" smtClean="0"/>
              <a:t> - </a:t>
            </a:r>
            <a:r>
              <a:rPr lang="el-GR" sz="2400" dirty="0" smtClean="0"/>
              <a:t>β</a:t>
            </a:r>
            <a:r>
              <a:rPr lang="bs-Cyrl-BA" sz="2400" dirty="0" smtClean="0"/>
              <a:t> = 67 ͦ 43’ 27’’ - 34 ͦ12’34’’ = 67 ͦ 42’87’’ - 34 ͦ12’34’’ =</a:t>
            </a:r>
          </a:p>
          <a:p>
            <a:pPr marL="457200" indent="-457200"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   33 ͦ 30’ 53’’</a:t>
            </a:r>
          </a:p>
          <a:p>
            <a:pPr marL="457200" indent="-457200">
              <a:buNone/>
            </a:pPr>
            <a:endParaRPr lang="bs-Cyrl-BA" sz="2400" dirty="0"/>
          </a:p>
          <a:p>
            <a:pPr marL="457200" indent="-457200">
              <a:buNone/>
            </a:pPr>
            <a:r>
              <a:rPr lang="bs-Cyrl-BA" sz="2400" dirty="0" smtClean="0"/>
              <a:t>2. Одредити комплемент и суплемент за дати угао </a:t>
            </a:r>
            <a:r>
              <a:rPr lang="el-GR" sz="2400" dirty="0" smtClean="0"/>
              <a:t>α</a:t>
            </a:r>
            <a:r>
              <a:rPr lang="bs-Cyrl-BA" sz="2400" dirty="0" smtClean="0"/>
              <a:t> = 57 ͦ 28’.</a:t>
            </a:r>
          </a:p>
          <a:p>
            <a:pPr marL="457200" indent="-457200">
              <a:buNone/>
            </a:pPr>
            <a:r>
              <a:rPr lang="bs-Cyrl-BA" sz="2400" dirty="0" smtClean="0"/>
              <a:t>Комплемент: 90 ͦ - 57 ͦ 28’ = 89 ͦ 60’ - 57 ͦ 28’ = 32 ͦ 32’</a:t>
            </a:r>
          </a:p>
          <a:p>
            <a:pPr marL="457200" indent="-457200">
              <a:buNone/>
            </a:pPr>
            <a:r>
              <a:rPr lang="bs-Cyrl-BA" sz="2400" dirty="0" smtClean="0"/>
              <a:t>Суплемент: 180 ͦ - </a:t>
            </a:r>
            <a:r>
              <a:rPr lang="bs-Cyrl-BA" sz="2400" dirty="0" smtClean="0"/>
              <a:t>57 ͦ 28’ = 179 ͦ 60’- 57 ͦ 28’ = 122 ͦ 32’</a:t>
            </a:r>
          </a:p>
          <a:p>
            <a:pPr marL="457200" indent="-457200"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  </a:t>
            </a:r>
            <a:endParaRPr lang="bs-Cyrl-BA" sz="2400" dirty="0" smtClean="0"/>
          </a:p>
          <a:p>
            <a:pPr marL="457200" indent="-457200"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      </a:t>
            </a:r>
          </a:p>
          <a:p>
            <a:pPr marL="457200" indent="-457200"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   </a:t>
            </a:r>
          </a:p>
          <a:p>
            <a:pPr marL="457200" indent="-457200"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 fontScale="92500"/>
          </a:bodyPr>
          <a:lstStyle/>
          <a:p>
            <a:pPr marL="457200" indent="-457200">
              <a:buAutoNum type="arabicPeriod" startAt="3"/>
            </a:pPr>
            <a:r>
              <a:rPr lang="bs-Cyrl-BA" sz="2400" dirty="0" smtClean="0"/>
              <a:t>Збир два унакрсна угла је 105 ͦ. Одреди мјере свих унакрсних углова.</a:t>
            </a:r>
          </a:p>
          <a:p>
            <a:pPr marL="457200" indent="-457200">
              <a:buNone/>
            </a:pPr>
            <a:r>
              <a:rPr lang="bs-Cyrl-BA" sz="2400" dirty="0" smtClean="0"/>
              <a:t>                                                               2 </a:t>
            </a:r>
            <a:r>
              <a:rPr lang="el-GR" sz="2400" dirty="0" smtClean="0"/>
              <a:t>α</a:t>
            </a:r>
            <a:r>
              <a:rPr lang="bs-Cyrl-BA" sz="2400" dirty="0" smtClean="0"/>
              <a:t> = 105 ͦ</a:t>
            </a:r>
          </a:p>
          <a:p>
            <a:pPr marL="457200" indent="-457200">
              <a:buNone/>
            </a:pPr>
            <a:r>
              <a:rPr lang="bs-Cyrl-BA" sz="2400" dirty="0" smtClean="0"/>
              <a:t>                              </a:t>
            </a:r>
            <a:r>
              <a:rPr lang="el-GR" sz="2400" dirty="0" smtClean="0"/>
              <a:t>β</a:t>
            </a:r>
            <a:r>
              <a:rPr lang="bs-Cyrl-BA" sz="2400" dirty="0" smtClean="0"/>
              <a:t>                               </a:t>
            </a:r>
            <a:r>
              <a:rPr lang="el-GR" sz="2400" dirty="0" smtClean="0"/>
              <a:t>α=</a:t>
            </a:r>
            <a:r>
              <a:rPr lang="bs-Cyrl-BA" sz="2400" dirty="0" smtClean="0"/>
              <a:t> 105 ͦ : 2</a:t>
            </a:r>
            <a:endParaRPr lang="bs-Cyrl-BA" sz="2400" dirty="0"/>
          </a:p>
          <a:p>
            <a:pPr marL="457200" indent="-457200">
              <a:buNone/>
            </a:pPr>
            <a:r>
              <a:rPr lang="bs-Cyrl-BA" sz="2400" dirty="0" smtClean="0"/>
              <a:t>                       </a:t>
            </a:r>
            <a:r>
              <a:rPr lang="el-GR" sz="2400" dirty="0" smtClean="0"/>
              <a:t>α</a:t>
            </a:r>
            <a:r>
              <a:rPr lang="bs-Cyrl-BA" sz="2400" dirty="0" smtClean="0"/>
              <a:t>                                      </a:t>
            </a:r>
            <a:r>
              <a:rPr lang="el-GR" sz="2400" dirty="0" smtClean="0"/>
              <a:t>α=</a:t>
            </a:r>
            <a:r>
              <a:rPr lang="bs-Cyrl-BA" sz="2400" dirty="0" smtClean="0"/>
              <a:t> 104  ͦ 60’ : 2 = 52 ͦ 30’</a:t>
            </a:r>
          </a:p>
          <a:p>
            <a:pPr marL="457200" indent="-457200">
              <a:buNone/>
            </a:pPr>
            <a:r>
              <a:rPr lang="bs-Cyrl-BA" sz="2400" dirty="0" smtClean="0"/>
              <a:t>                                                                </a:t>
            </a:r>
            <a:r>
              <a:rPr lang="el-GR" sz="2400" dirty="0" smtClean="0"/>
              <a:t>β=</a:t>
            </a:r>
            <a:r>
              <a:rPr lang="bs-Cyrl-BA" sz="2400" dirty="0" smtClean="0"/>
              <a:t> 180 ͦ - 52 ͦ 30’=</a:t>
            </a:r>
          </a:p>
          <a:p>
            <a:pPr marL="457200" indent="-457200"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                                                                   179 ͦ 60’-52 ͦ30’= 127  ͦ 30’</a:t>
            </a:r>
          </a:p>
          <a:p>
            <a:pPr marL="457200" indent="-457200">
              <a:buNone/>
            </a:pPr>
            <a:r>
              <a:rPr lang="bs-Cyrl-BA" sz="2400" dirty="0" smtClean="0"/>
              <a:t>4. Израчунати све углове на слици ако је један од њих 73 ͦ.</a:t>
            </a:r>
          </a:p>
          <a:p>
            <a:pPr marL="457200" indent="-457200"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                                                   Сви оштри углови су међусобно једнаки и из                        једнаки и износе 73 ͦ.</a:t>
            </a:r>
          </a:p>
          <a:p>
            <a:pPr marL="457200" indent="-457200"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                                                    Сви тупи углови су међусобно једнаки                            једнаки и упоредни су са </a:t>
            </a:r>
          </a:p>
          <a:p>
            <a:pPr marL="457200" indent="-457200"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                                              оштрим па износе 180 ͦ - 73 ͦ = 107 ͦ.</a:t>
            </a:r>
          </a:p>
          <a:p>
            <a:pPr marL="457200" indent="-457200">
              <a:buNone/>
            </a:pPr>
            <a:endParaRPr lang="bs-Cyrl-BA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676400"/>
            <a:ext cx="20574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24000" y="1752600"/>
            <a:ext cx="26670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038600"/>
            <a:ext cx="3028950" cy="150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Cyrl-BA" sz="2400" dirty="0" smtClean="0"/>
              <a:t>5. Израчунај мјере углова са паралелним крацима ако је један за 8 ͦмањи од другог.</a:t>
            </a:r>
          </a:p>
          <a:p>
            <a:pPr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</a:t>
            </a:r>
            <a:r>
              <a:rPr lang="el-GR" sz="2400" dirty="0" smtClean="0"/>
              <a:t>α</a:t>
            </a:r>
            <a:r>
              <a:rPr lang="bs-Cyrl-BA" sz="2400" dirty="0"/>
              <a:t> </a:t>
            </a:r>
            <a:r>
              <a:rPr lang="bs-Cyrl-BA" sz="2400" dirty="0" smtClean="0"/>
              <a:t>+ (</a:t>
            </a:r>
            <a:r>
              <a:rPr lang="el-GR" sz="2400" dirty="0" smtClean="0"/>
              <a:t>α</a:t>
            </a:r>
            <a:r>
              <a:rPr lang="bs-Cyrl-BA" sz="2400" dirty="0" smtClean="0"/>
              <a:t> – 8 ͦ) = 180 ͦ</a:t>
            </a:r>
          </a:p>
          <a:p>
            <a:pPr>
              <a:buNone/>
            </a:pPr>
            <a:r>
              <a:rPr lang="bs-Cyrl-BA" sz="2400" dirty="0" smtClean="0"/>
              <a:t>   </a:t>
            </a:r>
            <a:r>
              <a:rPr lang="el-GR" sz="2400" dirty="0" smtClean="0"/>
              <a:t>α</a:t>
            </a:r>
            <a:r>
              <a:rPr lang="bs-Cyrl-BA" sz="2400" dirty="0" smtClean="0"/>
              <a:t> + </a:t>
            </a:r>
            <a:r>
              <a:rPr lang="el-GR" sz="2400" dirty="0" smtClean="0"/>
              <a:t>α</a:t>
            </a:r>
            <a:r>
              <a:rPr lang="bs-Cyrl-BA" sz="2400" dirty="0" smtClean="0"/>
              <a:t> – 8 ͦ = 180 ͦ</a:t>
            </a:r>
          </a:p>
          <a:p>
            <a:pPr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2 </a:t>
            </a:r>
            <a:r>
              <a:rPr lang="el-GR" sz="2400" dirty="0" smtClean="0"/>
              <a:t>α</a:t>
            </a:r>
            <a:r>
              <a:rPr lang="bs-Cyrl-BA" sz="2400" dirty="0" smtClean="0"/>
              <a:t>  - 8 ͦ = 180 ͦ</a:t>
            </a:r>
          </a:p>
          <a:p>
            <a:pPr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2 </a:t>
            </a:r>
            <a:r>
              <a:rPr lang="el-GR" sz="2400" dirty="0" smtClean="0"/>
              <a:t>α</a:t>
            </a:r>
            <a:r>
              <a:rPr lang="bs-Cyrl-BA" sz="2400" dirty="0" smtClean="0"/>
              <a:t> = 180 ͦ + 8 ͦ</a:t>
            </a:r>
          </a:p>
          <a:p>
            <a:pPr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2 </a:t>
            </a:r>
            <a:r>
              <a:rPr lang="el-GR" sz="2400" dirty="0" smtClean="0"/>
              <a:t>α=</a:t>
            </a:r>
            <a:r>
              <a:rPr lang="bs-Cyrl-BA" sz="2400" dirty="0" smtClean="0"/>
              <a:t> 188 ͦ</a:t>
            </a:r>
          </a:p>
          <a:p>
            <a:pPr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  </a:t>
            </a:r>
            <a:r>
              <a:rPr lang="el-GR" sz="2400" dirty="0" smtClean="0"/>
              <a:t>α</a:t>
            </a:r>
            <a:r>
              <a:rPr lang="bs-Cyrl-BA" sz="2400" dirty="0" smtClean="0"/>
              <a:t> = 188 ͦ : 2 = 94 ͦ</a:t>
            </a:r>
          </a:p>
          <a:p>
            <a:pPr>
              <a:buNone/>
            </a:pPr>
            <a:r>
              <a:rPr lang="bs-Cyrl-BA" sz="2400" dirty="0" smtClean="0"/>
              <a:t>Тражени углови износе 94 ͦ и 86 ͦ.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Cyrl-BA" sz="2400" dirty="0" smtClean="0"/>
              <a:t>6. Израчунати мјере углова са нормалним крацима ако је један три пута већи од другог.</a:t>
            </a:r>
          </a:p>
          <a:p>
            <a:pPr>
              <a:buNone/>
            </a:pPr>
            <a:r>
              <a:rPr lang="bs-Cyrl-BA" sz="2400" dirty="0"/>
              <a:t> </a:t>
            </a:r>
            <a:r>
              <a:rPr lang="el-GR" sz="2400" dirty="0" smtClean="0"/>
              <a:t>α</a:t>
            </a:r>
            <a:r>
              <a:rPr lang="bs-Cyrl-BA" sz="2400" dirty="0" smtClean="0"/>
              <a:t> + 3 </a:t>
            </a:r>
            <a:r>
              <a:rPr lang="el-GR" sz="2400" dirty="0" smtClean="0"/>
              <a:t>α</a:t>
            </a:r>
            <a:r>
              <a:rPr lang="bs-Cyrl-BA" sz="2400" dirty="0" smtClean="0"/>
              <a:t> = 180 ͦ</a:t>
            </a:r>
          </a:p>
          <a:p>
            <a:pPr>
              <a:buNone/>
            </a:pPr>
            <a:r>
              <a:rPr lang="bs-Cyrl-BA" sz="2400" dirty="0"/>
              <a:t> </a:t>
            </a:r>
            <a:r>
              <a:rPr lang="bs-Cyrl-BA" sz="2400" dirty="0" smtClean="0"/>
              <a:t>4 </a:t>
            </a:r>
            <a:r>
              <a:rPr lang="el-GR" sz="2400" dirty="0" smtClean="0"/>
              <a:t>α</a:t>
            </a:r>
            <a:r>
              <a:rPr lang="bs-Cyrl-BA" sz="2400" dirty="0" smtClean="0"/>
              <a:t> = 180 ͦ</a:t>
            </a:r>
          </a:p>
          <a:p>
            <a:pPr>
              <a:buNone/>
            </a:pPr>
            <a:r>
              <a:rPr lang="bs-Cyrl-BA" sz="2400" dirty="0"/>
              <a:t> </a:t>
            </a:r>
            <a:r>
              <a:rPr lang="el-GR" sz="2400" dirty="0" smtClean="0"/>
              <a:t>α</a:t>
            </a:r>
            <a:r>
              <a:rPr lang="bs-Cyrl-BA" sz="2400" dirty="0" smtClean="0"/>
              <a:t> </a:t>
            </a:r>
            <a:r>
              <a:rPr lang="el-GR" sz="2400" dirty="0" smtClean="0"/>
              <a:t>=</a:t>
            </a:r>
            <a:r>
              <a:rPr lang="bs-Cyrl-BA" sz="2400" dirty="0" smtClean="0"/>
              <a:t> 180 ͦ : 4 </a:t>
            </a:r>
          </a:p>
          <a:p>
            <a:pPr>
              <a:buNone/>
            </a:pPr>
            <a:r>
              <a:rPr lang="bs-Cyrl-BA" sz="2400" dirty="0"/>
              <a:t> </a:t>
            </a:r>
            <a:r>
              <a:rPr lang="el-GR" sz="2400" dirty="0" smtClean="0"/>
              <a:t>α</a:t>
            </a:r>
            <a:r>
              <a:rPr lang="bs-Cyrl-BA" sz="2400" dirty="0" smtClean="0"/>
              <a:t> </a:t>
            </a:r>
            <a:r>
              <a:rPr lang="el-GR" sz="2400" dirty="0" smtClean="0"/>
              <a:t>=</a:t>
            </a:r>
            <a:r>
              <a:rPr lang="bs-Cyrl-BA" sz="2400" dirty="0" smtClean="0"/>
              <a:t> 45 ͦ</a:t>
            </a:r>
          </a:p>
          <a:p>
            <a:pPr>
              <a:buNone/>
            </a:pPr>
            <a:endParaRPr lang="bs-Cyrl-BA" sz="2400" dirty="0"/>
          </a:p>
          <a:p>
            <a:pPr>
              <a:buNone/>
            </a:pPr>
            <a:r>
              <a:rPr lang="bs-Cyrl-BA" sz="2400" dirty="0" smtClean="0"/>
              <a:t>Тражени углови износе 45 и 135 степени.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bs-Cyrl-BA" dirty="0" smtClean="0"/>
          </a:p>
          <a:p>
            <a:endParaRPr lang="bs-Cyrl-BA" dirty="0"/>
          </a:p>
          <a:p>
            <a:endParaRPr lang="bs-Cyrl-BA" dirty="0" smtClean="0"/>
          </a:p>
          <a:p>
            <a:endParaRPr lang="bs-Cyrl-BA" dirty="0"/>
          </a:p>
          <a:p>
            <a:pPr algn="ctr"/>
            <a:r>
              <a:rPr lang="bs-Cyrl-BA" dirty="0" smtClean="0"/>
              <a:t>ХВАЛА НА ПАЖЊИ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436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MATEMATIKA 6.paзред</vt:lpstr>
      <vt:lpstr>Углови са нормалним крацима</vt:lpstr>
      <vt:lpstr>СИСТЕМАТИЗАЦИЈА: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6.paзред</dc:title>
  <dc:creator>pc</dc:creator>
  <cp:lastModifiedBy>pc</cp:lastModifiedBy>
  <cp:revision>17</cp:revision>
  <dcterms:created xsi:type="dcterms:W3CDTF">2020-12-02T20:52:45Z</dcterms:created>
  <dcterms:modified xsi:type="dcterms:W3CDTF">2020-12-02T22:04:57Z</dcterms:modified>
</cp:coreProperties>
</file>