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5" r:id="rId3"/>
    <p:sldId id="287" r:id="rId4"/>
    <p:sldId id="288" r:id="rId5"/>
    <p:sldId id="289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76" r:id="rId17"/>
    <p:sldId id="277" r:id="rId18"/>
    <p:sldId id="279" r:id="rId19"/>
    <p:sldId id="283" r:id="rId20"/>
    <p:sldId id="260" r:id="rId21"/>
    <p:sldId id="284" r:id="rId22"/>
    <p:sldId id="261" r:id="rId23"/>
  </p:sldIdLst>
  <p:sldSz cx="9144000" cy="5143500" type="screen16x9"/>
  <p:notesSz cx="6858000" cy="9144000"/>
  <p:defaultTextStyle>
    <a:defPPr>
      <a:defRPr lang="en-US"/>
    </a:defPPr>
    <a:lvl1pPr marL="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9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9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0" algn="l" defTabSz="8163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4F01"/>
    <a:srgbClr val="F45901"/>
    <a:srgbClr val="F55C01"/>
    <a:srgbClr val="F55D00"/>
    <a:srgbClr val="F65D01"/>
    <a:srgbClr val="F4560D"/>
    <a:srgbClr val="FF3399"/>
    <a:srgbClr val="CC3399"/>
    <a:srgbClr val="70AC2E"/>
    <a:srgbClr val="C19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4" d="100"/>
          <a:sy n="104" d="100"/>
        </p:scale>
        <p:origin x="-96" y="-49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510235"/>
            <a:ext cx="7772400" cy="572643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197405"/>
            <a:ext cx="6400800" cy="916230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30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6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8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100"/>
            </a:lvl1pPr>
            <a:lvl2pPr marL="306135" indent="0">
              <a:buNone/>
              <a:defRPr sz="1900"/>
            </a:lvl2pPr>
            <a:lvl3pPr marL="612270" indent="0">
              <a:buNone/>
              <a:defRPr sz="1600"/>
            </a:lvl3pPr>
            <a:lvl4pPr marL="918405" indent="0">
              <a:buNone/>
              <a:defRPr sz="1400"/>
            </a:lvl4pPr>
            <a:lvl5pPr marL="1224540" indent="0">
              <a:buNone/>
              <a:defRPr sz="1400"/>
            </a:lvl5pPr>
            <a:lvl6pPr marL="1530675" indent="0">
              <a:buNone/>
              <a:defRPr sz="1400"/>
            </a:lvl6pPr>
            <a:lvl7pPr marL="1836809" indent="0">
              <a:buNone/>
              <a:defRPr sz="1400"/>
            </a:lvl7pPr>
            <a:lvl8pPr marL="2142945" indent="0">
              <a:buNone/>
              <a:defRPr sz="1400"/>
            </a:lvl8pPr>
            <a:lvl9pPr marL="2449080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06135" indent="0">
              <a:buNone/>
              <a:defRPr sz="800"/>
            </a:lvl2pPr>
            <a:lvl3pPr marL="612270" indent="0">
              <a:buNone/>
              <a:defRPr sz="600"/>
            </a:lvl3pPr>
            <a:lvl4pPr marL="918405" indent="0">
              <a:buNone/>
              <a:defRPr sz="600"/>
            </a:lvl4pPr>
            <a:lvl5pPr marL="1224540" indent="0">
              <a:buNone/>
              <a:defRPr sz="600"/>
            </a:lvl5pPr>
            <a:lvl6pPr marL="1530675" indent="0">
              <a:buNone/>
              <a:defRPr sz="600"/>
            </a:lvl6pPr>
            <a:lvl7pPr marL="1836809" indent="0">
              <a:buNone/>
              <a:defRPr sz="600"/>
            </a:lvl7pPr>
            <a:lvl8pPr marL="2142945" indent="0">
              <a:buNone/>
              <a:defRPr sz="600"/>
            </a:lvl8pPr>
            <a:lvl9pPr marL="2449080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26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48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24763"/>
            <a:ext cx="8229600" cy="343586"/>
          </a:xfrm>
          <a:effectLst/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6"/>
            <a:ext cx="8229600" cy="3321333"/>
          </a:xfrm>
        </p:spPr>
        <p:txBody>
          <a:bodyPr/>
          <a:lstStyle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22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6" y="395704"/>
            <a:ext cx="7016195" cy="45811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7" y="968348"/>
            <a:ext cx="7016195" cy="3435863"/>
          </a:xfrm>
        </p:spPr>
        <p:txBody>
          <a:bodyPr/>
          <a:lstStyle>
            <a:lvl1pPr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45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06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22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8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245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306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8368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14294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4490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6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3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24761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183123"/>
            <a:ext cx="4040188" cy="47982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306135" indent="0">
              <a:buNone/>
              <a:defRPr sz="1400" b="1"/>
            </a:lvl2pPr>
            <a:lvl3pPr marL="612270" indent="0">
              <a:buNone/>
              <a:defRPr sz="1200" b="1"/>
            </a:lvl3pPr>
            <a:lvl4pPr marL="918405" indent="0">
              <a:buNone/>
              <a:defRPr sz="1100" b="1"/>
            </a:lvl4pPr>
            <a:lvl5pPr marL="1224540" indent="0">
              <a:buNone/>
              <a:defRPr sz="1100" b="1"/>
            </a:lvl5pPr>
            <a:lvl6pPr marL="1530675" indent="0">
              <a:buNone/>
              <a:defRPr sz="1100" b="1"/>
            </a:lvl6pPr>
            <a:lvl7pPr marL="1836809" indent="0">
              <a:buNone/>
              <a:defRPr sz="1100" b="1"/>
            </a:lvl7pPr>
            <a:lvl8pPr marL="2142945" indent="0">
              <a:buNone/>
              <a:defRPr sz="1100" b="1"/>
            </a:lvl8pPr>
            <a:lvl9pPr marL="2449080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1655520"/>
            <a:ext cx="4040188" cy="2276294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2" y="1183123"/>
            <a:ext cx="4041775" cy="47982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  <a:lvl2pPr marL="306135" indent="0">
              <a:buNone/>
              <a:defRPr sz="1400" b="1"/>
            </a:lvl2pPr>
            <a:lvl3pPr marL="612270" indent="0">
              <a:buNone/>
              <a:defRPr sz="1200" b="1"/>
            </a:lvl3pPr>
            <a:lvl4pPr marL="918405" indent="0">
              <a:buNone/>
              <a:defRPr sz="1100" b="1"/>
            </a:lvl4pPr>
            <a:lvl5pPr marL="1224540" indent="0">
              <a:buNone/>
              <a:defRPr sz="1100" b="1"/>
            </a:lvl5pPr>
            <a:lvl6pPr marL="1530675" indent="0">
              <a:buNone/>
              <a:defRPr sz="1100" b="1"/>
            </a:lvl6pPr>
            <a:lvl7pPr marL="1836809" indent="0">
              <a:buNone/>
              <a:defRPr sz="1100" b="1"/>
            </a:lvl7pPr>
            <a:lvl8pPr marL="2142945" indent="0">
              <a:buNone/>
              <a:defRPr sz="1100" b="1"/>
            </a:lvl8pPr>
            <a:lvl9pPr marL="2449080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2" y="1655520"/>
            <a:ext cx="4041775" cy="2276294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95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92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2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8"/>
          </a:xfrm>
        </p:spPr>
        <p:txBody>
          <a:bodyPr/>
          <a:lstStyle>
            <a:lvl1pPr marL="0" indent="0">
              <a:buNone/>
              <a:defRPr sz="1000"/>
            </a:lvl1pPr>
            <a:lvl2pPr marL="306135" indent="0">
              <a:buNone/>
              <a:defRPr sz="800"/>
            </a:lvl2pPr>
            <a:lvl3pPr marL="612270" indent="0">
              <a:buNone/>
              <a:defRPr sz="600"/>
            </a:lvl3pPr>
            <a:lvl4pPr marL="918405" indent="0">
              <a:buNone/>
              <a:defRPr sz="600"/>
            </a:lvl4pPr>
            <a:lvl5pPr marL="1224540" indent="0">
              <a:buNone/>
              <a:defRPr sz="600"/>
            </a:lvl5pPr>
            <a:lvl6pPr marL="1530675" indent="0">
              <a:buNone/>
              <a:defRPr sz="600"/>
            </a:lvl6pPr>
            <a:lvl7pPr marL="1836809" indent="0">
              <a:buNone/>
              <a:defRPr sz="600"/>
            </a:lvl7pPr>
            <a:lvl8pPr marL="2142945" indent="0">
              <a:buNone/>
              <a:defRPr sz="600"/>
            </a:lvl8pPr>
            <a:lvl9pPr marL="2449080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1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85000"/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4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12270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601" indent="-229601" algn="l" defTabSz="61227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70" indent="-191335" algn="l" defTabSz="6122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3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472" indent="-153067" algn="l" defTabSz="61227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608" indent="-153067" algn="l" defTabSz="61227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742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8987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96012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2147" indent="-153067" algn="l" defTabSz="61227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613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227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840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4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067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809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45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9080" algn="l" defTabSz="61227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faimaison.net/doku.php?id=adminsys:reseau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eruser.com/questions/392415/are-crossover-and-straight-network-cables-interchangeable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ikidevi.wi-cat.ru/ASUS_RT-AX56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835" y="-24235"/>
            <a:ext cx="7057046" cy="1128874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sr-Cyrl-BA" sz="4000" b="1" i="1" dirty="0">
                <a:solidFill>
                  <a:srgbClr val="231F20"/>
                </a:solidFill>
                <a:latin typeface="TimesNewRomanPSMT-Identity-H"/>
              </a:rPr>
              <a:t>РАЧУНАРСКЕ МРЕЖЕ</a:t>
            </a:r>
            <a:endParaRPr lang="sr-Latn-RS" sz="4000" b="1" i="1" dirty="0">
              <a:solidFill>
                <a:srgbClr val="231F20"/>
              </a:solidFill>
              <a:latin typeface="TimesNewRomanPSMT-Identity-H"/>
            </a:endParaRPr>
          </a:p>
          <a:p>
            <a:pPr algn="ctr"/>
            <a:endParaRPr lang="en-US" sz="2800" b="1" i="1" dirty="0">
              <a:solidFill>
                <a:srgbClr val="231F20"/>
              </a:solidFill>
              <a:latin typeface="TimesNewRomanPSMT-Identity-H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739290"/>
            <a:ext cx="8229600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sr-Cyrl-BA" sz="2400" dirty="0">
                <a:solidFill>
                  <a:schemeClr val="tx1"/>
                </a:solidFill>
              </a:rPr>
              <a:t>проводници: каблови (бакарни,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sr-Cyrl-BA" sz="2400" dirty="0" err="1">
                <a:solidFill>
                  <a:schemeClr val="tx1"/>
                </a:solidFill>
              </a:rPr>
              <a:t>коаксијални</a:t>
            </a:r>
            <a:r>
              <a:rPr lang="sr-Cyrl-BA" sz="2400" dirty="0">
                <a:solidFill>
                  <a:schemeClr val="tx1"/>
                </a:solidFill>
              </a:rPr>
              <a:t> оптички) и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sr-Cyrl-BA" sz="2400" dirty="0">
                <a:solidFill>
                  <a:schemeClr val="tx1"/>
                </a:solidFill>
              </a:rPr>
              <a:t>бежична веза (микроталасни и сателитски системи)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D0BF8B5-9473-4B6A-B639-A2EB4BEC3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36" y="2041282"/>
            <a:ext cx="2143125" cy="21431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4031680-D703-4F70-B8D3-0E7AAED7B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360" y="2728454"/>
            <a:ext cx="2143126" cy="117412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DC038CA-E61F-40C9-B92F-BCAE24F36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894" y="22439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2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81176"/>
            <a:ext cx="8229600" cy="458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4. протоколи (подешавања софтвера за мрежу)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98B8275-51D3-4AE3-997B-FB6A41EA29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2245" y="1177547"/>
            <a:ext cx="3033265" cy="36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29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8470"/>
            <a:ext cx="8229600" cy="4733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5. апликативни програми за мрежу (</a:t>
            </a:r>
            <a:r>
              <a:rPr lang="sr-Latn-BA" sz="2400" dirty="0">
                <a:solidFill>
                  <a:schemeClr val="tx1"/>
                </a:solidFill>
              </a:rPr>
              <a:t>Google </a:t>
            </a:r>
            <a:r>
              <a:rPr lang="sr-Latn-BA" sz="2400" dirty="0" err="1">
                <a:solidFill>
                  <a:schemeClr val="tx1"/>
                </a:solidFill>
              </a:rPr>
              <a:t>Chrome</a:t>
            </a:r>
            <a:r>
              <a:rPr lang="sr-Latn-BA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Internet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explorer, Outlook </a:t>
            </a:r>
            <a:r>
              <a:rPr lang="en-US" sz="2400" dirty="0" err="1">
                <a:solidFill>
                  <a:schemeClr val="tx1"/>
                </a:solidFill>
              </a:rPr>
              <a:t>Exspress</a:t>
            </a:r>
            <a:r>
              <a:rPr lang="sr-Cyrl-BA" sz="2400" dirty="0">
                <a:solidFill>
                  <a:schemeClr val="tx1"/>
                </a:solidFill>
              </a:rPr>
              <a:t> и др.)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7B29145-7776-45D1-9483-216F492D1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9450" y="1548670"/>
            <a:ext cx="2421485" cy="15091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3428E6B-8F12-4D01-8627-B868410EF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60" y="1482757"/>
            <a:ext cx="3028950" cy="15144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887BB0A-AE72-4B67-9A9E-396573736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172" y="1593721"/>
            <a:ext cx="2599342" cy="15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0F4814-FF9F-449C-B416-019110DF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3" y="90292"/>
            <a:ext cx="8229600" cy="534469"/>
          </a:xfrm>
        </p:spPr>
        <p:txBody>
          <a:bodyPr>
            <a:noAutofit/>
          </a:bodyPr>
          <a:lstStyle/>
          <a:p>
            <a:pPr algn="ctr"/>
            <a:r>
              <a:rPr lang="sr-Cyrl-BA" b="1" dirty="0">
                <a:solidFill>
                  <a:schemeClr val="tx1"/>
                </a:solidFill>
              </a:rPr>
              <a:t>НАЧИНИ СПАЈАЊА РАЧУНАРА У </a:t>
            </a:r>
            <a:r>
              <a:rPr lang="en-US" b="1" dirty="0">
                <a:solidFill>
                  <a:schemeClr val="tx1"/>
                </a:solidFill>
              </a:rPr>
              <a:t>LAN </a:t>
            </a:r>
            <a:r>
              <a:rPr lang="sr-Cyrl-BA" b="1" dirty="0">
                <a:solidFill>
                  <a:schemeClr val="tx1"/>
                </a:solidFill>
              </a:rPr>
              <a:t>МРЕЖИ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739290"/>
            <a:ext cx="8229600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Рачунаре (или уређаје) у локалним мрежама могуће је </a:t>
            </a:r>
            <a:r>
              <a:rPr lang="sr-Cyrl-BA" dirty="0">
                <a:solidFill>
                  <a:schemeClr val="tx1"/>
                </a:solidFill>
              </a:rPr>
              <a:t>распоредити на више начина: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1"/>
                </a:solidFill>
              </a:rPr>
              <a:t>1. магистрала (линијски),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1"/>
                </a:solidFill>
              </a:rPr>
              <a:t>2. прстен,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1"/>
                </a:solidFill>
              </a:rPr>
              <a:t>3. звијезда и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1"/>
                </a:solidFill>
              </a:rPr>
              <a:t>4. мјешовито.</a:t>
            </a:r>
            <a:endParaRPr lang="sr-Cyrl-B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3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8470"/>
            <a:ext cx="8704185" cy="259598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Линијска и прстен </a:t>
            </a:r>
            <a:r>
              <a:rPr lang="ru-RU" sz="2000" dirty="0">
                <a:solidFill>
                  <a:schemeClr val="tx1"/>
                </a:solidFill>
              </a:rPr>
              <a:t>мрежа се формира када се</a:t>
            </a:r>
            <a:r>
              <a:rPr lang="sr-Latn-BA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рачунари вежу један за други у низу. За </a:t>
            </a:r>
            <a:r>
              <a:rPr lang="ru-RU" sz="2000" b="1" dirty="0">
                <a:solidFill>
                  <a:schemeClr val="tx1"/>
                </a:solidFill>
              </a:rPr>
              <a:t>линијску и</a:t>
            </a:r>
            <a:r>
              <a:rPr lang="sr-Latn-BA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прстен мрежу </a:t>
            </a:r>
            <a:r>
              <a:rPr lang="ru-RU" sz="2000" dirty="0">
                <a:solidFill>
                  <a:schemeClr val="tx1"/>
                </a:solidFill>
              </a:rPr>
              <a:t>користи се коаксијални кабл и </a:t>
            </a:r>
            <a:r>
              <a:rPr lang="ru-RU" sz="2000" b="1" dirty="0">
                <a:solidFill>
                  <a:schemeClr val="tx1"/>
                </a:solidFill>
              </a:rPr>
              <a:t>BNC</a:t>
            </a:r>
            <a:r>
              <a:rPr lang="sr-Latn-BA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(Thin Ethernet) прокључак на мрежну карту. На крајеве</a:t>
            </a:r>
            <a:r>
              <a:rPr lang="sr-Latn-BA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коаксијалног кабла поставља се конектор који се</a:t>
            </a:r>
            <a:r>
              <a:rPr lang="sr-Latn-BA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прикључује на BNC прикључак мрежне карте.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Дужина мрежног кабла је до 10 m, а између рачунара</a:t>
            </a:r>
            <a:r>
              <a:rPr lang="sr-Latn-BA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најмање 2m. Недостатак линијског и прстен типа</a:t>
            </a:r>
            <a:r>
              <a:rPr lang="sr-Latn-BA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мреже је што се веза рачунара прекида ако један од</a:t>
            </a:r>
            <a:r>
              <a:rPr lang="sr-Latn-BA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рачунара поквари или кабл прекине. Због тога се ти</a:t>
            </a:r>
            <a:r>
              <a:rPr lang="sr-Latn-BA" sz="2000" dirty="0">
                <a:solidFill>
                  <a:schemeClr val="tx1"/>
                </a:solidFill>
              </a:rPr>
              <a:t> </a:t>
            </a:r>
            <a:r>
              <a:rPr lang="sr-Cyrl-BA" sz="2000" dirty="0">
                <a:solidFill>
                  <a:schemeClr val="tx1"/>
                </a:solidFill>
              </a:rPr>
              <a:t>типови мреже мање користе.</a:t>
            </a:r>
            <a:endParaRPr lang="sr-Cyrl-BA" sz="2800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8E7E43E-35B5-4E88-93BA-F8D7158A20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080" y="2889090"/>
            <a:ext cx="3664920" cy="212594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9385B72-7077-40E0-A6C2-9F944ACB9B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886" y="2760717"/>
            <a:ext cx="2860895" cy="22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9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8470"/>
            <a:ext cx="8704185" cy="259598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Звијезда мреж</a:t>
            </a:r>
            <a:r>
              <a:rPr lang="ru-RU" sz="2400" dirty="0">
                <a:solidFill>
                  <a:schemeClr val="tx1"/>
                </a:solidFill>
              </a:rPr>
              <a:t>а рачунара се формира тако да се на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мрежну карту рачунара прикључује кабл са упоредним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парицама</a:t>
            </a:r>
            <a:r>
              <a:rPr lang="en-US" sz="2400" dirty="0">
                <a:solidFill>
                  <a:schemeClr val="tx1"/>
                </a:solidFill>
              </a:rPr>
              <a:t> –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UTP (</a:t>
            </a:r>
            <a:r>
              <a:rPr lang="en-US" sz="2400" dirty="0" err="1">
                <a:solidFill>
                  <a:schemeClr val="tx1"/>
                </a:solidFill>
              </a:rPr>
              <a:t>Unshield</a:t>
            </a:r>
            <a:r>
              <a:rPr lang="en-US" sz="2400" dirty="0">
                <a:solidFill>
                  <a:schemeClr val="tx1"/>
                </a:solidFill>
              </a:rPr>
              <a:t> Twisted Pair) </a:t>
            </a:r>
            <a:r>
              <a:rPr lang="en-US" sz="2400" dirty="0" err="1">
                <a:solidFill>
                  <a:schemeClr val="tx1"/>
                </a:solidFill>
              </a:rPr>
              <a:t>прикључак</a:t>
            </a:r>
            <a:r>
              <a:rPr lang="en-US" sz="2400" dirty="0">
                <a:solidFill>
                  <a:schemeClr val="tx1"/>
                </a:solidFill>
              </a:rPr>
              <a:t>, а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други крај кабла се прикључује на централни уређај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хаб </a:t>
            </a:r>
            <a:r>
              <a:rPr lang="ru-RU" sz="2400" dirty="0">
                <a:solidFill>
                  <a:schemeClr val="tx1"/>
                </a:solidFill>
              </a:rPr>
              <a:t>(Hub), а може и на други мрежни уређај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свич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(Swich). На крајевима кабла се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постављају пластични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конектори. Дужина кабла од централног мрежног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уређаја до рачунара је до 90 метара.</a:t>
            </a:r>
            <a:endParaRPr lang="sr-Cyrl-BA" sz="3600" dirty="0">
              <a:solidFill>
                <a:schemeClr val="tx1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39A95E8-60BF-493B-88B9-762BF1E246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065" y="3090880"/>
            <a:ext cx="2501395" cy="19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6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28" y="128470"/>
            <a:ext cx="7016194" cy="857250"/>
          </a:xfrm>
        </p:spPr>
        <p:txBody>
          <a:bodyPr>
            <a:noAutofit/>
          </a:bodyPr>
          <a:lstStyle/>
          <a:p>
            <a:r>
              <a:rPr lang="sr-Cyrl-BA" sz="2800" b="1" dirty="0">
                <a:solidFill>
                  <a:schemeClr val="tx1"/>
                </a:solidFill>
                <a:latin typeface="TimesNewRomanPSMT-Identity-H"/>
                <a:cs typeface="Times New Roman" panose="02020603050405020304" pitchFamily="18" charset="0"/>
              </a:rPr>
              <a:t>УКЉУЧИВАЊЕ ИЛИ ИСКЉУЧИВАЊЕ ДИЈЕЉЕЊА ФОЛДЕРА И ШТАМПАЧА</a:t>
            </a:r>
            <a:endParaRPr lang="sr-Latn-RS" sz="2800" b="1" dirty="0">
              <a:solidFill>
                <a:schemeClr val="tx1"/>
              </a:solidFill>
              <a:latin typeface="TimesNewRomanPSMT-Identity-H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2"/>
          <a:stretch/>
        </p:blipFill>
        <p:spPr>
          <a:xfrm>
            <a:off x="601670" y="1655520"/>
            <a:ext cx="2354279" cy="29313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359" y="2194939"/>
            <a:ext cx="5039266" cy="242790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655" y="1502815"/>
            <a:ext cx="2562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670" y="4348758"/>
            <a:ext cx="305411" cy="271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1019923" y="3946095"/>
            <a:ext cx="345272" cy="39112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86184" y="3270072"/>
            <a:ext cx="1238521" cy="276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/>
          <p:cNvSpPr/>
          <p:nvPr/>
        </p:nvSpPr>
        <p:spPr>
          <a:xfrm>
            <a:off x="2510483" y="3063743"/>
            <a:ext cx="381762" cy="42423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RS" dirty="0"/>
          </a:p>
        </p:txBody>
      </p:sp>
      <p:sp>
        <p:nvSpPr>
          <p:cNvPr id="13" name="Rectangle 12"/>
          <p:cNvSpPr/>
          <p:nvPr/>
        </p:nvSpPr>
        <p:spPr>
          <a:xfrm>
            <a:off x="2128721" y="2857265"/>
            <a:ext cx="763524" cy="108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/>
          <p:cNvSpPr/>
          <p:nvPr/>
        </p:nvSpPr>
        <p:spPr>
          <a:xfrm>
            <a:off x="4190572" y="3559202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4</a:t>
            </a:r>
            <a:endParaRPr lang="sr-Latn-RS" sz="2000" dirty="0"/>
          </a:p>
        </p:txBody>
      </p:sp>
      <p:sp>
        <p:nvSpPr>
          <p:cNvPr id="15" name="Rectangle 14"/>
          <p:cNvSpPr/>
          <p:nvPr/>
        </p:nvSpPr>
        <p:spPr>
          <a:xfrm>
            <a:off x="3310151" y="1535446"/>
            <a:ext cx="2330783" cy="494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Oval 15"/>
          <p:cNvSpPr/>
          <p:nvPr/>
        </p:nvSpPr>
        <p:spPr>
          <a:xfrm>
            <a:off x="5109631" y="2121940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3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9821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756"/>
            <a:ext cx="9143999" cy="5141798"/>
          </a:xfrm>
        </p:spPr>
      </p:pic>
      <p:sp>
        <p:nvSpPr>
          <p:cNvPr id="3" name="Oval 2"/>
          <p:cNvSpPr/>
          <p:nvPr/>
        </p:nvSpPr>
        <p:spPr>
          <a:xfrm>
            <a:off x="3503064" y="619052"/>
            <a:ext cx="458115" cy="39112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907079" y="732307"/>
            <a:ext cx="2330783" cy="494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5946344" y="4857837"/>
            <a:ext cx="1679756" cy="30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865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798"/>
            <a:ext cx="9143999" cy="5170298"/>
          </a:xfrm>
        </p:spPr>
      </p:pic>
      <p:sp>
        <p:nvSpPr>
          <p:cNvPr id="5" name="Rectangle 4"/>
          <p:cNvSpPr/>
          <p:nvPr/>
        </p:nvSpPr>
        <p:spPr>
          <a:xfrm>
            <a:off x="10096" y="281175"/>
            <a:ext cx="2118625" cy="437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2196744" y="0"/>
            <a:ext cx="542796" cy="50014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7" name="Oval 6"/>
          <p:cNvSpPr/>
          <p:nvPr/>
        </p:nvSpPr>
        <p:spPr>
          <a:xfrm>
            <a:off x="5304257" y="739290"/>
            <a:ext cx="642087" cy="586207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2</a:t>
            </a:r>
            <a:endParaRPr lang="sr-Latn-RS" sz="2400" dirty="0"/>
          </a:p>
        </p:txBody>
      </p:sp>
      <p:sp>
        <p:nvSpPr>
          <p:cNvPr id="9" name="Rectangle 8"/>
          <p:cNvSpPr/>
          <p:nvPr/>
        </p:nvSpPr>
        <p:spPr>
          <a:xfrm>
            <a:off x="2072350" y="1350110"/>
            <a:ext cx="3613670" cy="468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9143999" y="1649475"/>
            <a:ext cx="576389" cy="489333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3</a:t>
            </a:r>
            <a:endParaRPr lang="sr-Latn-RS" sz="2400" dirty="0"/>
          </a:p>
        </p:txBody>
      </p:sp>
      <p:sp>
        <p:nvSpPr>
          <p:cNvPr id="11" name="Rectangle 10"/>
          <p:cNvSpPr/>
          <p:nvPr/>
        </p:nvSpPr>
        <p:spPr>
          <a:xfrm>
            <a:off x="5686020" y="1350111"/>
            <a:ext cx="3314425" cy="1483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719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28" y="128470"/>
            <a:ext cx="7016194" cy="857250"/>
          </a:xfrm>
        </p:spPr>
        <p:txBody>
          <a:bodyPr>
            <a:noAutofit/>
          </a:bodyPr>
          <a:lstStyle/>
          <a:p>
            <a:r>
              <a:rPr lang="sr-Cyrl-BA" sz="2800" b="1" dirty="0">
                <a:latin typeface="TimesNewRomanPSMT-Identity-H"/>
                <a:cs typeface="Times New Roman" panose="02020603050405020304" pitchFamily="18" charset="0"/>
              </a:rPr>
              <a:t>ДИЈЕЉЕЊЕ ШТАМПАЧА</a:t>
            </a:r>
            <a:endParaRPr lang="sr-Latn-RS" sz="2800" b="1" dirty="0">
              <a:solidFill>
                <a:schemeClr val="tx1"/>
              </a:solidFill>
              <a:latin typeface="TimesNewRomanPSMT-Identity-H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2"/>
          <a:stretch/>
        </p:blipFill>
        <p:spPr>
          <a:xfrm>
            <a:off x="601670" y="1655520"/>
            <a:ext cx="2354279" cy="29313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1180" y="2194939"/>
            <a:ext cx="3970329" cy="2427903"/>
          </a:xfrm>
        </p:spPr>
      </p:pic>
      <p:sp>
        <p:nvSpPr>
          <p:cNvPr id="9" name="Rectangle 8"/>
          <p:cNvSpPr/>
          <p:nvPr/>
        </p:nvSpPr>
        <p:spPr>
          <a:xfrm>
            <a:off x="601670" y="4348758"/>
            <a:ext cx="305411" cy="27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1019923" y="3946095"/>
            <a:ext cx="345272" cy="39112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11" name="Rectangle 10"/>
          <p:cNvSpPr/>
          <p:nvPr/>
        </p:nvSpPr>
        <p:spPr>
          <a:xfrm>
            <a:off x="5462573" y="3349515"/>
            <a:ext cx="1705412" cy="276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Oval 11"/>
          <p:cNvSpPr/>
          <p:nvPr/>
        </p:nvSpPr>
        <p:spPr>
          <a:xfrm>
            <a:off x="2510483" y="3063743"/>
            <a:ext cx="381762" cy="42423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2</a:t>
            </a:r>
            <a:endParaRPr lang="sr-Latn-RS" dirty="0"/>
          </a:p>
        </p:txBody>
      </p:sp>
      <p:sp>
        <p:nvSpPr>
          <p:cNvPr id="13" name="Rectangle 12"/>
          <p:cNvSpPr/>
          <p:nvPr/>
        </p:nvSpPr>
        <p:spPr>
          <a:xfrm>
            <a:off x="2128721" y="2857265"/>
            <a:ext cx="763524" cy="108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val 13"/>
          <p:cNvSpPr/>
          <p:nvPr/>
        </p:nvSpPr>
        <p:spPr>
          <a:xfrm>
            <a:off x="7251551" y="3275862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4</a:t>
            </a:r>
            <a:endParaRPr lang="sr-Latn-RS" sz="2000" dirty="0"/>
          </a:p>
        </p:txBody>
      </p:sp>
      <p:sp>
        <p:nvSpPr>
          <p:cNvPr id="16" name="Oval 15"/>
          <p:cNvSpPr/>
          <p:nvPr/>
        </p:nvSpPr>
        <p:spPr>
          <a:xfrm>
            <a:off x="6027084" y="1411887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3</a:t>
            </a:r>
            <a:endParaRPr lang="sr-Latn-R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720" y="1428746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97655" y="1350110"/>
            <a:ext cx="2595985" cy="679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27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2571750"/>
            <a:ext cx="8856890" cy="183246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Рачунарска мрежа </a:t>
            </a:r>
            <a:r>
              <a:rPr lang="ru-RU" sz="2800" dirty="0">
                <a:solidFill>
                  <a:schemeClr val="tx1"/>
                </a:solidFill>
              </a:rPr>
              <a:t>је појам, који се односи на рачунаре и друге уређаје, који су међусобно повезани кабловима или бежично, а у сврху међусобне </a:t>
            </a:r>
            <a:r>
              <a:rPr lang="sr-Cyrl-BA" sz="2800" dirty="0">
                <a:solidFill>
                  <a:schemeClr val="tx1"/>
                </a:solidFill>
              </a:rPr>
              <a:t>комуникације и дијељења података.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2DB93CC-A290-40DC-A5B9-FF3101FEC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5" y="128470"/>
            <a:ext cx="3379116" cy="16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897114" y="281175"/>
            <a:ext cx="773491" cy="27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1770135" y="424332"/>
            <a:ext cx="511289" cy="39112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/>
              <a:t>1</a:t>
            </a:r>
            <a:endParaRPr lang="sr-Latn-RS" sz="2400" dirty="0"/>
          </a:p>
        </p:txBody>
      </p:sp>
      <p:sp>
        <p:nvSpPr>
          <p:cNvPr id="8" name="Rectangle 7"/>
          <p:cNvSpPr/>
          <p:nvPr/>
        </p:nvSpPr>
        <p:spPr>
          <a:xfrm>
            <a:off x="4050415" y="3349774"/>
            <a:ext cx="2449148" cy="443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Oval 8"/>
          <p:cNvSpPr/>
          <p:nvPr/>
        </p:nvSpPr>
        <p:spPr>
          <a:xfrm>
            <a:off x="7167984" y="1197405"/>
            <a:ext cx="659955" cy="492479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dirty="0"/>
              <a:t> 2</a:t>
            </a:r>
            <a:endParaRPr lang="sr-Latn-RS" sz="2400" dirty="0"/>
          </a:p>
        </p:txBody>
      </p:sp>
      <p:sp>
        <p:nvSpPr>
          <p:cNvPr id="12" name="Oval 11"/>
          <p:cNvSpPr/>
          <p:nvPr/>
        </p:nvSpPr>
        <p:spPr>
          <a:xfrm>
            <a:off x="6499563" y="2915209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3</a:t>
            </a:r>
            <a:endParaRPr lang="sr-Latn-RS" sz="2000" dirty="0"/>
          </a:p>
        </p:txBody>
      </p:sp>
      <p:sp>
        <p:nvSpPr>
          <p:cNvPr id="13" name="Rectangle 12"/>
          <p:cNvSpPr/>
          <p:nvPr/>
        </p:nvSpPr>
        <p:spPr>
          <a:xfrm>
            <a:off x="472142" y="1350110"/>
            <a:ext cx="6543138" cy="679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365" y="933051"/>
            <a:ext cx="42005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93621" y="1689884"/>
            <a:ext cx="3817625" cy="925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Oval 14"/>
          <p:cNvSpPr/>
          <p:nvPr/>
        </p:nvSpPr>
        <p:spPr>
          <a:xfrm>
            <a:off x="5640935" y="2697926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4</a:t>
            </a:r>
            <a:endParaRPr lang="sr-Latn-RS" sz="2000" dirty="0"/>
          </a:p>
        </p:txBody>
      </p:sp>
      <p:sp>
        <p:nvSpPr>
          <p:cNvPr id="16" name="Rectangle 15"/>
          <p:cNvSpPr/>
          <p:nvPr/>
        </p:nvSpPr>
        <p:spPr>
          <a:xfrm>
            <a:off x="4792600" y="4210806"/>
            <a:ext cx="1908812" cy="684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/>
          <p:cNvSpPr/>
          <p:nvPr/>
        </p:nvSpPr>
        <p:spPr>
          <a:xfrm>
            <a:off x="4216211" y="4335845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5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27764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0" name="Rectangle 9"/>
          <p:cNvSpPr/>
          <p:nvPr/>
        </p:nvSpPr>
        <p:spPr>
          <a:xfrm>
            <a:off x="5462573" y="4651250"/>
            <a:ext cx="1221639" cy="492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Oval 10"/>
          <p:cNvSpPr/>
          <p:nvPr/>
        </p:nvSpPr>
        <p:spPr>
          <a:xfrm>
            <a:off x="6787757" y="4251505"/>
            <a:ext cx="576389" cy="434565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/>
              <a:t>6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20509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965" y="2110085"/>
            <a:ext cx="7482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ХВАЛА НА ПАЖЊИ!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E318C1C-95D1-460C-935D-2CF2E68D6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55" y="128470"/>
            <a:ext cx="2443280" cy="162966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286F1C2-B2DD-4F36-B0AA-5D440414A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755" y="3359046"/>
            <a:ext cx="2595985" cy="17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66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662937"/>
            <a:ext cx="8856890" cy="38176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BA" sz="3800" b="1" dirty="0" err="1">
                <a:solidFill>
                  <a:schemeClr val="tx1"/>
                </a:solidFill>
              </a:rPr>
              <a:t>Предности</a:t>
            </a:r>
            <a:r>
              <a:rPr lang="sr-Cyrl-BA" sz="3800" b="1" dirty="0">
                <a:solidFill>
                  <a:schemeClr val="tx1"/>
                </a:solidFill>
              </a:rPr>
              <a:t> рачунарских мрежа су:</a:t>
            </a:r>
          </a:p>
          <a:p>
            <a:pPr marL="0" indent="0">
              <a:buNone/>
            </a:pPr>
            <a:endParaRPr lang="sr-Cyrl-BA" sz="3800" dirty="0">
              <a:solidFill>
                <a:schemeClr val="tx1"/>
              </a:solidFill>
            </a:endParaRPr>
          </a:p>
          <a:p>
            <a:r>
              <a:rPr lang="sr-Cyrl-BA" sz="3800" dirty="0">
                <a:solidFill>
                  <a:schemeClr val="tx1"/>
                </a:solidFill>
              </a:rPr>
              <a:t>дијељења података</a:t>
            </a:r>
          </a:p>
          <a:p>
            <a:r>
              <a:rPr lang="ru-RU" sz="3800" dirty="0">
                <a:solidFill>
                  <a:schemeClr val="tx1"/>
                </a:solidFill>
              </a:rPr>
              <a:t>заједничка употреба скупе опреме као што су: </a:t>
            </a:r>
            <a:r>
              <a:rPr lang="sr-Cyrl-BA" sz="3800" dirty="0">
                <a:solidFill>
                  <a:schemeClr val="tx1"/>
                </a:solidFill>
              </a:rPr>
              <a:t>штампачи, дискови и др.</a:t>
            </a:r>
          </a:p>
          <a:p>
            <a:r>
              <a:rPr lang="sr-Cyrl-BA" sz="3800" dirty="0">
                <a:solidFill>
                  <a:schemeClr val="tx1"/>
                </a:solidFill>
              </a:rPr>
              <a:t>коришћење електронске поште,</a:t>
            </a:r>
          </a:p>
          <a:p>
            <a:r>
              <a:rPr lang="ru-RU" sz="3800" dirty="0">
                <a:solidFill>
                  <a:schemeClr val="tx1"/>
                </a:solidFill>
              </a:rPr>
              <a:t>могућност рада у радним групама,</a:t>
            </a:r>
          </a:p>
          <a:p>
            <a:r>
              <a:rPr lang="sr-Cyrl-BA" sz="3800" dirty="0">
                <a:solidFill>
                  <a:schemeClr val="tx1"/>
                </a:solidFill>
              </a:rPr>
              <a:t>дијељење базе података,</a:t>
            </a:r>
          </a:p>
          <a:p>
            <a:r>
              <a:rPr lang="sr-Cyrl-BA" sz="3800" dirty="0">
                <a:solidFill>
                  <a:schemeClr val="tx1"/>
                </a:solidFill>
              </a:rPr>
              <a:t>приступ интернету,</a:t>
            </a:r>
          </a:p>
          <a:p>
            <a:r>
              <a:rPr lang="ru-RU" sz="3800" dirty="0">
                <a:solidFill>
                  <a:schemeClr val="tx1"/>
                </a:solidFill>
              </a:rPr>
              <a:t>учење на даљину и др.</a:t>
            </a:r>
            <a:endParaRPr lang="sr-Cyrl-B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2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662937"/>
            <a:ext cx="8856890" cy="381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b="1" dirty="0">
                <a:solidFill>
                  <a:schemeClr val="tx1"/>
                </a:solidFill>
              </a:rPr>
              <a:t>Недостаци рачунарских мрежа су:</a:t>
            </a:r>
          </a:p>
          <a:p>
            <a:pPr marL="0" indent="0">
              <a:buNone/>
            </a:pPr>
            <a:endParaRPr lang="sr-Cyrl-BA" sz="3800" dirty="0">
              <a:solidFill>
                <a:schemeClr val="tx1"/>
              </a:solidFill>
            </a:endParaRPr>
          </a:p>
          <a:p>
            <a:r>
              <a:rPr lang="sr-Cyrl-BA" sz="2800" dirty="0">
                <a:solidFill>
                  <a:schemeClr val="tx1"/>
                </a:solidFill>
              </a:rPr>
              <a:t>Скупа опрема</a:t>
            </a:r>
          </a:p>
          <a:p>
            <a:r>
              <a:rPr lang="sr-Cyrl-BA" sz="2800" dirty="0">
                <a:solidFill>
                  <a:schemeClr val="tx1"/>
                </a:solidFill>
              </a:rPr>
              <a:t>Скупо одржавање опреме</a:t>
            </a:r>
          </a:p>
          <a:p>
            <a:r>
              <a:rPr lang="sr-Cyrl-BA" sz="2800" dirty="0">
                <a:solidFill>
                  <a:schemeClr val="tx1"/>
                </a:solidFill>
              </a:rPr>
              <a:t>Лакша могућност </a:t>
            </a:r>
            <a:r>
              <a:rPr lang="sr-Cyrl-BA" sz="2800" dirty="0" err="1">
                <a:solidFill>
                  <a:schemeClr val="tx1"/>
                </a:solidFill>
              </a:rPr>
              <a:t>преноса</a:t>
            </a:r>
            <a:r>
              <a:rPr lang="sr-Cyrl-BA" sz="2800" dirty="0">
                <a:solidFill>
                  <a:schemeClr val="tx1"/>
                </a:solidFill>
              </a:rPr>
              <a:t> вируса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9831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586586"/>
            <a:ext cx="8856890" cy="1985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Подјела мрежа има према више, а основне двије су: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1. према подручју </a:t>
            </a:r>
            <a:r>
              <a:rPr lang="ru-RU" sz="2800" dirty="0">
                <a:solidFill>
                  <a:schemeClr val="tx1"/>
                </a:solidFill>
              </a:rPr>
              <a:t>коју обухвата мрежа и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2. према принципу рада </a:t>
            </a:r>
            <a:r>
              <a:rPr lang="ru-RU" sz="2800" dirty="0">
                <a:solidFill>
                  <a:schemeClr val="tx1"/>
                </a:solidFill>
              </a:rPr>
              <a:t>рачунара у мрежи.</a:t>
            </a:r>
            <a:endParaRPr lang="sr-Cyrl-BA" sz="4000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02ACAA7-F06F-4305-9922-3CC44A0A2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375" y="2953728"/>
            <a:ext cx="3668345" cy="17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5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0"/>
            <a:ext cx="8856890" cy="514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Према подручју коју обухвата мрежа може бити: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а) </a:t>
            </a:r>
            <a:r>
              <a:rPr lang="en-US" sz="2400" b="1" dirty="0">
                <a:solidFill>
                  <a:schemeClr val="tx1"/>
                </a:solidFill>
              </a:rPr>
              <a:t>PAN </a:t>
            </a:r>
            <a:r>
              <a:rPr lang="en-US" sz="2400" dirty="0">
                <a:solidFill>
                  <a:schemeClr val="tx1"/>
                </a:solidFill>
              </a:rPr>
              <a:t>(Personal Area Network)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sr-Cyrl-BA" sz="2400" dirty="0">
                <a:solidFill>
                  <a:schemeClr val="tx1"/>
                </a:solidFill>
              </a:rPr>
              <a:t>персонална мрежа </a:t>
            </a:r>
            <a:r>
              <a:rPr lang="ru-RU" sz="2400" dirty="0">
                <a:solidFill>
                  <a:schemeClr val="tx1"/>
                </a:solidFill>
              </a:rPr>
              <a:t>унутар једне собе (два или више рачунара са свим </a:t>
            </a:r>
            <a:r>
              <a:rPr lang="sr-Cyrl-BA" sz="2400" dirty="0">
                <a:solidFill>
                  <a:schemeClr val="tx1"/>
                </a:solidFill>
              </a:rPr>
              <a:t>прикључним уређајима),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б) </a:t>
            </a:r>
            <a:r>
              <a:rPr lang="en-US" sz="2400" b="1" dirty="0">
                <a:solidFill>
                  <a:schemeClr val="tx1"/>
                </a:solidFill>
              </a:rPr>
              <a:t>LAN </a:t>
            </a:r>
            <a:r>
              <a:rPr lang="en-US" sz="2400" dirty="0">
                <a:solidFill>
                  <a:schemeClr val="tx1"/>
                </a:solidFill>
              </a:rPr>
              <a:t>(Local Area Network) –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sr-Cyrl-BA" sz="2400" dirty="0">
                <a:solidFill>
                  <a:schemeClr val="tx1"/>
                </a:solidFill>
              </a:rPr>
              <a:t>Локална мрежа </a:t>
            </a:r>
            <a:r>
              <a:rPr lang="ru-RU" sz="2400" dirty="0">
                <a:solidFill>
                  <a:schemeClr val="tx1"/>
                </a:solidFill>
              </a:rPr>
              <a:t>унутар једног објекта, зграде и предузећа,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в) </a:t>
            </a:r>
            <a:r>
              <a:rPr lang="en-US" sz="2400" b="1" dirty="0">
                <a:solidFill>
                  <a:schemeClr val="tx1"/>
                </a:solidFill>
              </a:rPr>
              <a:t>MAN </a:t>
            </a:r>
            <a:r>
              <a:rPr lang="en-US" sz="2400" dirty="0">
                <a:solidFill>
                  <a:schemeClr val="tx1"/>
                </a:solidFill>
              </a:rPr>
              <a:t>(Metropolitan Area </a:t>
            </a:r>
            <a:r>
              <a:rPr lang="en-US" sz="2400" dirty="0" err="1">
                <a:solidFill>
                  <a:schemeClr val="tx1"/>
                </a:solidFill>
              </a:rPr>
              <a:t>Nework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sr-Cyrl-BA" sz="2400" dirty="0">
                <a:solidFill>
                  <a:schemeClr val="tx1"/>
                </a:solidFill>
              </a:rPr>
              <a:t>Градска мрежа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г) </a:t>
            </a:r>
            <a:r>
              <a:rPr lang="en-US" sz="2400" b="1" dirty="0">
                <a:solidFill>
                  <a:schemeClr val="tx1"/>
                </a:solidFill>
              </a:rPr>
              <a:t>WAN </a:t>
            </a:r>
            <a:r>
              <a:rPr lang="en-US" sz="2400" dirty="0">
                <a:solidFill>
                  <a:schemeClr val="tx1"/>
                </a:solidFill>
              </a:rPr>
              <a:t>(Wide Area Network)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sr-Cyrl-BA" sz="2400" dirty="0">
                <a:solidFill>
                  <a:schemeClr val="tx1"/>
                </a:solidFill>
              </a:rPr>
              <a:t>рачунарске мреже </a:t>
            </a:r>
            <a:r>
              <a:rPr lang="ru-RU" sz="2400" dirty="0">
                <a:solidFill>
                  <a:schemeClr val="tx1"/>
                </a:solidFill>
              </a:rPr>
              <a:t>ширег подручја као што је држава, заједница више </a:t>
            </a:r>
            <a:r>
              <a:rPr lang="sr-Cyrl-BA" sz="2400" dirty="0">
                <a:solidFill>
                  <a:schemeClr val="tx1"/>
                </a:solidFill>
              </a:rPr>
              <a:t>држава или цијели </a:t>
            </a:r>
            <a:r>
              <a:rPr lang="sr-Cyrl-BA" sz="2400" dirty="0" err="1">
                <a:solidFill>
                  <a:schemeClr val="tx1"/>
                </a:solidFill>
              </a:rPr>
              <a:t>континет</a:t>
            </a:r>
            <a:r>
              <a:rPr lang="sr-Cyrl-BA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д) </a:t>
            </a:r>
            <a:r>
              <a:rPr lang="sr-Latn-BA" sz="2400" b="1" dirty="0">
                <a:solidFill>
                  <a:schemeClr val="tx1"/>
                </a:solidFill>
              </a:rPr>
              <a:t>GAN</a:t>
            </a:r>
            <a:r>
              <a:rPr lang="sr-Cyrl-BA" sz="2400" b="1" dirty="0">
                <a:solidFill>
                  <a:schemeClr val="tx1"/>
                </a:solidFill>
              </a:rPr>
              <a:t> </a:t>
            </a:r>
            <a:r>
              <a:rPr lang="sr-Cyrl-BA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Global Area Network) –</a:t>
            </a:r>
            <a:r>
              <a:rPr lang="sr-Cyrl-BA" sz="2400" dirty="0">
                <a:solidFill>
                  <a:schemeClr val="tx1"/>
                </a:solidFill>
              </a:rPr>
              <a:t> рачунарске </a:t>
            </a:r>
            <a:r>
              <a:rPr lang="ru-RU" sz="2400" dirty="0">
                <a:solidFill>
                  <a:schemeClr val="tx1"/>
                </a:solidFill>
              </a:rPr>
              <a:t>мреже које прелазе границе држава и покривају подручје више држава, а могуће и цијели свијет.</a:t>
            </a:r>
            <a:endParaRPr lang="sr-Cyrl-B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07" y="22144"/>
            <a:ext cx="8704185" cy="3029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Према улози тј. принципу рада рачунара у мрежи: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1. Клијент – сервер </a:t>
            </a:r>
            <a:r>
              <a:rPr lang="ru-RU" sz="2400" dirty="0">
                <a:solidFill>
                  <a:schemeClr val="tx1"/>
                </a:solidFill>
              </a:rPr>
              <a:t>мрежа, модел мреже у коме су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рачунари клијенти повезују са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рачунарима серверима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који обављају услугу за њих и враћају им резултате,</a:t>
            </a:r>
          </a:p>
          <a:p>
            <a:pPr marL="0" indent="0">
              <a:buNone/>
            </a:pPr>
            <a:r>
              <a:rPr lang="sr-Latn-BA" sz="2400" b="1" dirty="0">
                <a:solidFill>
                  <a:schemeClr val="tx1"/>
                </a:solidFill>
              </a:rPr>
              <a:t>2.</a:t>
            </a:r>
            <a:r>
              <a:rPr lang="ru-RU" sz="2400" b="1" dirty="0">
                <a:solidFill>
                  <a:schemeClr val="tx1"/>
                </a:solidFill>
              </a:rPr>
              <a:t> мрежа равноправних рачунара </a:t>
            </a:r>
            <a:r>
              <a:rPr lang="ru-RU" sz="2400" dirty="0">
                <a:solidFill>
                  <a:schemeClr val="tx1"/>
                </a:solidFill>
              </a:rPr>
              <a:t>(Peer to peer)</a:t>
            </a:r>
            <a:r>
              <a:rPr lang="sr-Latn-BA" sz="2400" dirty="0">
                <a:solidFill>
                  <a:schemeClr val="tx1"/>
                </a:solidFill>
              </a:rPr>
              <a:t> </a:t>
            </a:r>
            <a:r>
              <a:rPr lang="sr-Cyrl-BA" sz="2400" dirty="0">
                <a:solidFill>
                  <a:schemeClr val="tx1"/>
                </a:solidFill>
              </a:rPr>
              <a:t>гдје </a:t>
            </a:r>
            <a:r>
              <a:rPr lang="ru-RU" sz="2400" dirty="0">
                <a:solidFill>
                  <a:schemeClr val="tx1"/>
                </a:solidFill>
              </a:rPr>
              <a:t>сваки рачунар у мрежи може бити и клијент и сервер.</a:t>
            </a:r>
            <a:endParaRPr lang="sr-Cyrl-BA" sz="6000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F86B0B9-6A22-49E3-B516-16FFB2E7D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785" y="3158335"/>
            <a:ext cx="2443280" cy="16607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62BE900-BCC2-4FC9-92B0-B5476B083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525" y="3074362"/>
            <a:ext cx="2290575" cy="18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8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0F4814-FF9F-449C-B416-019110DF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3" y="90292"/>
            <a:ext cx="8229600" cy="534469"/>
          </a:xfrm>
        </p:spPr>
        <p:txBody>
          <a:bodyPr>
            <a:normAutofit/>
          </a:bodyPr>
          <a:lstStyle/>
          <a:p>
            <a:pPr algn="ctr"/>
            <a:r>
              <a:rPr lang="sr-Cyrl-BA" b="1" dirty="0">
                <a:solidFill>
                  <a:schemeClr val="tx1"/>
                </a:solidFill>
                <a:latin typeface="TimesNewRomanPS-BoldMT"/>
              </a:rPr>
              <a:t>ЕЛЕМЕНТИ МРЕЖНЕ КОНФИГУРАЦИЈЕ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739290"/>
            <a:ext cx="8229600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Мрежна конфигурација је скуп уређаја и елемената који су потребни да би се успоставила </a:t>
            </a:r>
            <a:r>
              <a:rPr lang="sr-Cyrl-BA" sz="2400" dirty="0">
                <a:solidFill>
                  <a:schemeClr val="tx1"/>
                </a:solidFill>
              </a:rPr>
              <a:t>мрежа рачунара.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Елементи мрежне конфигурације су:</a:t>
            </a:r>
          </a:p>
          <a:p>
            <a:pPr marL="457200" indent="-457200">
              <a:buAutoNum type="arabicPeriod"/>
            </a:pPr>
            <a:r>
              <a:rPr lang="sr-Cyrl-BA" sz="2400" dirty="0">
                <a:solidFill>
                  <a:schemeClr val="tx1"/>
                </a:solidFill>
              </a:rPr>
              <a:t>рачунари са мрежном картом</a:t>
            </a:r>
            <a:endParaRPr lang="sr-Latn-B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Latn-B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sz="2400" dirty="0">
              <a:solidFill>
                <a:schemeClr val="tx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464EB05-9435-48DA-91B6-E3C270A24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705" y="3029865"/>
            <a:ext cx="2103785" cy="12946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3ACF10E-D834-4B2B-9392-E3DD20543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720" y="25435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r="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739290"/>
            <a:ext cx="8229600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</a:rPr>
              <a:t>2. мрежни уређаји (</a:t>
            </a:r>
            <a:r>
              <a:rPr lang="en-US" sz="2400" dirty="0">
                <a:solidFill>
                  <a:schemeClr val="tx1"/>
                </a:solidFill>
              </a:rPr>
              <a:t>router, </a:t>
            </a:r>
            <a:r>
              <a:rPr lang="en-US" sz="2400" dirty="0" err="1">
                <a:solidFill>
                  <a:schemeClr val="tx1"/>
                </a:solidFill>
              </a:rPr>
              <a:t>switc</a:t>
            </a:r>
            <a:r>
              <a:rPr lang="sr-Latn-BA" sz="2400" dirty="0">
                <a:solidFill>
                  <a:schemeClr val="tx1"/>
                </a:solidFill>
              </a:rPr>
              <a:t>h, </a:t>
            </a:r>
            <a:r>
              <a:rPr lang="sr-Latn-BA" sz="2400" dirty="0" err="1">
                <a:solidFill>
                  <a:schemeClr val="tx1"/>
                </a:solidFill>
              </a:rPr>
              <a:t>hub</a:t>
            </a:r>
            <a:r>
              <a:rPr lang="sr-Latn-BA" sz="2400" dirty="0">
                <a:solidFill>
                  <a:schemeClr val="tx1"/>
                </a:solidFill>
              </a:rPr>
              <a:t>…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AD25379-94C8-472E-89F6-429848D2A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2328" y="1984407"/>
            <a:ext cx="2128720" cy="111472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BD913A1F-EBB9-4E05-934E-7D2A586D7A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442570" y="2239616"/>
            <a:ext cx="2290575" cy="112238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E9008B6-792B-4B22-BB8D-1264251032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030115" y="2504279"/>
            <a:ext cx="3406345" cy="11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9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97DD32FB-B774-4E72-88F2-B8EF1B6DEC91}" vid="{D22C864C-73AC-4B24-A3A4-72300F9CF2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</TotalTime>
  <Words>624</Words>
  <Application>Microsoft Office PowerPoint</Application>
  <PresentationFormat>On-screen Show (16:9)</PresentationFormat>
  <Paragraphs>69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ЕЛЕМЕНТИ МРЕЖНЕ КОНФИГУРАЦИЈЕ</vt:lpstr>
      <vt:lpstr>Slide 9</vt:lpstr>
      <vt:lpstr>Slide 10</vt:lpstr>
      <vt:lpstr>Slide 11</vt:lpstr>
      <vt:lpstr>Slide 12</vt:lpstr>
      <vt:lpstr>НАЧИНИ СПАЈАЊА РАЧУНАРА У LAN МРЕЖИ</vt:lpstr>
      <vt:lpstr>Slide 14</vt:lpstr>
      <vt:lpstr>Slide 15</vt:lpstr>
      <vt:lpstr>УКЉУЧИВАЊЕ ИЛИ ИСКЉУЧИВАЊЕ ДИЈЕЉЕЊА ФОЛДЕРА И ШТАМПАЧА</vt:lpstr>
      <vt:lpstr>Slide 17</vt:lpstr>
      <vt:lpstr>Slide 18</vt:lpstr>
      <vt:lpstr>ДИЈЕЉЕЊЕ ШТАМПАЧА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Aleksandra Stankovic</cp:lastModifiedBy>
  <cp:revision>126</cp:revision>
  <dcterms:created xsi:type="dcterms:W3CDTF">2013-08-21T19:17:07Z</dcterms:created>
  <dcterms:modified xsi:type="dcterms:W3CDTF">2020-12-16T11:38:02Z</dcterms:modified>
</cp:coreProperties>
</file>