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0" r:id="rId2"/>
    <p:sldId id="270" r:id="rId3"/>
    <p:sldId id="259" r:id="rId4"/>
    <p:sldId id="261" r:id="rId5"/>
    <p:sldId id="276" r:id="rId6"/>
    <p:sldId id="264" r:id="rId7"/>
    <p:sldId id="274" r:id="rId8"/>
    <p:sldId id="263" r:id="rId9"/>
    <p:sldId id="275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F8F8F8"/>
    <a:srgbClr val="DDDDDD"/>
    <a:srgbClr val="0033CC"/>
    <a:srgbClr val="FF6699"/>
    <a:srgbClr val="FF9B09"/>
    <a:srgbClr val="CC0099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>
      <p:cViewPr>
        <p:scale>
          <a:sx n="60" d="100"/>
          <a:sy n="60" d="100"/>
        </p:scale>
        <p:origin x="-1686" y="-7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CF3DCE-B1C8-487E-99C2-DDFAF4002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50359E-97E7-40AD-8F40-23AD59833C36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8D42275-8135-4003-B90D-7F8BE811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E6CA-59FB-4C2C-9CC6-06EDEEC7CB61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F31E-05C1-4C63-B47E-EE6E73AD9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FAF-3CE6-4F56-9885-F0339A13D8CF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F00-72A2-4097-B996-B14E7EA42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7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4A94-BE6D-40EB-AE91-25311657F26A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A992-F35D-479A-9E91-DCE3B0A424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1494-30DF-4121-B25A-AC817EF2A812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8A63-6678-4A84-924D-3B867AB55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86C1-FAA1-4875-BFDC-8F07CAAAB80B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1CB-3459-4205-96C7-F47BDFCDB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B53C-968F-4545-BCA8-EE0A1539A7CC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0991-F799-4514-9438-224602C56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0EF6-1843-490C-8E2B-1103F4E6EF66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EDC9-4944-4498-BDB0-92DE37AF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8FBB-5577-49CE-85C2-85453CE7DE91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F6F6-0C35-419C-89C6-98FC1A504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4BA-EBE2-4C4F-A757-F0229F18DACE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9082942-BDF9-44A2-8C8D-B8746530D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B90B8E0-326D-42B1-AACC-341EF53A397E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E82D3C4-4B4A-4492-8830-1DC641125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4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6C1F061-BA65-48F9-8346-12244C171E48}" type="datetime1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38BE0FD-9D46-4E5C-ABC2-6E9A101D5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1824" y="270892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За 5 већи или мањи и </a:t>
            </a:r>
          </a:p>
          <a:p>
            <a:pPr algn="ctr"/>
            <a:r>
              <a:rPr lang="ru-RU" sz="4000" dirty="0" smtClean="0"/>
              <a:t>5 пута већи или мањи број</a:t>
            </a:r>
            <a:endParaRPr lang="sr-Latn-BA" sz="4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760296" y="4509120"/>
            <a:ext cx="254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dirty="0" smtClean="0"/>
              <a:t>M</a:t>
            </a:r>
            <a:r>
              <a:rPr lang="sr-Cyrl-RS" dirty="0" smtClean="0"/>
              <a:t>АТЕМАТИКА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3.разред</a:t>
            </a:r>
            <a:endParaRPr lang="sr-Latn-B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499"/>
            <a:ext cx="4439816" cy="4270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1"/>
          <a:stretch/>
        </p:blipFill>
        <p:spPr>
          <a:xfrm>
            <a:off x="0" y="0"/>
            <a:ext cx="12192000" cy="3284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34813" r="49426" b="31255"/>
          <a:stretch/>
        </p:blipFill>
        <p:spPr>
          <a:xfrm>
            <a:off x="8832304" y="116632"/>
            <a:ext cx="1728192" cy="12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1" y="33509"/>
            <a:ext cx="12192000" cy="3285744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62" y="2671762"/>
            <a:ext cx="3419475" cy="1514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7" name="Grupa 20"/>
          <p:cNvGrpSpPr>
            <a:grpSpLocks/>
          </p:cNvGrpSpPr>
          <p:nvPr/>
        </p:nvGrpSpPr>
        <p:grpSpPr bwMode="auto">
          <a:xfrm rot="15701217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9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002060"/>
                  </a:solidFill>
                </a:rPr>
                <a:t>6.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002060"/>
                  </a:solidFill>
                </a:rPr>
                <a:t>9.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5.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bg1"/>
                  </a:solidFill>
                </a:rPr>
                <a:t>3.</a:t>
              </a:r>
              <a:endParaRPr lang="hr-H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FF0000"/>
                  </a:solidFill>
                </a:rPr>
                <a:t>1</a:t>
              </a:r>
              <a:r>
                <a:rPr lang="hr-HR" sz="2800" b="1" dirty="0" smtClean="0">
                  <a:solidFill>
                    <a:srgbClr val="FF0000"/>
                  </a:solidFill>
                </a:rPr>
                <a:t>0</a:t>
              </a:r>
              <a:r>
                <a:rPr lang="sr-Cyrl-RS" sz="2800" b="1" dirty="0" smtClean="0">
                  <a:solidFill>
                    <a:srgbClr val="FF0000"/>
                  </a:solidFill>
                </a:rPr>
                <a:t>.</a:t>
              </a:r>
              <a:endParaRPr lang="hr-H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8" name="Flowchart: Connector 17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9" name="Rounded Rectangle 18"/>
          <p:cNvSpPr/>
          <p:nvPr/>
        </p:nvSpPr>
        <p:spPr>
          <a:xfrm>
            <a:off x="1271464" y="836713"/>
            <a:ext cx="9289032" cy="5544615"/>
          </a:xfrm>
          <a:prstGeom prst="round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dirty="0" smtClean="0"/>
              <a:t> </a:t>
            </a:r>
            <a:r>
              <a:rPr lang="sr-Latn-BA" dirty="0"/>
              <a:t/>
            </a:r>
            <a:br>
              <a:rPr lang="sr-Latn-BA" dirty="0"/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9516" y="1141917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dirty="0" smtClean="0"/>
              <a:t>Аврам је читао књигу. Првог дана је прочитао 20 страна, </a:t>
            </a:r>
          </a:p>
          <a:p>
            <a:pPr>
              <a:lnSpc>
                <a:spcPct val="150000"/>
              </a:lnSpc>
            </a:pPr>
            <a:r>
              <a:rPr lang="sr-Cyrl-RS" dirty="0" smtClean="0"/>
              <a:t>другог дана за 5 страна више него првог, </a:t>
            </a:r>
          </a:p>
          <a:p>
            <a:pPr>
              <a:lnSpc>
                <a:spcPct val="150000"/>
              </a:lnSpc>
            </a:pPr>
            <a:r>
              <a:rPr lang="sr-Cyrl-RS" dirty="0" smtClean="0"/>
              <a:t>а трећег дана 5 пута мање него другог.</a:t>
            </a:r>
          </a:p>
          <a:p>
            <a:pPr>
              <a:lnSpc>
                <a:spcPct val="150000"/>
              </a:lnSpc>
            </a:pPr>
            <a:r>
              <a:rPr lang="sr-Cyrl-RS" dirty="0" smtClean="0"/>
              <a:t>Колико је страна књиге Аврам прочитао</a:t>
            </a:r>
            <a:endParaRPr lang="sr-Latn-BA" dirty="0" smtClean="0"/>
          </a:p>
          <a:p>
            <a:pPr>
              <a:lnSpc>
                <a:spcPct val="150000"/>
              </a:lnSpc>
            </a:pPr>
            <a:r>
              <a:rPr lang="sr-Cyrl-RS" dirty="0" smtClean="0"/>
              <a:t> </a:t>
            </a:r>
            <a:r>
              <a:rPr lang="sr-Cyrl-RS" dirty="0" smtClean="0"/>
              <a:t>другог , а </a:t>
            </a:r>
            <a:r>
              <a:rPr lang="sr-Cyrl-RS" dirty="0" smtClean="0"/>
              <a:t>колико трећег дана?</a:t>
            </a:r>
          </a:p>
          <a:p>
            <a:pPr>
              <a:lnSpc>
                <a:spcPct val="150000"/>
              </a:lnSpc>
            </a:pPr>
            <a:r>
              <a:rPr lang="sr-Cyrl-RS" dirty="0" smtClean="0"/>
              <a:t>Други дан: </a:t>
            </a:r>
            <a:endParaRPr lang="sr-Latn-BA" dirty="0" smtClean="0"/>
          </a:p>
          <a:p>
            <a:pPr>
              <a:lnSpc>
                <a:spcPct val="150000"/>
              </a:lnSpc>
            </a:pPr>
            <a:r>
              <a:rPr lang="sr-Cyrl-RS" dirty="0" smtClean="0"/>
              <a:t>Трећи дан:</a:t>
            </a:r>
            <a:endParaRPr lang="sr-Latn-BA" dirty="0" smtClean="0"/>
          </a:p>
          <a:p>
            <a:pPr>
              <a:lnSpc>
                <a:spcPct val="150000"/>
              </a:lnSpc>
            </a:pPr>
            <a:r>
              <a:rPr lang="sr-Cyrl-RS" dirty="0" smtClean="0"/>
              <a:t>Одговор</a:t>
            </a:r>
            <a:r>
              <a:rPr lang="sr-Cyrl-RS" dirty="0" smtClean="0"/>
              <a:t>: Аврам је другог </a:t>
            </a:r>
            <a:r>
              <a:rPr lang="sr-Cyrl-RS" dirty="0" smtClean="0"/>
              <a:t>дана </a:t>
            </a:r>
            <a:r>
              <a:rPr lang="sr-Cyrl-RS" dirty="0" smtClean="0"/>
              <a:t>прочитао </a:t>
            </a:r>
            <a:r>
              <a:rPr lang="sr-Cyrl-RS" dirty="0" smtClean="0"/>
              <a:t>25 страна, а </a:t>
            </a:r>
            <a:r>
              <a:rPr lang="sr-Cyrl-RS" dirty="0" smtClean="0"/>
              <a:t>трећег дана 5 страна књиге.</a:t>
            </a:r>
            <a:endParaRPr lang="sr-Cyrl-RS" dirty="0" smtClean="0"/>
          </a:p>
          <a:p>
            <a:endParaRPr lang="sr-Cyrl-RS" sz="3200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978748"/>
            <a:ext cx="1872208" cy="29785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65800" y="400582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/>
              <a:t>20+5=25</a:t>
            </a:r>
            <a:endParaRPr lang="sr-Latn-BA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578446" y="4547224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dirty="0"/>
              <a:t>25:5=5</a:t>
            </a:r>
            <a:endParaRPr lang="sr-Latn-BA" sz="2800" dirty="0"/>
          </a:p>
        </p:txBody>
      </p:sp>
    </p:spTree>
    <p:extLst>
      <p:ext uri="{BB962C8B-B14F-4D97-AF65-F5344CB8AC3E}">
        <p14:creationId xmlns:p14="http://schemas.microsoft.com/office/powerpoint/2010/main" val="8885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85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5720" y="1124744"/>
            <a:ext cx="5409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u="sng" dirty="0" smtClean="0"/>
              <a:t>Задатак за самосталан рад</a:t>
            </a:r>
          </a:p>
          <a:p>
            <a:endParaRPr lang="sr-Latn-B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6" t="45589" r="46118" b="8857"/>
          <a:stretch/>
        </p:blipFill>
        <p:spPr>
          <a:xfrm>
            <a:off x="8328248" y="4221088"/>
            <a:ext cx="3071664" cy="2458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712" y="2852936"/>
            <a:ext cx="4438273" cy="4273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712" y="2780928"/>
            <a:ext cx="809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Ријеши </a:t>
            </a:r>
            <a:r>
              <a:rPr lang="sr-Cyrl-RS" dirty="0" smtClean="0"/>
              <a:t>2 ,3. и 4. задатак </a:t>
            </a:r>
            <a:r>
              <a:rPr lang="sr-Cyrl-RS" dirty="0" smtClean="0"/>
              <a:t>у Радном листу на 39. страни.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3392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1"/>
          <a:stretch/>
        </p:blipFill>
        <p:spPr>
          <a:xfrm>
            <a:off x="0" y="0"/>
            <a:ext cx="12192000" cy="3284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3832" y="620688"/>
            <a:ext cx="2664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</a:t>
            </a: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0464" t="66912"/>
          <a:stretch/>
        </p:blipFill>
        <p:spPr>
          <a:xfrm>
            <a:off x="8544272" y="188640"/>
            <a:ext cx="2027031" cy="1512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408" y="4077072"/>
            <a:ext cx="8182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број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увећамо 5 пута, то записујемо овако: 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умањимо 5 пута, то записујемо овако: 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8D34DB-A246-457D-B463-0DB7EF03580A}"/>
              </a:ext>
            </a:extLst>
          </p:cNvPr>
          <p:cNvSpPr txBox="1"/>
          <p:nvPr/>
        </p:nvSpPr>
        <p:spPr>
          <a:xfrm>
            <a:off x="8832304" y="2420888"/>
            <a:ext cx="183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3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03FADB-9668-48BB-B00C-9120EBA1E552}"/>
              </a:ext>
            </a:extLst>
          </p:cNvPr>
          <p:cNvSpPr txBox="1"/>
          <p:nvPr/>
        </p:nvSpPr>
        <p:spPr>
          <a:xfrm>
            <a:off x="8904312" y="3140968"/>
            <a:ext cx="18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25 -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67408" y="2348880"/>
            <a:ext cx="8182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увећамо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5, то записујемо овако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број 25 умањимо за 5, то записујемо овако: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C8D34DB-A246-457D-B463-0DB7EF03580A}"/>
              </a:ext>
            </a:extLst>
          </p:cNvPr>
          <p:cNvSpPr txBox="1"/>
          <p:nvPr/>
        </p:nvSpPr>
        <p:spPr>
          <a:xfrm>
            <a:off x="8904312" y="4077072"/>
            <a:ext cx="183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•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03FADB-9668-48BB-B00C-9120EBA1E552}"/>
              </a:ext>
            </a:extLst>
          </p:cNvPr>
          <p:cNvSpPr txBox="1"/>
          <p:nvPr/>
        </p:nvSpPr>
        <p:spPr>
          <a:xfrm>
            <a:off x="8904312" y="4869160"/>
            <a:ext cx="1638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=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47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" name="Isosceles Triangle 3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 rot="21061443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4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Jednakokračni trokut 12"/>
            <p:cNvSpPr/>
            <p:nvPr/>
          </p:nvSpPr>
          <p:spPr>
            <a:xfrm rot="6015865">
              <a:off x="1533378" y="1939623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sr-Cyrl-RS" sz="3600" b="1" dirty="0" smtClean="0">
                  <a:solidFill>
                    <a:schemeClr val="bg1"/>
                  </a:solidFill>
                </a:rPr>
                <a:t>.</a:t>
              </a:r>
              <a:endParaRPr lang="hr-HR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sr-Cyrl-R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Flowchart: Connector 2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6" name="wtf">
            <a:hlinkClick r:id="" action="ppaction://media"/>
            <a:extLst>
              <a:ext uri="{FF2B5EF4-FFF2-40B4-BE49-F238E27FC236}">
                <a16:creationId xmlns:a16="http://schemas.microsoft.com/office/drawing/2014/main" xmlns="" id="{BBE51042-DC3A-4A3B-99C0-F6C778D453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28" end="94547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285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29"/>
            <a:ext cx="12192000" cy="3285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Isosceles Triangle 5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7" name="Grupa 20"/>
          <p:cNvGrpSpPr>
            <a:grpSpLocks/>
          </p:cNvGrpSpPr>
          <p:nvPr/>
        </p:nvGrpSpPr>
        <p:grpSpPr bwMode="auto">
          <a:xfrm rot="21061443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9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002060"/>
                  </a:solidFill>
                </a:rPr>
                <a:t>6.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7</a:t>
              </a:r>
              <a:r>
                <a:rPr lang="hr-HR" sz="2800" b="1" dirty="0" smtClean="0">
                  <a:solidFill>
                    <a:schemeClr val="tx1"/>
                  </a:solidFill>
                </a:rPr>
                <a:t>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002060"/>
                  </a:solidFill>
                </a:rPr>
                <a:t>9.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5.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bg1"/>
                  </a:solidFill>
                </a:rPr>
                <a:t>3.</a:t>
              </a:r>
              <a:endParaRPr lang="hr-H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8" name="Flowchart: Connector 17"/>
          <p:cNvSpPr/>
          <p:nvPr/>
        </p:nvSpPr>
        <p:spPr>
          <a:xfrm>
            <a:off x="5735960" y="3071105"/>
            <a:ext cx="576064" cy="717935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2800"/>
          </a:p>
        </p:txBody>
      </p:sp>
      <p:sp>
        <p:nvSpPr>
          <p:cNvPr id="3" name="Rounded Rectangle 2"/>
          <p:cNvSpPr/>
          <p:nvPr/>
        </p:nvSpPr>
        <p:spPr>
          <a:xfrm>
            <a:off x="1847528" y="1484784"/>
            <a:ext cx="8496944" cy="4896544"/>
          </a:xfrm>
          <a:prstGeom prst="round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63552" y="2276872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К</a:t>
            </a:r>
            <a:r>
              <a:rPr lang="en-US" sz="3200" dirty="0" err="1" smtClean="0"/>
              <a:t>оји</a:t>
            </a:r>
            <a:r>
              <a:rPr lang="en-US" sz="3200" dirty="0" smtClean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r>
              <a:rPr lang="sr-Cyrl-RS" sz="3200" dirty="0" smtClean="0"/>
              <a:t>број </a:t>
            </a:r>
            <a:r>
              <a:rPr lang="en-US" sz="3200" dirty="0" err="1" smtClean="0"/>
              <a:t>за</a:t>
            </a:r>
            <a:r>
              <a:rPr lang="en-US" sz="3200" dirty="0" smtClean="0"/>
              <a:t> </a:t>
            </a:r>
            <a:r>
              <a:rPr lang="sr-Cyrl-RS" sz="3200" dirty="0"/>
              <a:t>5</a:t>
            </a:r>
            <a:r>
              <a:rPr lang="en-US" sz="3200" dirty="0" smtClean="0"/>
              <a:t> </a:t>
            </a:r>
            <a:r>
              <a:rPr lang="en-US" sz="3200" dirty="0" err="1"/>
              <a:t>већи</a:t>
            </a:r>
            <a:r>
              <a:rPr lang="en-US" sz="3200" dirty="0"/>
              <a:t> </a:t>
            </a:r>
            <a:r>
              <a:rPr lang="en-US" sz="3200" dirty="0" err="1"/>
              <a:t>од</a:t>
            </a:r>
            <a:r>
              <a:rPr lang="en-US" sz="3200" dirty="0"/>
              <a:t> </a:t>
            </a:r>
            <a:r>
              <a:rPr lang="en-US" sz="3200" dirty="0" err="1"/>
              <a:t>броја</a:t>
            </a:r>
            <a:r>
              <a:rPr lang="en-US" sz="3200" dirty="0"/>
              <a:t> </a:t>
            </a:r>
            <a:r>
              <a:rPr lang="sr-Cyrl-RS" sz="3200" dirty="0" smtClean="0"/>
              <a:t>2</a:t>
            </a:r>
            <a:r>
              <a:rPr lang="en-US" sz="3200" dirty="0" smtClean="0"/>
              <a:t>9</a:t>
            </a:r>
            <a:r>
              <a:rPr lang="sr-Cyrl-RS" sz="3200" dirty="0" smtClean="0"/>
              <a:t>?</a:t>
            </a:r>
          </a:p>
          <a:p>
            <a:endParaRPr lang="sr-Cyrl-RS" sz="3200" dirty="0" smtClean="0"/>
          </a:p>
          <a:p>
            <a:r>
              <a:rPr lang="sr-Cyrl-RS" sz="3200" dirty="0" smtClean="0"/>
              <a:t>	Рачун: 29+5=34</a:t>
            </a:r>
          </a:p>
          <a:p>
            <a:endParaRPr lang="sr-Cyrl-RS" sz="3200" dirty="0" smtClean="0"/>
          </a:p>
          <a:p>
            <a:r>
              <a:rPr lang="sr-Cyrl-RS" sz="3200" dirty="0" smtClean="0"/>
              <a:t>	Одговор: То је број 34.   </a:t>
            </a:r>
          </a:p>
          <a:p>
            <a:r>
              <a:rPr lang="en-US" sz="3200" dirty="0" smtClean="0"/>
              <a:t> </a:t>
            </a:r>
            <a:endParaRPr lang="sr-Cyrl-R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6" t="611" r="-806" b="12409"/>
          <a:stretch/>
        </p:blipFill>
        <p:spPr>
          <a:xfrm flipH="1">
            <a:off x="7104112" y="2636912"/>
            <a:ext cx="3240360" cy="37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" name="Isosceles Triangle 3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 rot="15780224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Elipsa 5"/>
            <p:cNvSpPr/>
            <p:nvPr/>
          </p:nvSpPr>
          <p:spPr>
            <a:xfrm rot="21284814"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7"/>
            <p:cNvSpPr/>
            <p:nvPr/>
          </p:nvSpPr>
          <p:spPr>
            <a:xfrm rot="16628768">
              <a:off x="4823884" y="2292898"/>
              <a:ext cx="2382463" cy="298252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1"/>
            <p:cNvSpPr/>
            <p:nvPr/>
          </p:nvSpPr>
          <p:spPr>
            <a:xfrm rot="3191094">
              <a:off x="1922284" y="3029924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Flowchart: Connector 2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6" name="wtf">
            <a:hlinkClick r:id="" action="ppaction://media"/>
            <a:extLst>
              <a:ext uri="{FF2B5EF4-FFF2-40B4-BE49-F238E27FC236}">
                <a16:creationId xmlns:a16="http://schemas.microsoft.com/office/drawing/2014/main" xmlns="" id="{BBE51042-DC3A-4A3B-99C0-F6C778D453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28" end="94547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85744"/>
          </a:xfrm>
          <a:prstGeom prst="rect">
            <a:avLst/>
          </a:prstGeom>
        </p:spPr>
      </p:pic>
      <p:sp>
        <p:nvSpPr>
          <p:cNvPr id="22" name="Flowchart: Connector 21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Isosceles Triangle 9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11" name="Grupa 20"/>
          <p:cNvGrpSpPr>
            <a:grpSpLocks/>
          </p:cNvGrpSpPr>
          <p:nvPr/>
        </p:nvGrpSpPr>
        <p:grpSpPr bwMode="auto">
          <a:xfrm rot="4805747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13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002060"/>
                  </a:solidFill>
                </a:rPr>
                <a:t>6.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7</a:t>
              </a:r>
              <a:r>
                <a:rPr lang="hr-HR" sz="2800" b="1" dirty="0" smtClean="0">
                  <a:solidFill>
                    <a:schemeClr val="tx1"/>
                  </a:solidFill>
                </a:rPr>
                <a:t>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002060"/>
                  </a:solidFill>
                </a:rPr>
                <a:t>9.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5.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FF0000"/>
                  </a:solidFill>
                </a:rPr>
                <a:t>1</a:t>
              </a:r>
              <a:r>
                <a:rPr lang="hr-HR" sz="2800" b="1" dirty="0" smtClean="0">
                  <a:solidFill>
                    <a:srgbClr val="FF0000"/>
                  </a:solidFill>
                </a:rPr>
                <a:t>0</a:t>
              </a:r>
              <a:r>
                <a:rPr lang="sr-Cyrl-RS" sz="2800" b="1" dirty="0" smtClean="0">
                  <a:solidFill>
                    <a:srgbClr val="FF0000"/>
                  </a:solidFill>
                </a:rPr>
                <a:t>.</a:t>
              </a:r>
              <a:endParaRPr lang="hr-H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847528" y="1412776"/>
            <a:ext cx="8496944" cy="4896544"/>
          </a:xfrm>
          <a:prstGeom prst="round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52" y="1484784"/>
            <a:ext cx="74168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Пронађи у скупу и на линију запиши: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који је 5 пута мањи од 50   ___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који је за 5 већи од броја 30  ___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који је  5 пута већи од броја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___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који је за 5 мањи од броја 49  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Rounded Rectangle 2"/>
          <p:cNvSpPr/>
          <p:nvPr/>
        </p:nvSpPr>
        <p:spPr>
          <a:xfrm>
            <a:off x="2711624" y="2276872"/>
            <a:ext cx="5832648" cy="936104"/>
          </a:xfrm>
          <a:prstGeom prst="roundRect">
            <a:avLst/>
          </a:prstGeom>
          <a:ln w="3810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3,   7,     ,  21,      ,      ,       ,   50</a:t>
            </a:r>
            <a:endParaRPr lang="sr-Latn-B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1784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sr-Latn-B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75920" y="24928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sr-Latn-B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23992" y="24928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sr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6672064" y="24928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1796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8 0.00394 L 0.22461 0.15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1431 0.245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155 0.3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1435 L 0.06758 0.427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4" grpId="0"/>
      <p:bldP spid="4" grpId="1"/>
      <p:bldP spid="6" grpId="0"/>
      <p:bldP spid="6" grpId="1"/>
      <p:bldP spid="7" grpId="0" build="allAtOnce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2857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" name="Isosceles Triangle 3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 rot="10307998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</a:t>
              </a:r>
              <a:endParaRPr lang="hr-H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Flowchart: Connector 2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6" name="wtf">
            <a:hlinkClick r:id="" action="ppaction://media"/>
            <a:extLst>
              <a:ext uri="{FF2B5EF4-FFF2-40B4-BE49-F238E27FC236}">
                <a16:creationId xmlns:a16="http://schemas.microsoft.com/office/drawing/2014/main" xmlns="" id="{BBE51042-DC3A-4A3B-99C0-F6C778D453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28" end="94547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857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11" name="Grupa 20"/>
          <p:cNvGrpSpPr>
            <a:grpSpLocks/>
          </p:cNvGrpSpPr>
          <p:nvPr/>
        </p:nvGrpSpPr>
        <p:grpSpPr bwMode="auto">
          <a:xfrm rot="10328862">
            <a:off x="2892483" y="235671"/>
            <a:ext cx="5940000" cy="6012000"/>
            <a:chOff x="1111748" y="245895"/>
            <a:chExt cx="6634751" cy="665193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Elipsa 5"/>
            <p:cNvSpPr/>
            <p:nvPr/>
          </p:nvSpPr>
          <p:spPr>
            <a:xfrm rot="5938557">
              <a:off x="1103156" y="254487"/>
              <a:ext cx="6651936" cy="6634751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13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002060"/>
                  </a:solidFill>
                </a:rPr>
                <a:t>6.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7</a:t>
              </a:r>
              <a:r>
                <a:rPr lang="hr-HR" sz="2800" b="1" dirty="0" smtClean="0">
                  <a:solidFill>
                    <a:schemeClr val="tx1"/>
                  </a:solidFill>
                </a:rPr>
                <a:t>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002060"/>
                  </a:solidFill>
                </a:rPr>
                <a:t>9.</a:t>
              </a:r>
              <a:endParaRPr lang="hr-HR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tx1"/>
                  </a:solidFill>
                </a:rPr>
                <a:t>4.</a:t>
              </a:r>
              <a:endParaRPr lang="hr-H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chemeClr val="bg1"/>
                  </a:solidFill>
                </a:rPr>
                <a:t>3.</a:t>
              </a:r>
              <a:endParaRPr lang="hr-H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2800" b="1" dirty="0" smtClean="0">
                  <a:solidFill>
                    <a:srgbClr val="FF0000"/>
                  </a:solidFill>
                </a:rPr>
                <a:t>1</a:t>
              </a:r>
              <a:r>
                <a:rPr lang="hr-HR" sz="2800" b="1" dirty="0" smtClean="0">
                  <a:solidFill>
                    <a:srgbClr val="FF0000"/>
                  </a:solidFill>
                </a:rPr>
                <a:t>0</a:t>
              </a:r>
              <a:r>
                <a:rPr lang="sr-Cyrl-RS" sz="2800" b="1" dirty="0" smtClean="0">
                  <a:solidFill>
                    <a:srgbClr val="FF0000"/>
                  </a:solidFill>
                </a:rPr>
                <a:t>.</a:t>
              </a:r>
              <a:endParaRPr lang="hr-HR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Isosceles Triangle 9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2" name="Flowchart: Connector 21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3" name="Rounded Rectangle 22"/>
          <p:cNvSpPr/>
          <p:nvPr/>
        </p:nvSpPr>
        <p:spPr>
          <a:xfrm>
            <a:off x="1199456" y="1340768"/>
            <a:ext cx="9073008" cy="4896544"/>
          </a:xfrm>
          <a:prstGeom prst="roundRect">
            <a:avLst/>
          </a:prstGeom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dirty="0"/>
              <a:t/>
            </a:r>
            <a:br>
              <a:rPr lang="sr-Latn-BA" dirty="0"/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9693" y="1803881"/>
            <a:ext cx="87345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 smtClean="0"/>
              <a:t>Мирослав и Вук су играли кошарку. </a:t>
            </a:r>
          </a:p>
          <a:p>
            <a:pPr>
              <a:lnSpc>
                <a:spcPct val="150000"/>
              </a:lnSpc>
            </a:pPr>
            <a:r>
              <a:rPr lang="sr-Cyrl-RS" sz="2800" dirty="0" smtClean="0"/>
              <a:t>Током првог</a:t>
            </a:r>
            <a:r>
              <a:rPr lang="sr-Cyrl-RS" sz="2800" dirty="0" smtClean="0"/>
              <a:t> полувремена </a:t>
            </a:r>
            <a:r>
              <a:rPr lang="sr-Cyrl-RS" sz="2800" dirty="0" smtClean="0"/>
              <a:t>Мирослав је </a:t>
            </a:r>
            <a:r>
              <a:rPr lang="sr-Cyrl-RS" sz="2800" dirty="0" smtClean="0"/>
              <a:t>постигао </a:t>
            </a:r>
            <a:r>
              <a:rPr lang="sr-Cyrl-RS" sz="2800" dirty="0" smtClean="0"/>
              <a:t>46</a:t>
            </a:r>
            <a:endParaRPr lang="sr-Cyrl-RS" sz="2800" dirty="0" smtClean="0"/>
          </a:p>
          <a:p>
            <a:pPr>
              <a:lnSpc>
                <a:spcPct val="150000"/>
              </a:lnSpc>
            </a:pPr>
            <a:r>
              <a:rPr lang="sr-Cyrl-RS" sz="2800" dirty="0"/>
              <a:t>к</a:t>
            </a:r>
            <a:r>
              <a:rPr lang="sr-Cyrl-RS" sz="2800" dirty="0" smtClean="0"/>
              <a:t>ошева а Вук за 5 мање.</a:t>
            </a:r>
          </a:p>
          <a:p>
            <a:pPr>
              <a:lnSpc>
                <a:spcPct val="150000"/>
              </a:lnSpc>
            </a:pPr>
            <a:r>
              <a:rPr lang="sr-Cyrl-RS" sz="2800" dirty="0" smtClean="0"/>
              <a:t>Колико кошева је </a:t>
            </a:r>
            <a:r>
              <a:rPr lang="sr-Cyrl-RS" sz="2800" dirty="0" smtClean="0"/>
              <a:t>постигао</a:t>
            </a:r>
            <a:r>
              <a:rPr lang="sr-Cyrl-RS" sz="2800" dirty="0" smtClean="0"/>
              <a:t> </a:t>
            </a:r>
            <a:r>
              <a:rPr lang="sr-Cyrl-RS" sz="2800" dirty="0" smtClean="0"/>
              <a:t>Вук? </a:t>
            </a:r>
          </a:p>
          <a:p>
            <a:pPr>
              <a:lnSpc>
                <a:spcPct val="150000"/>
              </a:lnSpc>
            </a:pPr>
            <a:r>
              <a:rPr lang="sr-Cyrl-RS" sz="2800" dirty="0" smtClean="0"/>
              <a:t>Рачун: </a:t>
            </a:r>
          </a:p>
          <a:p>
            <a:pPr>
              <a:lnSpc>
                <a:spcPct val="150000"/>
              </a:lnSpc>
            </a:pPr>
            <a:r>
              <a:rPr lang="sr-Cyrl-RS" sz="2800" dirty="0" smtClean="0"/>
              <a:t>Одговор: Вук је </a:t>
            </a:r>
            <a:r>
              <a:rPr lang="sr-Cyrl-RS" sz="2800" dirty="0" smtClean="0"/>
              <a:t>постигао</a:t>
            </a:r>
            <a:r>
              <a:rPr lang="sr-Cyrl-RS" sz="2800" dirty="0" smtClean="0"/>
              <a:t> </a:t>
            </a:r>
            <a:r>
              <a:rPr lang="sr-Cyrl-RS" sz="2800" dirty="0" smtClean="0"/>
              <a:t>41 кош.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511" y="4443580"/>
            <a:ext cx="1324402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dirty="0"/>
              <a:t>46-5=41</a:t>
            </a:r>
          </a:p>
        </p:txBody>
      </p:sp>
    </p:spTree>
    <p:extLst>
      <p:ext uri="{BB962C8B-B14F-4D97-AF65-F5344CB8AC3E}">
        <p14:creationId xmlns:p14="http://schemas.microsoft.com/office/powerpoint/2010/main" val="38655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446"/>
            <a:ext cx="12192000" cy="32857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43872" y="116632"/>
            <a:ext cx="18002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" name="Isosceles Triangle 3"/>
          <p:cNvSpPr/>
          <p:nvPr/>
        </p:nvSpPr>
        <p:spPr>
          <a:xfrm>
            <a:off x="3503712" y="1817440"/>
            <a:ext cx="4799856" cy="5040560"/>
          </a:xfrm>
          <a:prstGeom prst="triangle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pSp>
        <p:nvGrpSpPr>
          <p:cNvPr id="2" name="Grupa 20"/>
          <p:cNvGrpSpPr>
            <a:grpSpLocks/>
          </p:cNvGrpSpPr>
          <p:nvPr/>
        </p:nvGrpSpPr>
        <p:grpSpPr bwMode="auto">
          <a:xfrm rot="1778865">
            <a:off x="2856483" y="271672"/>
            <a:ext cx="6012000" cy="5940000"/>
            <a:chOff x="1071538" y="285728"/>
            <a:chExt cx="6715172" cy="657227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Elipsa 5"/>
            <p:cNvSpPr/>
            <p:nvPr/>
          </p:nvSpPr>
          <p:spPr>
            <a:xfrm>
              <a:off x="1071538" y="285728"/>
              <a:ext cx="6715172" cy="6572272"/>
            </a:xfrm>
            <a:prstGeom prst="ellipse">
              <a:avLst/>
            </a:pr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Jednakokračni trokut 6"/>
            <p:cNvSpPr/>
            <p:nvPr/>
          </p:nvSpPr>
          <p:spPr>
            <a:xfrm rot="19373651">
              <a:off x="4086291" y="3299245"/>
              <a:ext cx="2554166" cy="2937709"/>
            </a:xfrm>
            <a:prstGeom prst="triangle">
              <a:avLst>
                <a:gd name="adj" fmla="val 49983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endParaRPr lang="hr-H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Jednakokračni trokut 7"/>
            <p:cNvSpPr/>
            <p:nvPr/>
          </p:nvSpPr>
          <p:spPr>
            <a:xfrm rot="16628768">
              <a:off x="4769836" y="2369010"/>
              <a:ext cx="2389917" cy="2882537"/>
            </a:xfrm>
            <a:prstGeom prst="triangle">
              <a:avLst>
                <a:gd name="adj" fmla="val 53692"/>
              </a:avLst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hr-HR" sz="4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Jednakokračni trokut 9"/>
            <p:cNvSpPr/>
            <p:nvPr/>
          </p:nvSpPr>
          <p:spPr>
            <a:xfrm rot="14036105">
              <a:off x="4532551" y="1147175"/>
              <a:ext cx="2389917" cy="299928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</a:t>
              </a:r>
              <a:endParaRPr lang="hr-H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Jednakokračni trokut 10"/>
            <p:cNvSpPr/>
            <p:nvPr/>
          </p:nvSpPr>
          <p:spPr>
            <a:xfrm rot="462308">
              <a:off x="2976742" y="3592116"/>
              <a:ext cx="2412637" cy="3000527"/>
            </a:xfrm>
            <a:prstGeom prst="triangle">
              <a:avLst>
                <a:gd name="adj" fmla="val 50763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</a:t>
              </a:r>
              <a:endParaRPr lang="hr-HR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Jednakokračni trokut 11"/>
            <p:cNvSpPr/>
            <p:nvPr/>
          </p:nvSpPr>
          <p:spPr>
            <a:xfrm rot="3191094">
              <a:off x="1922285" y="3029923"/>
              <a:ext cx="2389917" cy="3000920"/>
            </a:xfrm>
            <a:prstGeom prst="triangle">
              <a:avLst>
                <a:gd name="adj" fmla="val 47497"/>
              </a:avLst>
            </a:prstGeom>
            <a:solidFill>
              <a:srgbClr val="FF6699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hr-H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Jednakokračni trokut 12"/>
            <p:cNvSpPr/>
            <p:nvPr/>
          </p:nvSpPr>
          <p:spPr>
            <a:xfrm rot="6015865">
              <a:off x="1569556" y="1900329"/>
              <a:ext cx="2580379" cy="2956322"/>
            </a:xfrm>
            <a:prstGeom prst="triangle">
              <a:avLst>
                <a:gd name="adj" fmla="val 46111"/>
              </a:avLst>
            </a:prstGeom>
            <a:solidFill>
              <a:srgbClr val="FF9B09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hr-H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Jednakokračni trokut 13"/>
            <p:cNvSpPr/>
            <p:nvPr/>
          </p:nvSpPr>
          <p:spPr>
            <a:xfrm rot="8751523">
              <a:off x="2349334" y="817658"/>
              <a:ext cx="2412637" cy="297103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hr-HR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Jednakokračni trokut 18"/>
            <p:cNvSpPr/>
            <p:nvPr/>
          </p:nvSpPr>
          <p:spPr>
            <a:xfrm rot="11397897">
              <a:off x="3491881" y="552233"/>
              <a:ext cx="2412637" cy="297103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Cyrl-R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hr-HR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sr-Cyrl-RS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r-H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0800000">
            <a:off x="4943872" y="116632"/>
            <a:ext cx="1800200" cy="720080"/>
          </a:xfrm>
          <a:prstGeom prst="triangle">
            <a:avLst>
              <a:gd name="adj" fmla="val 507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Flowchart: Connector 2"/>
          <p:cNvSpPr/>
          <p:nvPr/>
        </p:nvSpPr>
        <p:spPr>
          <a:xfrm>
            <a:off x="5591944" y="2924944"/>
            <a:ext cx="576064" cy="576064"/>
          </a:xfrm>
          <a:prstGeom prst="flowChartConnector">
            <a:avLst/>
          </a:prstGeom>
          <a:solidFill>
            <a:srgbClr val="F8F8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6" name="wtf">
            <a:hlinkClick r:id="" action="ppaction://media"/>
            <a:extLst>
              <a:ext uri="{FF2B5EF4-FFF2-40B4-BE49-F238E27FC236}">
                <a16:creationId xmlns:a16="http://schemas.microsoft.com/office/drawing/2014/main" xmlns="" id="{BBE51042-DC3A-4A3B-99C0-F6C778D453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28" end="94547.0833"/>
                  <p14:bmkLst>
                    <p14:bmk name="Textmarke 1" time="19734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72" y="405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419</Words>
  <Application>Microsoft Office PowerPoint</Application>
  <PresentationFormat>Custom</PresentationFormat>
  <Paragraphs>117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РТРС НАСТАВА</dc:title>
  <dc:creator>Сњежана М</dc:creator>
  <cp:lastModifiedBy>Korisnik</cp:lastModifiedBy>
  <cp:revision>88</cp:revision>
  <cp:lastPrinted>1601-01-01T00:00:00Z</cp:lastPrinted>
  <dcterms:created xsi:type="dcterms:W3CDTF">2013-11-05T22:00:38Z</dcterms:created>
  <dcterms:modified xsi:type="dcterms:W3CDTF">2021-01-17T08:22:09Z</dcterms:modified>
</cp:coreProperties>
</file>