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0" r:id="rId4"/>
    <p:sldId id="270" r:id="rId5"/>
    <p:sldId id="268" r:id="rId6"/>
    <p:sldId id="269" r:id="rId7"/>
    <p:sldId id="271" r:id="rId8"/>
    <p:sldId id="27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2C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Čuvar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0FF08-E5E4-4ADB-B78F-0EB9E80786DE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4" name="Čuvar mesta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Čuvar mesta za napomen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43E928-E9FE-4305-90A5-553E7E96A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265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Čuvar mesta za napomen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43E928-E9FE-4305-90A5-553E7E96A75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014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B0A83-5551-4A13-AF5F-0B9751D768F0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99528-5C43-4728-B8CF-3ADC36FDC9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817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B0A83-5551-4A13-AF5F-0B9751D768F0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99528-5C43-4728-B8CF-3ADC36FDC9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695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B0A83-5551-4A13-AF5F-0B9751D768F0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99528-5C43-4728-B8CF-3ADC36FDC9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208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B0A83-5551-4A13-AF5F-0B9751D768F0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99528-5C43-4728-B8CF-3ADC36FDC9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707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B0A83-5551-4A13-AF5F-0B9751D768F0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99528-5C43-4728-B8CF-3ADC36FDC9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582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B0A83-5551-4A13-AF5F-0B9751D768F0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99528-5C43-4728-B8CF-3ADC36FDC9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407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B0A83-5551-4A13-AF5F-0B9751D768F0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99528-5C43-4728-B8CF-3ADC36FDC9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436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B0A83-5551-4A13-AF5F-0B9751D768F0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99528-5C43-4728-B8CF-3ADC36FDC9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401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B0A83-5551-4A13-AF5F-0B9751D768F0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99528-5C43-4728-B8CF-3ADC36FDC9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02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B0A83-5551-4A13-AF5F-0B9751D768F0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99528-5C43-4728-B8CF-3ADC36FDC9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755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B0A83-5551-4A13-AF5F-0B9751D768F0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99528-5C43-4728-B8CF-3ADC36FDC9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422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B0A83-5551-4A13-AF5F-0B9751D768F0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99528-5C43-4728-B8CF-3ADC36FDC9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278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0061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/>
              <a:t>Шта су бројни системи?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sr-Cyrl-RS" b="1" dirty="0"/>
              <a:t>Бројни систем је систем помоћу кога се представљају бројеви.</a:t>
            </a:r>
            <a:endParaRPr lang="en-US" b="1" dirty="0"/>
          </a:p>
          <a:p>
            <a:pPr marL="0" indent="0">
              <a:buNone/>
            </a:pPr>
            <a:endParaRPr lang="sr-Cyrl-RS" b="1" dirty="0"/>
          </a:p>
          <a:p>
            <a:pPr marL="0" indent="0">
              <a:buNone/>
            </a:pPr>
            <a:endParaRPr lang="sr-Cyrl-RS" b="1" dirty="0"/>
          </a:p>
          <a:p>
            <a:pPr marL="0" indent="0">
              <a:buNone/>
            </a:pPr>
            <a:r>
              <a:rPr lang="sr-Cyrl-RS" b="1" dirty="0"/>
              <a:t>Бројни системи се д</a:t>
            </a:r>
            <a:r>
              <a:rPr lang="sr-Cyrl-BA" b="1" dirty="0"/>
              <a:t>и</a:t>
            </a:r>
            <a:r>
              <a:rPr lang="sr-Cyrl-RS" b="1" dirty="0"/>
              <a:t>јеле на: </a:t>
            </a:r>
          </a:p>
          <a:p>
            <a:pPr>
              <a:buFontTx/>
              <a:buChar char="-"/>
            </a:pPr>
            <a:r>
              <a:rPr lang="sr-Cyrl-RS" b="1" dirty="0"/>
              <a:t>непозиционе и </a:t>
            </a:r>
          </a:p>
          <a:p>
            <a:pPr>
              <a:buFontTx/>
              <a:buChar char="-"/>
            </a:pPr>
            <a:r>
              <a:rPr lang="sr-Cyrl-RS" b="1" dirty="0"/>
              <a:t>позиционе бројне системе.</a:t>
            </a:r>
          </a:p>
          <a:p>
            <a:pPr marL="0" indent="0">
              <a:buNone/>
            </a:pPr>
            <a:endParaRPr lang="sr-Cyrl-R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F5074F7-99BD-4561-B998-486314B005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650" y="4208825"/>
            <a:ext cx="2363983" cy="2374537"/>
          </a:xfrm>
          <a:prstGeom prst="rect">
            <a:avLst/>
          </a:prstGeom>
        </p:spPr>
      </p:pic>
      <p:sp>
        <p:nvSpPr>
          <p:cNvPr id="6" name="Cloud Callout 5">
            <a:extLst>
              <a:ext uri="{FF2B5EF4-FFF2-40B4-BE49-F238E27FC236}">
                <a16:creationId xmlns:a16="http://schemas.microsoft.com/office/drawing/2014/main" id="{13691CB4-8423-4171-9BF2-8C0EACBEEEFC}"/>
              </a:ext>
            </a:extLst>
          </p:cNvPr>
          <p:cNvSpPr/>
          <p:nvPr/>
        </p:nvSpPr>
        <p:spPr>
          <a:xfrm>
            <a:off x="9103433" y="621018"/>
            <a:ext cx="2743200" cy="2807982"/>
          </a:xfrm>
          <a:prstGeom prst="cloudCallout">
            <a:avLst>
              <a:gd name="adj1" fmla="val -27012"/>
              <a:gd name="adj2" fmla="val 729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Deflate">
              <a:avLst>
                <a:gd name="adj" fmla="val 13693"/>
              </a:avLst>
            </a:prstTxWarp>
            <a:noAutofit/>
          </a:bodyPr>
          <a:lstStyle/>
          <a:p>
            <a:pPr algn="ctr"/>
            <a:r>
              <a:rPr lang="sr-Cyrl-BA" sz="600" dirty="0"/>
              <a:t>ПОНОВИМО!</a:t>
            </a:r>
            <a:endParaRPr lang="sr-Latn-RS" sz="600" dirty="0"/>
          </a:p>
        </p:txBody>
      </p:sp>
    </p:spTree>
    <p:extLst>
      <p:ext uri="{BB962C8B-B14F-4D97-AF65-F5344CB8AC3E}">
        <p14:creationId xmlns:p14="http://schemas.microsoft.com/office/powerpoint/2010/main" val="54938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33500"/>
            <a:ext cx="10972800" cy="4191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Cyrl-RS" sz="3600" b="1" dirty="0"/>
              <a:t>Непозициони бројни системи су они код којих значење поједине цифре не зависи од њеног положаја у записаном броју. </a:t>
            </a:r>
          </a:p>
          <a:p>
            <a:pPr marL="0" indent="0" algn="just" fontAlgn="t">
              <a:buNone/>
            </a:pPr>
            <a:endParaRPr lang="sr-Cyrl-RS" sz="3600" b="1" dirty="0"/>
          </a:p>
          <a:p>
            <a:pPr marL="0" indent="0" algn="just" fontAlgn="t">
              <a:buNone/>
            </a:pPr>
            <a:r>
              <a:rPr lang="sr-Cyrl-RS" sz="3600" b="1" dirty="0"/>
              <a:t>Најпознатији непозициони систем је систем римских бројева.</a:t>
            </a:r>
          </a:p>
        </p:txBody>
      </p:sp>
    </p:spTree>
    <p:extLst>
      <p:ext uri="{BB962C8B-B14F-4D97-AF65-F5344CB8AC3E}">
        <p14:creationId xmlns:p14="http://schemas.microsoft.com/office/powerpoint/2010/main" val="3422182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"/>
            <a:ext cx="10972800" cy="67056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sr-Cyrl-RS" b="1" dirty="0"/>
              <a:t>У позиционим бројним системима употребаљава се ограничен број цифара, а вриједност цифре зависи од мјеста цифре у записаном броју.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sr-Cyrl-RS" b="1" dirty="0"/>
              <a:t>Сваки позициони систем има базу</a:t>
            </a:r>
            <a:r>
              <a:rPr lang="en-US" b="1" dirty="0"/>
              <a:t>. </a:t>
            </a:r>
            <a:r>
              <a:rPr lang="sr-Cyrl-RS" b="1" dirty="0"/>
              <a:t>База је број цифара у одређеном бројном систему.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sr-Cyrl-RS" b="1" dirty="0"/>
              <a:t>Најпознатији позициони системи су: </a:t>
            </a:r>
            <a:r>
              <a:rPr lang="sr-Cyrl-RS" b="1" u="sng" dirty="0"/>
              <a:t>декадни</a:t>
            </a:r>
            <a:r>
              <a:rPr lang="sr-Cyrl-RS" b="1" dirty="0"/>
              <a:t>, </a:t>
            </a:r>
            <a:r>
              <a:rPr lang="sr-Cyrl-RS" b="1" u="sng" dirty="0"/>
              <a:t>бинарни</a:t>
            </a:r>
            <a:r>
              <a:rPr lang="sr-Cyrl-RS" b="1" dirty="0"/>
              <a:t>, </a:t>
            </a:r>
            <a:r>
              <a:rPr lang="sr-Cyrl-RS" b="1" u="sng" dirty="0"/>
              <a:t>октални </a:t>
            </a:r>
            <a:r>
              <a:rPr lang="sr-Cyrl-RS" b="1" dirty="0"/>
              <a:t>и </a:t>
            </a:r>
            <a:r>
              <a:rPr lang="sr-Cyrl-RS" b="1" u="sng" dirty="0"/>
              <a:t>хексадекадни.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3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845" y="521750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sr-Cyrl-BA" dirty="0"/>
              <a:t>Примјер 1: </a:t>
            </a:r>
            <a:br>
              <a:rPr lang="sr-Cyrl-BA" dirty="0"/>
            </a:br>
            <a:r>
              <a:rPr lang="sr-Cyrl-BA" dirty="0"/>
              <a:t>Претворити број 5</a:t>
            </a:r>
            <a:r>
              <a:rPr lang="sr-Cyrl-BA" sz="2000" dirty="0"/>
              <a:t>(10) </a:t>
            </a:r>
            <a:r>
              <a:rPr lang="sr-Cyrl-BA" dirty="0"/>
              <a:t>у бинарни бројни систем.</a:t>
            </a:r>
            <a:br>
              <a:rPr lang="sr-Latn-BA" dirty="0"/>
            </a:br>
            <a:r>
              <a:rPr lang="sr-Cyrl-BA" dirty="0"/>
              <a:t>5</a:t>
            </a:r>
            <a:r>
              <a:rPr lang="sr-Cyrl-BA" sz="2000" dirty="0"/>
              <a:t>(10)</a:t>
            </a:r>
            <a:r>
              <a:rPr lang="sr-Latn-BA" sz="2000" dirty="0"/>
              <a:t> </a:t>
            </a:r>
            <a:r>
              <a:rPr lang="sr-Latn-BA" sz="4000" dirty="0">
                <a:sym typeface="Wingdings 3" panose="05040102010807070707" pitchFamily="18" charset="2"/>
              </a:rPr>
              <a:t></a:t>
            </a:r>
            <a:r>
              <a:rPr lang="sr-Latn-BA" sz="2000" dirty="0"/>
              <a:t> </a:t>
            </a:r>
            <a:r>
              <a:rPr lang="sr-Latn-BA" sz="4900" dirty="0"/>
              <a:t>x </a:t>
            </a:r>
            <a:r>
              <a:rPr lang="sr-Latn-BA" sz="2000" dirty="0"/>
              <a:t>(2)</a:t>
            </a:r>
            <a:br>
              <a:rPr lang="sr-Latn-BA" dirty="0"/>
            </a:br>
            <a:endParaRPr lang="en-US" dirty="0"/>
          </a:p>
        </p:txBody>
      </p:sp>
      <p:sp>
        <p:nvSpPr>
          <p:cNvPr id="6" name="Okvir za tekst 5">
            <a:extLst>
              <a:ext uri="{FF2B5EF4-FFF2-40B4-BE49-F238E27FC236}">
                <a16:creationId xmlns:a16="http://schemas.microsoft.com/office/drawing/2014/main" id="{313E8042-D04B-4BF0-9E54-A26931419249}"/>
              </a:ext>
            </a:extLst>
          </p:cNvPr>
          <p:cNvSpPr txBox="1"/>
          <p:nvPr/>
        </p:nvSpPr>
        <p:spPr>
          <a:xfrm>
            <a:off x="2940148" y="2973664"/>
            <a:ext cx="765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4400" dirty="0"/>
              <a:t>  5</a:t>
            </a:r>
            <a:endParaRPr lang="en-US" sz="4400" dirty="0"/>
          </a:p>
        </p:txBody>
      </p:sp>
      <p:sp>
        <p:nvSpPr>
          <p:cNvPr id="7" name="Okvir za tekst 6">
            <a:extLst>
              <a:ext uri="{FF2B5EF4-FFF2-40B4-BE49-F238E27FC236}">
                <a16:creationId xmlns:a16="http://schemas.microsoft.com/office/drawing/2014/main" id="{AB35BBB3-E0C9-4357-96FE-1E6BB2103436}"/>
              </a:ext>
            </a:extLst>
          </p:cNvPr>
          <p:cNvSpPr txBox="1"/>
          <p:nvPr/>
        </p:nvSpPr>
        <p:spPr>
          <a:xfrm>
            <a:off x="4614789" y="2945581"/>
            <a:ext cx="868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4400" dirty="0">
                <a:solidFill>
                  <a:srgbClr val="00B050"/>
                </a:solidFill>
              </a:rPr>
              <a:t> 2</a:t>
            </a:r>
            <a:endParaRPr lang="en-US" sz="4400" dirty="0">
              <a:solidFill>
                <a:srgbClr val="00B050"/>
              </a:solidFill>
            </a:endParaRPr>
          </a:p>
        </p:txBody>
      </p:sp>
      <p:sp>
        <p:nvSpPr>
          <p:cNvPr id="8" name="Okvir za tekst 7">
            <a:extLst>
              <a:ext uri="{FF2B5EF4-FFF2-40B4-BE49-F238E27FC236}">
                <a16:creationId xmlns:a16="http://schemas.microsoft.com/office/drawing/2014/main" id="{F6293573-EE9F-455B-9228-9D41735FD699}"/>
              </a:ext>
            </a:extLst>
          </p:cNvPr>
          <p:cNvSpPr txBox="1"/>
          <p:nvPr/>
        </p:nvSpPr>
        <p:spPr>
          <a:xfrm>
            <a:off x="5534465" y="2973664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4400" dirty="0"/>
              <a:t>остатак </a:t>
            </a:r>
            <a:r>
              <a:rPr lang="sr-Cyrl-BA" sz="4400" dirty="0">
                <a:solidFill>
                  <a:srgbClr val="FF0000"/>
                </a:solidFill>
              </a:rPr>
              <a:t>1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2" name="Okvir za tekst 11">
            <a:extLst>
              <a:ext uri="{FF2B5EF4-FFF2-40B4-BE49-F238E27FC236}">
                <a16:creationId xmlns:a16="http://schemas.microsoft.com/office/drawing/2014/main" id="{F3EF223E-891A-4DE4-8F1C-08A00B12EB8A}"/>
              </a:ext>
            </a:extLst>
          </p:cNvPr>
          <p:cNvSpPr txBox="1"/>
          <p:nvPr/>
        </p:nvSpPr>
        <p:spPr>
          <a:xfrm>
            <a:off x="3553265" y="2969774"/>
            <a:ext cx="13176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4400" dirty="0"/>
              <a:t>: 2 =</a:t>
            </a:r>
            <a:endParaRPr lang="en-US" sz="4400" dirty="0"/>
          </a:p>
        </p:txBody>
      </p:sp>
      <p:sp>
        <p:nvSpPr>
          <p:cNvPr id="27" name="Okvir za tekst 26">
            <a:extLst>
              <a:ext uri="{FF2B5EF4-FFF2-40B4-BE49-F238E27FC236}">
                <a16:creationId xmlns:a16="http://schemas.microsoft.com/office/drawing/2014/main" id="{268A014B-17AD-4945-B617-F349314FF224}"/>
              </a:ext>
            </a:extLst>
          </p:cNvPr>
          <p:cNvSpPr txBox="1"/>
          <p:nvPr/>
        </p:nvSpPr>
        <p:spPr>
          <a:xfrm>
            <a:off x="2953043" y="3777814"/>
            <a:ext cx="765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4400" dirty="0">
                <a:solidFill>
                  <a:srgbClr val="00B050"/>
                </a:solidFill>
              </a:rPr>
              <a:t>  2</a:t>
            </a:r>
            <a:endParaRPr lang="en-US" sz="4400" dirty="0">
              <a:solidFill>
                <a:srgbClr val="00B050"/>
              </a:solidFill>
            </a:endParaRPr>
          </a:p>
        </p:txBody>
      </p:sp>
      <p:sp>
        <p:nvSpPr>
          <p:cNvPr id="28" name="Okvir za tekst 27">
            <a:extLst>
              <a:ext uri="{FF2B5EF4-FFF2-40B4-BE49-F238E27FC236}">
                <a16:creationId xmlns:a16="http://schemas.microsoft.com/office/drawing/2014/main" id="{811E9B79-8694-489C-BED0-2CF11BF23CF1}"/>
              </a:ext>
            </a:extLst>
          </p:cNvPr>
          <p:cNvSpPr txBox="1"/>
          <p:nvPr/>
        </p:nvSpPr>
        <p:spPr>
          <a:xfrm>
            <a:off x="5562600" y="3749340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4400" dirty="0"/>
              <a:t>остатак </a:t>
            </a:r>
            <a:r>
              <a:rPr lang="sr-Cyrl-BA" sz="4400" dirty="0">
                <a:solidFill>
                  <a:srgbClr val="FF0000"/>
                </a:solidFill>
              </a:rPr>
              <a:t>0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29" name="Okvir za tekst 28">
            <a:extLst>
              <a:ext uri="{FF2B5EF4-FFF2-40B4-BE49-F238E27FC236}">
                <a16:creationId xmlns:a16="http://schemas.microsoft.com/office/drawing/2014/main" id="{5F739B55-DCD6-45F8-A94B-0DDA83C03F89}"/>
              </a:ext>
            </a:extLst>
          </p:cNvPr>
          <p:cNvSpPr txBox="1"/>
          <p:nvPr/>
        </p:nvSpPr>
        <p:spPr>
          <a:xfrm>
            <a:off x="3600742" y="3749340"/>
            <a:ext cx="11652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4400" dirty="0"/>
              <a:t>: 2 =</a:t>
            </a:r>
            <a:endParaRPr lang="en-US" sz="4400" dirty="0"/>
          </a:p>
        </p:txBody>
      </p:sp>
      <p:sp>
        <p:nvSpPr>
          <p:cNvPr id="30" name="Okvir za tekst 29">
            <a:extLst>
              <a:ext uri="{FF2B5EF4-FFF2-40B4-BE49-F238E27FC236}">
                <a16:creationId xmlns:a16="http://schemas.microsoft.com/office/drawing/2014/main" id="{EF3D1B0A-4148-49E0-AC5E-E0470F76D0EA}"/>
              </a:ext>
            </a:extLst>
          </p:cNvPr>
          <p:cNvSpPr txBox="1"/>
          <p:nvPr/>
        </p:nvSpPr>
        <p:spPr>
          <a:xfrm>
            <a:off x="4766016" y="3751527"/>
            <a:ext cx="868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4400" dirty="0">
                <a:solidFill>
                  <a:srgbClr val="00B050"/>
                </a:solidFill>
              </a:rPr>
              <a:t>1</a:t>
            </a:r>
            <a:endParaRPr lang="en-US" sz="4400" dirty="0">
              <a:solidFill>
                <a:srgbClr val="00B050"/>
              </a:solidFill>
            </a:endParaRPr>
          </a:p>
        </p:txBody>
      </p:sp>
      <p:sp>
        <p:nvSpPr>
          <p:cNvPr id="31" name="Okvir za tekst 30">
            <a:extLst>
              <a:ext uri="{FF2B5EF4-FFF2-40B4-BE49-F238E27FC236}">
                <a16:creationId xmlns:a16="http://schemas.microsoft.com/office/drawing/2014/main" id="{EC3C4655-C49A-4745-BA2F-9D424B647C34}"/>
              </a:ext>
            </a:extLst>
          </p:cNvPr>
          <p:cNvSpPr txBox="1"/>
          <p:nvPr/>
        </p:nvSpPr>
        <p:spPr>
          <a:xfrm>
            <a:off x="2953043" y="4535924"/>
            <a:ext cx="765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4400" dirty="0">
                <a:solidFill>
                  <a:srgbClr val="00B050"/>
                </a:solidFill>
              </a:rPr>
              <a:t>  1</a:t>
            </a:r>
            <a:endParaRPr lang="en-US" sz="4400" dirty="0">
              <a:solidFill>
                <a:srgbClr val="00B050"/>
              </a:solidFill>
            </a:endParaRPr>
          </a:p>
        </p:txBody>
      </p:sp>
      <p:sp>
        <p:nvSpPr>
          <p:cNvPr id="32" name="Okvir za tekst 31">
            <a:extLst>
              <a:ext uri="{FF2B5EF4-FFF2-40B4-BE49-F238E27FC236}">
                <a16:creationId xmlns:a16="http://schemas.microsoft.com/office/drawing/2014/main" id="{649944F9-E07A-48EC-B859-5E79B6B49010}"/>
              </a:ext>
            </a:extLst>
          </p:cNvPr>
          <p:cNvSpPr txBox="1"/>
          <p:nvPr/>
        </p:nvSpPr>
        <p:spPr>
          <a:xfrm>
            <a:off x="5562600" y="4507450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4400" dirty="0"/>
              <a:t>остатак </a:t>
            </a:r>
            <a:r>
              <a:rPr lang="sr-Cyrl-BA" sz="4400" dirty="0">
                <a:solidFill>
                  <a:srgbClr val="FF0000"/>
                </a:solidFill>
              </a:rPr>
              <a:t>1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33" name="Okvir za tekst 32">
            <a:extLst>
              <a:ext uri="{FF2B5EF4-FFF2-40B4-BE49-F238E27FC236}">
                <a16:creationId xmlns:a16="http://schemas.microsoft.com/office/drawing/2014/main" id="{94A5DF81-1B18-4DF3-B015-4C9DD0209055}"/>
              </a:ext>
            </a:extLst>
          </p:cNvPr>
          <p:cNvSpPr txBox="1"/>
          <p:nvPr/>
        </p:nvSpPr>
        <p:spPr>
          <a:xfrm>
            <a:off x="3600742" y="4507450"/>
            <a:ext cx="11652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4400" dirty="0"/>
              <a:t>: 2 =</a:t>
            </a:r>
            <a:endParaRPr lang="en-US" sz="4400" dirty="0"/>
          </a:p>
        </p:txBody>
      </p:sp>
      <p:sp>
        <p:nvSpPr>
          <p:cNvPr id="34" name="Okvir za tekst 33">
            <a:extLst>
              <a:ext uri="{FF2B5EF4-FFF2-40B4-BE49-F238E27FC236}">
                <a16:creationId xmlns:a16="http://schemas.microsoft.com/office/drawing/2014/main" id="{CAE7EE5D-C8F9-4D4E-BF39-674465BDAD0B}"/>
              </a:ext>
            </a:extLst>
          </p:cNvPr>
          <p:cNvSpPr txBox="1"/>
          <p:nvPr/>
        </p:nvSpPr>
        <p:spPr>
          <a:xfrm>
            <a:off x="4766016" y="4509637"/>
            <a:ext cx="868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4400" dirty="0">
                <a:solidFill>
                  <a:srgbClr val="00B050"/>
                </a:solidFill>
              </a:rPr>
              <a:t>0</a:t>
            </a:r>
            <a:endParaRPr lang="en-US" sz="4400" dirty="0">
              <a:solidFill>
                <a:srgbClr val="00B050"/>
              </a:solidFill>
            </a:endParaRPr>
          </a:p>
        </p:txBody>
      </p:sp>
      <p:cxnSp>
        <p:nvCxnSpPr>
          <p:cNvPr id="45" name="Prava linija spajanja sa strelicom 44">
            <a:extLst>
              <a:ext uri="{FF2B5EF4-FFF2-40B4-BE49-F238E27FC236}">
                <a16:creationId xmlns:a16="http://schemas.microsoft.com/office/drawing/2014/main" id="{432EDC81-2C64-4C3A-8DA4-70E1061498E4}"/>
              </a:ext>
            </a:extLst>
          </p:cNvPr>
          <p:cNvCxnSpPr>
            <a:cxnSpLocks/>
          </p:cNvCxnSpPr>
          <p:nvPr/>
        </p:nvCxnSpPr>
        <p:spPr>
          <a:xfrm flipV="1">
            <a:off x="8140505" y="3135850"/>
            <a:ext cx="0" cy="20574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rava linija spajanja sa strelicom 46">
            <a:extLst>
              <a:ext uri="{FF2B5EF4-FFF2-40B4-BE49-F238E27FC236}">
                <a16:creationId xmlns:a16="http://schemas.microsoft.com/office/drawing/2014/main" id="{ABB72ABB-9856-4D6F-BDCD-50AA698A75EC}"/>
              </a:ext>
            </a:extLst>
          </p:cNvPr>
          <p:cNvCxnSpPr>
            <a:cxnSpLocks/>
          </p:cNvCxnSpPr>
          <p:nvPr/>
        </p:nvCxnSpPr>
        <p:spPr>
          <a:xfrm flipH="1">
            <a:off x="5122692" y="2379120"/>
            <a:ext cx="851095" cy="8382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rava linija spajanja sa strelicom 48">
            <a:extLst>
              <a:ext uri="{FF2B5EF4-FFF2-40B4-BE49-F238E27FC236}">
                <a16:creationId xmlns:a16="http://schemas.microsoft.com/office/drawing/2014/main" id="{D97D84CD-AD10-49E8-9194-6A092198EDEF}"/>
              </a:ext>
            </a:extLst>
          </p:cNvPr>
          <p:cNvCxnSpPr>
            <a:cxnSpLocks/>
          </p:cNvCxnSpPr>
          <p:nvPr/>
        </p:nvCxnSpPr>
        <p:spPr>
          <a:xfrm>
            <a:off x="2181517" y="3975793"/>
            <a:ext cx="1020204" cy="18107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kvir za tekst 52">
            <a:extLst>
              <a:ext uri="{FF2B5EF4-FFF2-40B4-BE49-F238E27FC236}">
                <a16:creationId xmlns:a16="http://schemas.microsoft.com/office/drawing/2014/main" id="{EDD3037F-E0CE-4B30-95C9-36AC3E7F947A}"/>
              </a:ext>
            </a:extLst>
          </p:cNvPr>
          <p:cNvSpPr txBox="1"/>
          <p:nvPr/>
        </p:nvSpPr>
        <p:spPr>
          <a:xfrm>
            <a:off x="9440009" y="3572366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4400" dirty="0">
                <a:solidFill>
                  <a:srgbClr val="FF0000"/>
                </a:solidFill>
              </a:rPr>
              <a:t>101</a:t>
            </a:r>
            <a:r>
              <a:rPr lang="sr-Cyrl-BA" dirty="0">
                <a:solidFill>
                  <a:srgbClr val="FF0000"/>
                </a:solidFill>
              </a:rPr>
              <a:t>(2)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4" name="Okvir za tekst 53">
            <a:extLst>
              <a:ext uri="{FF2B5EF4-FFF2-40B4-BE49-F238E27FC236}">
                <a16:creationId xmlns:a16="http://schemas.microsoft.com/office/drawing/2014/main" id="{C6447D7D-ACFD-40BB-897F-277CF1E29E0B}"/>
              </a:ext>
            </a:extLst>
          </p:cNvPr>
          <p:cNvSpPr txBox="1"/>
          <p:nvPr/>
        </p:nvSpPr>
        <p:spPr>
          <a:xfrm>
            <a:off x="4267200" y="5879050"/>
            <a:ext cx="36575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4400" dirty="0"/>
              <a:t>5</a:t>
            </a:r>
            <a:r>
              <a:rPr lang="sr-Cyrl-BA" dirty="0"/>
              <a:t>(10)  </a:t>
            </a:r>
            <a:r>
              <a:rPr lang="sr-Cyrl-BA" sz="4400" dirty="0"/>
              <a:t>= </a:t>
            </a:r>
            <a:r>
              <a:rPr lang="sr-Cyrl-BA" sz="4400" dirty="0">
                <a:solidFill>
                  <a:srgbClr val="FF0000"/>
                </a:solidFill>
              </a:rPr>
              <a:t>101</a:t>
            </a:r>
            <a:r>
              <a:rPr lang="sr-Cyrl-BA" dirty="0">
                <a:solidFill>
                  <a:srgbClr val="FF0000"/>
                </a:solidFill>
              </a:rPr>
              <a:t>(2)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37257B0-DA97-4926-AF55-D3F80A2FE237}"/>
              </a:ext>
            </a:extLst>
          </p:cNvPr>
          <p:cNvSpPr/>
          <p:nvPr/>
        </p:nvSpPr>
        <p:spPr>
          <a:xfrm>
            <a:off x="6629400" y="1321850"/>
            <a:ext cx="381000" cy="430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DD3F203-85BA-4097-9201-FA945A21AC07}"/>
              </a:ext>
            </a:extLst>
          </p:cNvPr>
          <p:cNvSpPr/>
          <p:nvPr/>
        </p:nvSpPr>
        <p:spPr>
          <a:xfrm>
            <a:off x="4707386" y="3051747"/>
            <a:ext cx="491784" cy="6370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1D1B70E-5249-4C06-A0C9-66F4411BAF41}"/>
              </a:ext>
            </a:extLst>
          </p:cNvPr>
          <p:cNvSpPr/>
          <p:nvPr/>
        </p:nvSpPr>
        <p:spPr>
          <a:xfrm>
            <a:off x="3173867" y="3851003"/>
            <a:ext cx="491784" cy="6370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93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12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53" grpId="0"/>
      <p:bldP spid="54" grpId="0"/>
      <p:bldP spid="3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2" y="152400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sr-Cyrl-BA" dirty="0"/>
              <a:t>Примјер 2: </a:t>
            </a:r>
            <a:br>
              <a:rPr lang="sr-Cyrl-BA" dirty="0"/>
            </a:br>
            <a:r>
              <a:rPr lang="sr-Cyrl-BA" dirty="0"/>
              <a:t>Претворити број 34</a:t>
            </a:r>
            <a:r>
              <a:rPr lang="sr-Cyrl-BA" sz="2000" dirty="0"/>
              <a:t>(10) </a:t>
            </a:r>
            <a:r>
              <a:rPr lang="sr-Cyrl-BA" dirty="0"/>
              <a:t>у бинарни бројни систем.</a:t>
            </a:r>
            <a:endParaRPr lang="en-US" dirty="0"/>
          </a:p>
        </p:txBody>
      </p:sp>
      <p:sp>
        <p:nvSpPr>
          <p:cNvPr id="6" name="Okvir za tekst 5">
            <a:extLst>
              <a:ext uri="{FF2B5EF4-FFF2-40B4-BE49-F238E27FC236}">
                <a16:creationId xmlns:a16="http://schemas.microsoft.com/office/drawing/2014/main" id="{313E8042-D04B-4BF0-9E54-A26931419249}"/>
              </a:ext>
            </a:extLst>
          </p:cNvPr>
          <p:cNvSpPr txBox="1"/>
          <p:nvPr/>
        </p:nvSpPr>
        <p:spPr>
          <a:xfrm>
            <a:off x="606083" y="1299290"/>
            <a:ext cx="765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4400" dirty="0"/>
              <a:t>34</a:t>
            </a:r>
            <a:endParaRPr lang="en-US" sz="4400" dirty="0"/>
          </a:p>
        </p:txBody>
      </p:sp>
      <p:sp>
        <p:nvSpPr>
          <p:cNvPr id="7" name="Okvir za tekst 6">
            <a:extLst>
              <a:ext uri="{FF2B5EF4-FFF2-40B4-BE49-F238E27FC236}">
                <a16:creationId xmlns:a16="http://schemas.microsoft.com/office/drawing/2014/main" id="{AB35BBB3-E0C9-4357-96FE-1E6BB2103436}"/>
              </a:ext>
            </a:extLst>
          </p:cNvPr>
          <p:cNvSpPr txBox="1"/>
          <p:nvPr/>
        </p:nvSpPr>
        <p:spPr>
          <a:xfrm>
            <a:off x="2279844" y="1313140"/>
            <a:ext cx="868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4400" dirty="0">
                <a:solidFill>
                  <a:srgbClr val="00B050"/>
                </a:solidFill>
              </a:rPr>
              <a:t>17</a:t>
            </a:r>
            <a:endParaRPr lang="en-US" sz="4400" dirty="0">
              <a:solidFill>
                <a:srgbClr val="00B050"/>
              </a:solidFill>
            </a:endParaRPr>
          </a:p>
        </p:txBody>
      </p:sp>
      <p:sp>
        <p:nvSpPr>
          <p:cNvPr id="8" name="Okvir za tekst 7">
            <a:extLst>
              <a:ext uri="{FF2B5EF4-FFF2-40B4-BE49-F238E27FC236}">
                <a16:creationId xmlns:a16="http://schemas.microsoft.com/office/drawing/2014/main" id="{F6293573-EE9F-455B-9228-9D41735FD699}"/>
              </a:ext>
            </a:extLst>
          </p:cNvPr>
          <p:cNvSpPr txBox="1"/>
          <p:nvPr/>
        </p:nvSpPr>
        <p:spPr>
          <a:xfrm>
            <a:off x="3200400" y="1299290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4400" dirty="0"/>
              <a:t>остатак </a:t>
            </a:r>
            <a:r>
              <a:rPr lang="sr-Cyrl-BA" sz="4400" dirty="0">
                <a:solidFill>
                  <a:srgbClr val="FF0000"/>
                </a:solidFill>
              </a:rPr>
              <a:t>0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0" name="Okvir za tekst 9">
            <a:extLst>
              <a:ext uri="{FF2B5EF4-FFF2-40B4-BE49-F238E27FC236}">
                <a16:creationId xmlns:a16="http://schemas.microsoft.com/office/drawing/2014/main" id="{C2A722AD-ABEF-4CA9-87BB-2C2B818880DC}"/>
              </a:ext>
            </a:extLst>
          </p:cNvPr>
          <p:cNvSpPr txBox="1"/>
          <p:nvPr/>
        </p:nvSpPr>
        <p:spPr>
          <a:xfrm>
            <a:off x="571500" y="2126159"/>
            <a:ext cx="765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4400" dirty="0">
                <a:solidFill>
                  <a:srgbClr val="00B050"/>
                </a:solidFill>
              </a:rPr>
              <a:t>17</a:t>
            </a:r>
            <a:endParaRPr lang="en-US" sz="4400" dirty="0">
              <a:solidFill>
                <a:srgbClr val="00B050"/>
              </a:solidFill>
            </a:endParaRPr>
          </a:p>
        </p:txBody>
      </p:sp>
      <p:sp>
        <p:nvSpPr>
          <p:cNvPr id="11" name="Okvir za tekst 10">
            <a:extLst>
              <a:ext uri="{FF2B5EF4-FFF2-40B4-BE49-F238E27FC236}">
                <a16:creationId xmlns:a16="http://schemas.microsoft.com/office/drawing/2014/main" id="{21919E28-6A74-43C6-9B4D-4E76F5182BD9}"/>
              </a:ext>
            </a:extLst>
          </p:cNvPr>
          <p:cNvSpPr txBox="1"/>
          <p:nvPr/>
        </p:nvSpPr>
        <p:spPr>
          <a:xfrm>
            <a:off x="3181057" y="2097685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4400" dirty="0"/>
              <a:t>остатак </a:t>
            </a:r>
            <a:r>
              <a:rPr lang="sr-Cyrl-BA" sz="4400" dirty="0">
                <a:solidFill>
                  <a:srgbClr val="FF0000"/>
                </a:solidFill>
              </a:rPr>
              <a:t>1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2" name="Okvir za tekst 11">
            <a:extLst>
              <a:ext uri="{FF2B5EF4-FFF2-40B4-BE49-F238E27FC236}">
                <a16:creationId xmlns:a16="http://schemas.microsoft.com/office/drawing/2014/main" id="{F3EF223E-891A-4DE4-8F1C-08A00B12EB8A}"/>
              </a:ext>
            </a:extLst>
          </p:cNvPr>
          <p:cNvSpPr txBox="1"/>
          <p:nvPr/>
        </p:nvSpPr>
        <p:spPr>
          <a:xfrm>
            <a:off x="1219200" y="1295400"/>
            <a:ext cx="11737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4400" dirty="0"/>
              <a:t>: 2 =</a:t>
            </a:r>
            <a:endParaRPr lang="en-US" sz="4400" dirty="0"/>
          </a:p>
        </p:txBody>
      </p:sp>
      <p:sp>
        <p:nvSpPr>
          <p:cNvPr id="13" name="Okvir za tekst 12">
            <a:extLst>
              <a:ext uri="{FF2B5EF4-FFF2-40B4-BE49-F238E27FC236}">
                <a16:creationId xmlns:a16="http://schemas.microsoft.com/office/drawing/2014/main" id="{54EFD2B3-AD19-48FD-82CE-FD06646F03D7}"/>
              </a:ext>
            </a:extLst>
          </p:cNvPr>
          <p:cNvSpPr txBox="1"/>
          <p:nvPr/>
        </p:nvSpPr>
        <p:spPr>
          <a:xfrm>
            <a:off x="1219198" y="2097685"/>
            <a:ext cx="1264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4400" dirty="0"/>
              <a:t>: 2 =</a:t>
            </a:r>
            <a:endParaRPr lang="en-US" sz="4400" dirty="0"/>
          </a:p>
        </p:txBody>
      </p:sp>
      <p:sp>
        <p:nvSpPr>
          <p:cNvPr id="14" name="Okvir za tekst 13">
            <a:extLst>
              <a:ext uri="{FF2B5EF4-FFF2-40B4-BE49-F238E27FC236}">
                <a16:creationId xmlns:a16="http://schemas.microsoft.com/office/drawing/2014/main" id="{F7CE793C-DE79-43A2-ACD2-79D869D77716}"/>
              </a:ext>
            </a:extLst>
          </p:cNvPr>
          <p:cNvSpPr txBox="1"/>
          <p:nvPr/>
        </p:nvSpPr>
        <p:spPr>
          <a:xfrm>
            <a:off x="2358389" y="2112767"/>
            <a:ext cx="868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4400" dirty="0">
                <a:solidFill>
                  <a:srgbClr val="00B050"/>
                </a:solidFill>
              </a:rPr>
              <a:t>8</a:t>
            </a:r>
            <a:endParaRPr lang="en-US" sz="4400" dirty="0">
              <a:solidFill>
                <a:srgbClr val="00B050"/>
              </a:solidFill>
            </a:endParaRPr>
          </a:p>
        </p:txBody>
      </p:sp>
      <p:sp>
        <p:nvSpPr>
          <p:cNvPr id="15" name="Okvir za tekst 14">
            <a:extLst>
              <a:ext uri="{FF2B5EF4-FFF2-40B4-BE49-F238E27FC236}">
                <a16:creationId xmlns:a16="http://schemas.microsoft.com/office/drawing/2014/main" id="{C0FAAF55-D65C-48CA-A92D-F2542E5571E5}"/>
              </a:ext>
            </a:extLst>
          </p:cNvPr>
          <p:cNvSpPr txBox="1"/>
          <p:nvPr/>
        </p:nvSpPr>
        <p:spPr>
          <a:xfrm>
            <a:off x="533400" y="2924074"/>
            <a:ext cx="765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4400" dirty="0">
                <a:solidFill>
                  <a:srgbClr val="00B050"/>
                </a:solidFill>
              </a:rPr>
              <a:t>  8</a:t>
            </a:r>
            <a:endParaRPr lang="en-US" sz="4400" dirty="0">
              <a:solidFill>
                <a:srgbClr val="00B050"/>
              </a:solidFill>
            </a:endParaRPr>
          </a:p>
        </p:txBody>
      </p:sp>
      <p:sp>
        <p:nvSpPr>
          <p:cNvPr id="16" name="Okvir za tekst 15">
            <a:extLst>
              <a:ext uri="{FF2B5EF4-FFF2-40B4-BE49-F238E27FC236}">
                <a16:creationId xmlns:a16="http://schemas.microsoft.com/office/drawing/2014/main" id="{736EF38C-C26C-4F0C-827F-C149F66B0086}"/>
              </a:ext>
            </a:extLst>
          </p:cNvPr>
          <p:cNvSpPr txBox="1"/>
          <p:nvPr/>
        </p:nvSpPr>
        <p:spPr>
          <a:xfrm>
            <a:off x="3142957" y="2895600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4400" dirty="0"/>
              <a:t>остатак </a:t>
            </a:r>
            <a:r>
              <a:rPr lang="sr-Cyrl-BA" sz="4400" dirty="0">
                <a:solidFill>
                  <a:srgbClr val="FF0000"/>
                </a:solidFill>
              </a:rPr>
              <a:t>0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7" name="Okvir za tekst 16">
            <a:extLst>
              <a:ext uri="{FF2B5EF4-FFF2-40B4-BE49-F238E27FC236}">
                <a16:creationId xmlns:a16="http://schemas.microsoft.com/office/drawing/2014/main" id="{34FE2774-CD6B-4C9E-8F26-72DE27A06D12}"/>
              </a:ext>
            </a:extLst>
          </p:cNvPr>
          <p:cNvSpPr txBox="1"/>
          <p:nvPr/>
        </p:nvSpPr>
        <p:spPr>
          <a:xfrm>
            <a:off x="1181099" y="2895600"/>
            <a:ext cx="11772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4400" dirty="0"/>
              <a:t>: 2 =</a:t>
            </a:r>
            <a:endParaRPr lang="en-US" sz="4400" dirty="0"/>
          </a:p>
        </p:txBody>
      </p:sp>
      <p:sp>
        <p:nvSpPr>
          <p:cNvPr id="18" name="Okvir za tekst 17">
            <a:extLst>
              <a:ext uri="{FF2B5EF4-FFF2-40B4-BE49-F238E27FC236}">
                <a16:creationId xmlns:a16="http://schemas.microsoft.com/office/drawing/2014/main" id="{E2080D2B-00B4-46A4-860A-599E87DF94AE}"/>
              </a:ext>
            </a:extLst>
          </p:cNvPr>
          <p:cNvSpPr txBox="1"/>
          <p:nvPr/>
        </p:nvSpPr>
        <p:spPr>
          <a:xfrm>
            <a:off x="2343296" y="2900903"/>
            <a:ext cx="868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4400" dirty="0">
                <a:solidFill>
                  <a:srgbClr val="00B050"/>
                </a:solidFill>
              </a:rPr>
              <a:t>4</a:t>
            </a:r>
            <a:endParaRPr lang="en-US" sz="4400" dirty="0">
              <a:solidFill>
                <a:srgbClr val="00B050"/>
              </a:solidFill>
            </a:endParaRPr>
          </a:p>
        </p:txBody>
      </p:sp>
      <p:sp>
        <p:nvSpPr>
          <p:cNvPr id="23" name="Okvir za tekst 22">
            <a:extLst>
              <a:ext uri="{FF2B5EF4-FFF2-40B4-BE49-F238E27FC236}">
                <a16:creationId xmlns:a16="http://schemas.microsoft.com/office/drawing/2014/main" id="{2C702648-FB46-4DCC-A4D6-6E09FBFD7437}"/>
              </a:ext>
            </a:extLst>
          </p:cNvPr>
          <p:cNvSpPr txBox="1"/>
          <p:nvPr/>
        </p:nvSpPr>
        <p:spPr>
          <a:xfrm>
            <a:off x="514643" y="3686074"/>
            <a:ext cx="765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4400" dirty="0">
                <a:solidFill>
                  <a:srgbClr val="00B050"/>
                </a:solidFill>
              </a:rPr>
              <a:t>  4</a:t>
            </a:r>
            <a:endParaRPr lang="en-US" sz="4400" dirty="0">
              <a:solidFill>
                <a:srgbClr val="00B050"/>
              </a:solidFill>
            </a:endParaRPr>
          </a:p>
        </p:txBody>
      </p:sp>
      <p:sp>
        <p:nvSpPr>
          <p:cNvPr id="24" name="Okvir za tekst 23">
            <a:extLst>
              <a:ext uri="{FF2B5EF4-FFF2-40B4-BE49-F238E27FC236}">
                <a16:creationId xmlns:a16="http://schemas.microsoft.com/office/drawing/2014/main" id="{D9CABE57-E483-480F-944B-41BF5BF937DB}"/>
              </a:ext>
            </a:extLst>
          </p:cNvPr>
          <p:cNvSpPr txBox="1"/>
          <p:nvPr/>
        </p:nvSpPr>
        <p:spPr>
          <a:xfrm>
            <a:off x="3124200" y="3657600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4400" dirty="0"/>
              <a:t>остатак </a:t>
            </a:r>
            <a:r>
              <a:rPr lang="sr-Cyrl-BA" sz="4400" dirty="0">
                <a:solidFill>
                  <a:srgbClr val="FF0000"/>
                </a:solidFill>
              </a:rPr>
              <a:t>0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25" name="Okvir za tekst 24">
            <a:extLst>
              <a:ext uri="{FF2B5EF4-FFF2-40B4-BE49-F238E27FC236}">
                <a16:creationId xmlns:a16="http://schemas.microsoft.com/office/drawing/2014/main" id="{36A11000-7FE9-4CEE-8C83-12915B27554A}"/>
              </a:ext>
            </a:extLst>
          </p:cNvPr>
          <p:cNvSpPr txBox="1"/>
          <p:nvPr/>
        </p:nvSpPr>
        <p:spPr>
          <a:xfrm>
            <a:off x="1162342" y="3657600"/>
            <a:ext cx="11652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4400" dirty="0"/>
              <a:t>: 2 =</a:t>
            </a:r>
            <a:endParaRPr lang="en-US" sz="4400" dirty="0"/>
          </a:p>
        </p:txBody>
      </p:sp>
      <p:sp>
        <p:nvSpPr>
          <p:cNvPr id="26" name="Okvir za tekst 25">
            <a:extLst>
              <a:ext uri="{FF2B5EF4-FFF2-40B4-BE49-F238E27FC236}">
                <a16:creationId xmlns:a16="http://schemas.microsoft.com/office/drawing/2014/main" id="{184E1425-6DAF-4035-BA2F-C675316FBD44}"/>
              </a:ext>
            </a:extLst>
          </p:cNvPr>
          <p:cNvSpPr txBox="1"/>
          <p:nvPr/>
        </p:nvSpPr>
        <p:spPr>
          <a:xfrm>
            <a:off x="2327616" y="3659787"/>
            <a:ext cx="868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4400" dirty="0">
                <a:solidFill>
                  <a:srgbClr val="00B050"/>
                </a:solidFill>
              </a:rPr>
              <a:t>2</a:t>
            </a:r>
            <a:endParaRPr lang="en-US" sz="4400" dirty="0">
              <a:solidFill>
                <a:srgbClr val="00B050"/>
              </a:solidFill>
            </a:endParaRPr>
          </a:p>
        </p:txBody>
      </p:sp>
      <p:sp>
        <p:nvSpPr>
          <p:cNvPr id="27" name="Okvir za tekst 26">
            <a:extLst>
              <a:ext uri="{FF2B5EF4-FFF2-40B4-BE49-F238E27FC236}">
                <a16:creationId xmlns:a16="http://schemas.microsoft.com/office/drawing/2014/main" id="{268A014B-17AD-4945-B617-F349314FF224}"/>
              </a:ext>
            </a:extLst>
          </p:cNvPr>
          <p:cNvSpPr txBox="1"/>
          <p:nvPr/>
        </p:nvSpPr>
        <p:spPr>
          <a:xfrm>
            <a:off x="457200" y="4492249"/>
            <a:ext cx="765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4400" dirty="0">
                <a:solidFill>
                  <a:srgbClr val="00B050"/>
                </a:solidFill>
              </a:rPr>
              <a:t>  2</a:t>
            </a:r>
            <a:endParaRPr lang="en-US" sz="4400" dirty="0">
              <a:solidFill>
                <a:srgbClr val="00B050"/>
              </a:solidFill>
            </a:endParaRPr>
          </a:p>
        </p:txBody>
      </p:sp>
      <p:sp>
        <p:nvSpPr>
          <p:cNvPr id="28" name="Okvir za tekst 27">
            <a:extLst>
              <a:ext uri="{FF2B5EF4-FFF2-40B4-BE49-F238E27FC236}">
                <a16:creationId xmlns:a16="http://schemas.microsoft.com/office/drawing/2014/main" id="{811E9B79-8694-489C-BED0-2CF11BF23CF1}"/>
              </a:ext>
            </a:extLst>
          </p:cNvPr>
          <p:cNvSpPr txBox="1"/>
          <p:nvPr/>
        </p:nvSpPr>
        <p:spPr>
          <a:xfrm>
            <a:off x="3066757" y="4463775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4400" dirty="0"/>
              <a:t>остатак </a:t>
            </a:r>
            <a:r>
              <a:rPr lang="sr-Cyrl-BA" sz="4400" dirty="0">
                <a:solidFill>
                  <a:srgbClr val="FF0000"/>
                </a:solidFill>
              </a:rPr>
              <a:t>0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29" name="Okvir za tekst 28">
            <a:extLst>
              <a:ext uri="{FF2B5EF4-FFF2-40B4-BE49-F238E27FC236}">
                <a16:creationId xmlns:a16="http://schemas.microsoft.com/office/drawing/2014/main" id="{5F739B55-DCD6-45F8-A94B-0DDA83C03F89}"/>
              </a:ext>
            </a:extLst>
          </p:cNvPr>
          <p:cNvSpPr txBox="1"/>
          <p:nvPr/>
        </p:nvSpPr>
        <p:spPr>
          <a:xfrm>
            <a:off x="1104899" y="4463775"/>
            <a:ext cx="11652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4400" dirty="0"/>
              <a:t>: 2 =</a:t>
            </a:r>
            <a:endParaRPr lang="en-US" sz="4400" dirty="0"/>
          </a:p>
        </p:txBody>
      </p:sp>
      <p:sp>
        <p:nvSpPr>
          <p:cNvPr id="30" name="Okvir za tekst 29">
            <a:extLst>
              <a:ext uri="{FF2B5EF4-FFF2-40B4-BE49-F238E27FC236}">
                <a16:creationId xmlns:a16="http://schemas.microsoft.com/office/drawing/2014/main" id="{EF3D1B0A-4148-49E0-AC5E-E0470F76D0EA}"/>
              </a:ext>
            </a:extLst>
          </p:cNvPr>
          <p:cNvSpPr txBox="1"/>
          <p:nvPr/>
        </p:nvSpPr>
        <p:spPr>
          <a:xfrm>
            <a:off x="2270173" y="4465962"/>
            <a:ext cx="868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4400" dirty="0">
                <a:solidFill>
                  <a:srgbClr val="00B050"/>
                </a:solidFill>
              </a:rPr>
              <a:t>1</a:t>
            </a:r>
            <a:endParaRPr lang="en-US" sz="4400" dirty="0">
              <a:solidFill>
                <a:srgbClr val="00B050"/>
              </a:solidFill>
            </a:endParaRPr>
          </a:p>
        </p:txBody>
      </p:sp>
      <p:sp>
        <p:nvSpPr>
          <p:cNvPr id="31" name="Okvir za tekst 30">
            <a:extLst>
              <a:ext uri="{FF2B5EF4-FFF2-40B4-BE49-F238E27FC236}">
                <a16:creationId xmlns:a16="http://schemas.microsoft.com/office/drawing/2014/main" id="{EC3C4655-C49A-4745-BA2F-9D424B647C34}"/>
              </a:ext>
            </a:extLst>
          </p:cNvPr>
          <p:cNvSpPr txBox="1"/>
          <p:nvPr/>
        </p:nvSpPr>
        <p:spPr>
          <a:xfrm>
            <a:off x="457200" y="5250359"/>
            <a:ext cx="765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4400" dirty="0">
                <a:solidFill>
                  <a:srgbClr val="00B050"/>
                </a:solidFill>
              </a:rPr>
              <a:t>  1</a:t>
            </a:r>
            <a:endParaRPr lang="en-US" sz="4400" dirty="0">
              <a:solidFill>
                <a:srgbClr val="00B050"/>
              </a:solidFill>
            </a:endParaRPr>
          </a:p>
        </p:txBody>
      </p:sp>
      <p:sp>
        <p:nvSpPr>
          <p:cNvPr id="32" name="Okvir za tekst 31">
            <a:extLst>
              <a:ext uri="{FF2B5EF4-FFF2-40B4-BE49-F238E27FC236}">
                <a16:creationId xmlns:a16="http://schemas.microsoft.com/office/drawing/2014/main" id="{649944F9-E07A-48EC-B859-5E79B6B49010}"/>
              </a:ext>
            </a:extLst>
          </p:cNvPr>
          <p:cNvSpPr txBox="1"/>
          <p:nvPr/>
        </p:nvSpPr>
        <p:spPr>
          <a:xfrm>
            <a:off x="3066757" y="5221885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4400" dirty="0"/>
              <a:t>остатак </a:t>
            </a:r>
            <a:r>
              <a:rPr lang="sr-Cyrl-BA" sz="4400" dirty="0">
                <a:solidFill>
                  <a:srgbClr val="FF0000"/>
                </a:solidFill>
              </a:rPr>
              <a:t>1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33" name="Okvir za tekst 32">
            <a:extLst>
              <a:ext uri="{FF2B5EF4-FFF2-40B4-BE49-F238E27FC236}">
                <a16:creationId xmlns:a16="http://schemas.microsoft.com/office/drawing/2014/main" id="{94A5DF81-1B18-4DF3-B015-4C9DD0209055}"/>
              </a:ext>
            </a:extLst>
          </p:cNvPr>
          <p:cNvSpPr txBox="1"/>
          <p:nvPr/>
        </p:nvSpPr>
        <p:spPr>
          <a:xfrm>
            <a:off x="1104899" y="5221885"/>
            <a:ext cx="11652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4400" dirty="0"/>
              <a:t>: 2 =</a:t>
            </a:r>
            <a:endParaRPr lang="en-US" sz="4400" dirty="0"/>
          </a:p>
        </p:txBody>
      </p:sp>
      <p:sp>
        <p:nvSpPr>
          <p:cNvPr id="34" name="Okvir za tekst 33">
            <a:extLst>
              <a:ext uri="{FF2B5EF4-FFF2-40B4-BE49-F238E27FC236}">
                <a16:creationId xmlns:a16="http://schemas.microsoft.com/office/drawing/2014/main" id="{CAE7EE5D-C8F9-4D4E-BF39-674465BDAD0B}"/>
              </a:ext>
            </a:extLst>
          </p:cNvPr>
          <p:cNvSpPr txBox="1"/>
          <p:nvPr/>
        </p:nvSpPr>
        <p:spPr>
          <a:xfrm>
            <a:off x="2270173" y="5224072"/>
            <a:ext cx="868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4400" dirty="0">
                <a:solidFill>
                  <a:srgbClr val="00B050"/>
                </a:solidFill>
              </a:rPr>
              <a:t>0</a:t>
            </a:r>
            <a:endParaRPr lang="en-US" sz="4400" dirty="0">
              <a:solidFill>
                <a:srgbClr val="00B050"/>
              </a:solidFill>
            </a:endParaRPr>
          </a:p>
        </p:txBody>
      </p:sp>
      <p:cxnSp>
        <p:nvCxnSpPr>
          <p:cNvPr id="35" name="Prava linija spajanja sa strelicom 34">
            <a:extLst>
              <a:ext uri="{FF2B5EF4-FFF2-40B4-BE49-F238E27FC236}">
                <a16:creationId xmlns:a16="http://schemas.microsoft.com/office/drawing/2014/main" id="{012D8AF3-03D3-4358-BC73-EC18784F1104}"/>
              </a:ext>
            </a:extLst>
          </p:cNvPr>
          <p:cNvCxnSpPr>
            <a:cxnSpLocks/>
          </p:cNvCxnSpPr>
          <p:nvPr/>
        </p:nvCxnSpPr>
        <p:spPr>
          <a:xfrm flipV="1">
            <a:off x="5809957" y="1524000"/>
            <a:ext cx="28309" cy="42672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kvir za tekst 35">
            <a:extLst>
              <a:ext uri="{FF2B5EF4-FFF2-40B4-BE49-F238E27FC236}">
                <a16:creationId xmlns:a16="http://schemas.microsoft.com/office/drawing/2014/main" id="{879F934C-AD79-41AB-9D5A-9B2E738A7DE0}"/>
              </a:ext>
            </a:extLst>
          </p:cNvPr>
          <p:cNvSpPr txBox="1"/>
          <p:nvPr/>
        </p:nvSpPr>
        <p:spPr>
          <a:xfrm>
            <a:off x="7555121" y="2362200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4400" dirty="0">
                <a:solidFill>
                  <a:srgbClr val="FF0000"/>
                </a:solidFill>
              </a:rPr>
              <a:t>100010</a:t>
            </a:r>
            <a:r>
              <a:rPr lang="sr-Cyrl-BA" dirty="0">
                <a:solidFill>
                  <a:srgbClr val="FF0000"/>
                </a:solidFill>
              </a:rPr>
              <a:t>(2)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7" name="Okvir za tekst 36">
            <a:extLst>
              <a:ext uri="{FF2B5EF4-FFF2-40B4-BE49-F238E27FC236}">
                <a16:creationId xmlns:a16="http://schemas.microsoft.com/office/drawing/2014/main" id="{4802FD03-227C-4791-AE14-17CCD02C2C92}"/>
              </a:ext>
            </a:extLst>
          </p:cNvPr>
          <p:cNvSpPr txBox="1"/>
          <p:nvPr/>
        </p:nvSpPr>
        <p:spPr>
          <a:xfrm>
            <a:off x="6918293" y="3802559"/>
            <a:ext cx="40168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4400" dirty="0"/>
              <a:t>34</a:t>
            </a:r>
            <a:r>
              <a:rPr lang="sr-Cyrl-BA" dirty="0"/>
              <a:t>(10)  </a:t>
            </a:r>
            <a:r>
              <a:rPr lang="sr-Cyrl-BA" sz="4400" dirty="0"/>
              <a:t>= </a:t>
            </a:r>
            <a:r>
              <a:rPr lang="sr-Cyrl-BA" sz="4400" dirty="0">
                <a:solidFill>
                  <a:srgbClr val="FF0000"/>
                </a:solidFill>
              </a:rPr>
              <a:t>100010</a:t>
            </a:r>
            <a:r>
              <a:rPr lang="sr-Cyrl-BA" dirty="0">
                <a:solidFill>
                  <a:srgbClr val="FF0000"/>
                </a:solidFill>
              </a:rPr>
              <a:t>(2)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93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6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Čuvar mesta za sadržaj 2">
            <a:extLst>
              <a:ext uri="{FF2B5EF4-FFF2-40B4-BE49-F238E27FC236}">
                <a16:creationId xmlns:a16="http://schemas.microsoft.com/office/drawing/2014/main" id="{40D86AAF-9726-4671-BA6B-EA9A55177F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133600"/>
            <a:ext cx="11277600" cy="3394472"/>
          </a:xfrm>
        </p:spPr>
        <p:txBody>
          <a:bodyPr/>
          <a:lstStyle/>
          <a:p>
            <a:pPr marL="0" indent="0" algn="ctr">
              <a:buNone/>
            </a:pPr>
            <a:endParaRPr lang="sr-Cyrl-RS" sz="2400" b="1" dirty="0"/>
          </a:p>
          <a:p>
            <a:pPr marL="0" indent="0" algn="ctr">
              <a:buNone/>
            </a:pPr>
            <a:endParaRPr lang="sr-Cyrl-RS" sz="2400" b="1" dirty="0"/>
          </a:p>
          <a:p>
            <a:pPr marL="0" indent="0" algn="ctr">
              <a:buNone/>
            </a:pPr>
            <a:r>
              <a:rPr lang="sr-Cyrl-RS" sz="3200" b="1" dirty="0"/>
              <a:t>Домаћи задатак договорите са својим наставницима.</a:t>
            </a:r>
          </a:p>
          <a:p>
            <a:pPr marL="0" indent="0" algn="ctr">
              <a:buNone/>
            </a:pPr>
            <a:endParaRPr lang="sr-Cyrl-RS" sz="2400" b="1" dirty="0"/>
          </a:p>
          <a:p>
            <a:pPr marL="0" indent="0" algn="ctr">
              <a:buNone/>
            </a:pPr>
            <a:endParaRPr lang="sr-Cyrl-RS" sz="2400" b="1" dirty="0"/>
          </a:p>
          <a:p>
            <a:pPr marL="0" indent="0" algn="ctr">
              <a:buNone/>
            </a:pPr>
            <a:endParaRPr lang="sr-Cyrl-RS" sz="2400" b="1" dirty="0"/>
          </a:p>
          <a:p>
            <a:pPr marL="0" indent="0" algn="ctr">
              <a:buNone/>
            </a:pPr>
            <a:endParaRPr lang="sr-Cyrl-RS" sz="2400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966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ugaonik 3">
            <a:extLst>
              <a:ext uri="{FF2B5EF4-FFF2-40B4-BE49-F238E27FC236}">
                <a16:creationId xmlns:a16="http://schemas.microsoft.com/office/drawing/2014/main" id="{A707F564-62DE-4324-9A21-63DFCD274B04}"/>
              </a:ext>
            </a:extLst>
          </p:cNvPr>
          <p:cNvSpPr/>
          <p:nvPr/>
        </p:nvSpPr>
        <p:spPr>
          <a:xfrm>
            <a:off x="1524000" y="2590800"/>
            <a:ext cx="984897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BA" sz="8800" b="1" dirty="0">
                <a:ln w="0"/>
                <a:effectLst>
                  <a:reflection blurRad="6350" stA="53000" endA="300" endPos="35500" dir="5400000" sy="-90000" algn="bl" rotWithShape="0"/>
                </a:effectLst>
              </a:rPr>
              <a:t>ХВАЛА НА ПАЖЊИ!</a:t>
            </a:r>
            <a:endParaRPr lang="sr-Latn-RS" sz="8800" b="1" dirty="0">
              <a:ln w="0"/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FEAFB50C-1A1D-49E6-B0F8-C454E75E9E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894" y="4495800"/>
            <a:ext cx="4486211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779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239</Words>
  <Application>Microsoft Office PowerPoint</Application>
  <PresentationFormat>Široki ekran</PresentationFormat>
  <Paragraphs>64</Paragraphs>
  <Slides>8</Slides>
  <Notes>1</Notes>
  <HiddenSlides>0</HiddenSlides>
  <MMClips>0</MMClips>
  <ScaleCrop>false</ScaleCrop>
  <HeadingPairs>
    <vt:vector size="6" baseType="variant">
      <vt:variant>
        <vt:lpstr>Korišćeni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prezentacija</vt:lpstr>
      <vt:lpstr>Шта су бројни системи?</vt:lpstr>
      <vt:lpstr>PowerPoint prezentacija</vt:lpstr>
      <vt:lpstr>PowerPoint prezentacija</vt:lpstr>
      <vt:lpstr>Примјер 1:  Претворити број 5(10) у бинарни бројни систем. 5(10)  x (2) </vt:lpstr>
      <vt:lpstr>Примјер 2:  Претворити број 34(10) у бинарни бројни систем.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Tatjana Livnjak</dc:creator>
  <cp:lastModifiedBy>Saša Bijeljic</cp:lastModifiedBy>
  <cp:revision>43</cp:revision>
  <dcterms:created xsi:type="dcterms:W3CDTF">2021-01-14T17:48:15Z</dcterms:created>
  <dcterms:modified xsi:type="dcterms:W3CDTF">2021-01-21T21:26:10Z</dcterms:modified>
</cp:coreProperties>
</file>