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  <p:sldMasterId id="2147483695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6" r:id="rId13"/>
    <p:sldId id="264" r:id="rId14"/>
    <p:sldId id="265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6883F-695E-42D1-BA16-111896A7D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A2DEB5-08CA-4EA7-94A7-159E689665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1CC8D-EDB9-4988-93B4-BDDB6EAAB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373C8-BF67-4679-A4C7-6701637A9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70909-6D5C-4067-9250-58B20517F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85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E955C-783C-45B1-A2B1-3A5C0FE39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5AC7A-6387-42D2-982C-36DA7BB1B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84621-9499-48C8-B67F-B305E291F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EF3C9-65C6-4B5F-8956-B1E328540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5DC2C-62BC-4B5C-AECE-EF60F6977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21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119D1A-8DEC-4AE9-A808-FD708D7560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019A2-62DD-4F42-A36F-2162215DE7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93DA5-ACD9-43CB-8F7A-4A6F80D9C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A9909-C80B-4C10-9F7B-85DE5D400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2F17D-136B-4074-8105-CE11AEC8B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85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7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28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9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38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24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69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3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3F52A-AEB2-4904-94A7-ED2FFFE63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827B7-DD97-451B-AAFD-5D58E7D3E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6C5AE-78B2-4CCA-BE29-8EF73151F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D14D5-F5EF-4359-96CB-C679D4298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0905B-44B6-488F-962D-61A50BBDD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1532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14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00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5174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258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79164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344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923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42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794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5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4FD61-FA2E-4E02-B511-9911054ED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249C31-6C47-49CE-BC79-98AD1D93D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BD8AF-E875-4C6F-B91E-6E786052B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54812-C9D9-4BF8-A410-4862C162B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45027-8FEE-472B-A7D1-99DD0E6C6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32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020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346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97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849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989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969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82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377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946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2904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F817B-6BCD-4CD7-BA9C-4C0B588EE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6E8A7-FBEA-478A-ACBF-B31C985C6C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821555-EC1F-45BA-A7FF-FBED58769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9716E-1A9F-4EE5-B1F4-CBF23612A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B79421-CD23-49C0-8E22-E8FA64943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3DD4C-076B-490C-8BC3-0C6E81B2A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898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280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335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936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853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912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566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752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597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799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26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CD84D-89D3-433E-AE0E-747DCB5BB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BCD9A-5CD6-4D7C-82B1-FDAC37210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3BF1B7-77DA-4767-AAD3-35B5F256D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88F2A3-000B-4F7D-A4FA-7928A98B3B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35C044-6C9C-4935-A6D9-B86C831B8F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C4B82A-BF33-43E0-9E7B-63A35EEA8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925E8E-C5BC-43BD-BBE3-2B38D8DC6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91FA3C-FA4D-4FDE-AB06-01941E14D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203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909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30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603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395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306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718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100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129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763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82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E2908-7659-4EC5-A79A-6E13CFACB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D02D5C-F938-4BC4-96CF-474560C2A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6B91B8-3065-48B9-A8B5-6DC0E1D07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6D1DBC-D41B-48CD-BDF1-195308AC6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017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34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73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8D35F6-F5D4-4CBD-8D38-57CFF2A3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C2CEE2-2380-48D3-BA01-6B95F2BCD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8D748-ECBC-4F87-8D67-FFDA73125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26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EBBA4-756B-459A-974B-7BE1F8C7F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AA894-B78B-42DD-BD3F-5A981AA7A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7B42B4-581A-435C-B7EF-AC876BCFC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B57F6A-3A9C-4E0A-A3C3-BD09C68E0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B89B41-03DB-4D97-BD41-C46A69CC8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0166ED-7D2A-46EA-A254-DAD114F11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3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6CB5E-8E56-46BF-ADCC-DF19B1914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522C4C-D1B6-49F7-9F8A-448A1C11A8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DAD7BC-C3F2-400A-8031-EB31FEC87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61B46A-7710-4677-9CD0-0B4C4738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22DFFD-5AE7-411F-A3EF-9DC5D4F06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2D01CB-8893-4607-85B5-64EB9025C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08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3EF756-DF1A-4527-9DFD-959634639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2BCA3-2E6C-4568-B26E-936ECCC15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5A04D-DAB0-43FE-BE76-1009311F3D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BC714-3BAE-42AA-A5B4-439D0D8DD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63A2B-C4A6-480F-836E-97B5A80FA3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1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9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510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75F8E1B-E9D4-4F31-A479-042F0EF89243}" type="datetimeFigureOut">
              <a:rPr lang="en-US" smtClean="0"/>
              <a:t>04-Feb-21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CE5ED70-4696-4A0F-8BC1-30BFD5AD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7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FE531C-4A5D-4F4E-A081-7ED0E1942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9376" y="4221147"/>
            <a:ext cx="6702200" cy="1439628"/>
          </a:xfrm>
          <a:noFill/>
        </p:spPr>
        <p:txBody>
          <a:bodyPr>
            <a:normAutofit/>
          </a:bodyPr>
          <a:lstStyle/>
          <a:p>
            <a:endParaRPr lang="en-US" sz="4000">
              <a:solidFill>
                <a:srgbClr val="080808"/>
              </a:solidFill>
            </a:endParaRPr>
          </a:p>
          <a:p>
            <a:r>
              <a:rPr lang="en-US" sz="4000">
                <a:solidFill>
                  <a:srgbClr val="080808"/>
                </a:solidFill>
              </a:rPr>
              <a:t>4.2 EATING HABITS</a:t>
            </a:r>
            <a:endParaRPr lang="en-US" sz="4000" dirty="0">
              <a:solidFill>
                <a:srgbClr val="08080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C86A73-03BC-4846-A6F5-FAA79307F5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8351" y="1197226"/>
            <a:ext cx="7979004" cy="2866047"/>
          </a:xfrm>
          <a:noFill/>
        </p:spPr>
        <p:txBody>
          <a:bodyPr anchor="ctr">
            <a:normAutofit/>
          </a:bodyPr>
          <a:lstStyle/>
          <a:p>
            <a:r>
              <a:rPr lang="en-US" sz="4400" b="1">
                <a:solidFill>
                  <a:srgbClr val="080808"/>
                </a:solidFill>
              </a:rPr>
              <a:t>7</a:t>
            </a:r>
            <a:r>
              <a:rPr lang="en-US" sz="4400" b="1" baseline="30000">
                <a:solidFill>
                  <a:srgbClr val="080808"/>
                </a:solidFill>
              </a:rPr>
              <a:t>th</a:t>
            </a:r>
            <a:r>
              <a:rPr lang="en-US" sz="4400" b="1">
                <a:solidFill>
                  <a:srgbClr val="080808"/>
                </a:solidFill>
              </a:rPr>
              <a:t> grade</a:t>
            </a:r>
            <a:br>
              <a:rPr lang="en-US" sz="4400" b="1">
                <a:solidFill>
                  <a:srgbClr val="080808"/>
                </a:solidFill>
              </a:rPr>
            </a:br>
            <a:br>
              <a:rPr lang="en-US" sz="4400" b="1">
                <a:solidFill>
                  <a:srgbClr val="080808"/>
                </a:solidFill>
              </a:rPr>
            </a:br>
            <a:r>
              <a:rPr lang="en-US" sz="4400" b="1">
                <a:solidFill>
                  <a:srgbClr val="080808"/>
                </a:solidFill>
              </a:rPr>
              <a:t>MUCH/MANY - MORE - THE MOST</a:t>
            </a:r>
            <a:endParaRPr lang="en-US" sz="4400" b="1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95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FF46C-795F-4B9D-A107-28505D0EC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28700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                                 tips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0550C2-AA3F-47BF-B49F-360C31E0A5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87" y="905522"/>
            <a:ext cx="2757686" cy="17341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334E32-9209-4EB4-881A-A6AEE966EC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109" y="2699069"/>
            <a:ext cx="5763272" cy="36171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E2DAC4-1C1D-4990-B71F-7A5F8D5674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871" y="2387816"/>
            <a:ext cx="4610057" cy="392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56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B35C3-983E-4A48-9EC4-22713EE9E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67762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Which of these are your eating habits?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271CC1-F791-4C67-A52C-9571170B24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1216241"/>
            <a:ext cx="3022214" cy="292086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A9558A-38C4-406E-9024-FBBD6789C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824" y="3639843"/>
            <a:ext cx="3430903" cy="26646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899273-D471-41A7-8580-26F864798F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924" y="1296140"/>
            <a:ext cx="3607433" cy="266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889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CF01A-B542-4989-B964-68F2D802F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25467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Homework: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AFDFD-D5BF-408D-9522-A5F71AF0B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663300"/>
            <a:ext cx="9905999" cy="3127901"/>
          </a:xfrm>
        </p:spPr>
        <p:txBody>
          <a:bodyPr>
            <a:normAutofit/>
          </a:bodyPr>
          <a:lstStyle/>
          <a:p>
            <a:r>
              <a:rPr lang="en-US" sz="3600" b="1" dirty="0"/>
              <a:t>1  Read the text </a:t>
            </a:r>
            <a:r>
              <a:rPr lang="en-US" sz="3600" b="1" dirty="0">
                <a:solidFill>
                  <a:srgbClr val="FF0000"/>
                </a:solidFill>
              </a:rPr>
              <a:t>4.2 Eating habits </a:t>
            </a:r>
            <a:r>
              <a:rPr lang="en-US" sz="3600" b="1" dirty="0"/>
              <a:t>on page 44 in Student’s Book</a:t>
            </a:r>
          </a:p>
          <a:p>
            <a:r>
              <a:rPr lang="en-US" sz="3600" b="1" dirty="0"/>
              <a:t>2  Workbook, page 31, ex. 3 – put the words in brackets into the correct form</a:t>
            </a:r>
          </a:p>
        </p:txBody>
      </p:sp>
    </p:spTree>
    <p:extLst>
      <p:ext uri="{BB962C8B-B14F-4D97-AF65-F5344CB8AC3E}">
        <p14:creationId xmlns:p14="http://schemas.microsoft.com/office/powerpoint/2010/main" val="3640255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7D027-30DB-4E2D-B3DE-62830661A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</a:rPr>
              <a:t>Thanks for your attention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1D8038-2326-4F67-9304-9B3F4D6E78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599" y="2306803"/>
            <a:ext cx="6046237" cy="3552459"/>
          </a:xfrm>
        </p:spPr>
      </p:pic>
    </p:spTree>
    <p:extLst>
      <p:ext uri="{BB962C8B-B14F-4D97-AF65-F5344CB8AC3E}">
        <p14:creationId xmlns:p14="http://schemas.microsoft.com/office/powerpoint/2010/main" val="117564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6451A-4C08-4688-A405-7C43E91A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IRREGULAR COMPARISON OF ADJECTIVES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36FD7-1FFF-424B-B99B-397F99B69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5029"/>
            <a:ext cx="10515600" cy="409260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300" dirty="0"/>
              <a:t>Positive:          Comparative:       Superlative:</a:t>
            </a:r>
          </a:p>
          <a:p>
            <a:pPr marL="0" indent="0">
              <a:buNone/>
            </a:pPr>
            <a:r>
              <a:rPr lang="en-US" sz="4300" dirty="0">
                <a:solidFill>
                  <a:schemeClr val="accent1">
                    <a:lumMod val="75000"/>
                  </a:schemeClr>
                </a:solidFill>
              </a:rPr>
              <a:t>much/many          more                 the most</a:t>
            </a:r>
          </a:p>
          <a:p>
            <a:pPr marL="0" indent="0">
              <a:buNone/>
            </a:pPr>
            <a:endParaRPr lang="en-US" sz="4300" dirty="0"/>
          </a:p>
          <a:p>
            <a:pPr marL="0" indent="0">
              <a:buNone/>
            </a:pPr>
            <a:r>
              <a:rPr lang="en-US" sz="4300" dirty="0"/>
              <a:t>We use </a:t>
            </a:r>
            <a:r>
              <a:rPr lang="en-US" sz="4300" b="1" dirty="0">
                <a:solidFill>
                  <a:srgbClr val="FF0000"/>
                </a:solidFill>
              </a:rPr>
              <a:t>many</a:t>
            </a:r>
            <a:r>
              <a:rPr lang="en-US" sz="4300" dirty="0"/>
              <a:t> with plural countable nouns (books, dogs, pencils)</a:t>
            </a:r>
          </a:p>
          <a:p>
            <a:pPr marL="0" indent="0">
              <a:buNone/>
            </a:pPr>
            <a:r>
              <a:rPr lang="en-US" sz="4300" dirty="0"/>
              <a:t>We use </a:t>
            </a:r>
            <a:r>
              <a:rPr lang="en-US" sz="4300" b="1" dirty="0">
                <a:solidFill>
                  <a:srgbClr val="FF0000"/>
                </a:solidFill>
              </a:rPr>
              <a:t>much</a:t>
            </a:r>
            <a:r>
              <a:rPr lang="en-US" sz="4300" dirty="0"/>
              <a:t> with uncountable nouns (sugar, water, flour)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027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277F1-262F-4ABD-8B0A-5E636E3A8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556F1-DEF2-4036-9159-2ED4DA7EF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7262"/>
            <a:ext cx="10515600" cy="5033639"/>
          </a:xfrm>
        </p:spPr>
        <p:txBody>
          <a:bodyPr>
            <a:normAutofit lnSpcReduction="10000"/>
          </a:bodyPr>
          <a:lstStyle/>
          <a:p>
            <a:r>
              <a:rPr lang="en-US" sz="3600" b="0" i="0" dirty="0">
                <a:solidFill>
                  <a:srgbClr val="191919"/>
                </a:solidFill>
                <a:effectLst/>
                <a:latin typeface="EF Circular Latin"/>
              </a:rPr>
              <a:t>There are </a:t>
            </a:r>
            <a:r>
              <a:rPr lang="en-US" sz="3600" b="1" i="0" dirty="0">
                <a:solidFill>
                  <a:srgbClr val="191919"/>
                </a:solidFill>
                <a:effectLst/>
                <a:latin typeface="EF Circular Latin"/>
              </a:rPr>
              <a:t>many people</a:t>
            </a:r>
            <a:r>
              <a:rPr lang="en-US" sz="3600" b="0" i="0" dirty="0">
                <a:solidFill>
                  <a:srgbClr val="191919"/>
                </a:solidFill>
                <a:effectLst/>
                <a:latin typeface="EF Circular Latin"/>
              </a:rPr>
              <a:t> in England, </a:t>
            </a:r>
            <a:r>
              <a:rPr lang="en-US" sz="3600" b="1" i="0" dirty="0">
                <a:solidFill>
                  <a:srgbClr val="191919"/>
                </a:solidFill>
                <a:effectLst/>
                <a:latin typeface="EF Circular Latin"/>
              </a:rPr>
              <a:t>more people</a:t>
            </a:r>
            <a:r>
              <a:rPr lang="en-US" sz="3600" b="0" i="0" dirty="0">
                <a:solidFill>
                  <a:srgbClr val="191919"/>
                </a:solidFill>
                <a:effectLst/>
                <a:latin typeface="EF Circular Latin"/>
              </a:rPr>
              <a:t> in India, but </a:t>
            </a:r>
            <a:r>
              <a:rPr lang="en-US" sz="3600" b="1" i="0" dirty="0">
                <a:solidFill>
                  <a:srgbClr val="191919"/>
                </a:solidFill>
                <a:effectLst/>
                <a:latin typeface="EF Circular Latin"/>
              </a:rPr>
              <a:t>the most people</a:t>
            </a:r>
            <a:r>
              <a:rPr lang="en-US" sz="3600" b="0" i="0" dirty="0">
                <a:solidFill>
                  <a:srgbClr val="191919"/>
                </a:solidFill>
                <a:effectLst/>
                <a:latin typeface="EF Circular Latin"/>
              </a:rPr>
              <a:t> live in China.</a:t>
            </a:r>
          </a:p>
          <a:p>
            <a:r>
              <a:rPr lang="en-US" sz="3600" b="0" i="0" dirty="0">
                <a:solidFill>
                  <a:srgbClr val="333333"/>
                </a:solidFill>
                <a:effectLst/>
                <a:latin typeface="PT Serif"/>
              </a:rPr>
              <a:t>We don't have </a:t>
            </a:r>
            <a:r>
              <a:rPr lang="en-US" sz="3600" b="1" i="1" dirty="0">
                <a:solidFill>
                  <a:srgbClr val="333333"/>
                </a:solidFill>
                <a:effectLst/>
                <a:latin typeface="PT Serif"/>
              </a:rPr>
              <a:t>much</a:t>
            </a:r>
            <a:r>
              <a:rPr lang="en-US" sz="3600" b="0" i="1" dirty="0">
                <a:solidFill>
                  <a:srgbClr val="333333"/>
                </a:solidFill>
                <a:effectLst/>
                <a:latin typeface="PT Serif"/>
              </a:rPr>
              <a:t> time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PT Serif"/>
              </a:rPr>
              <a:t> left so let's go soon.</a:t>
            </a:r>
          </a:p>
          <a:p>
            <a:r>
              <a:rPr lang="en-US" sz="3600" b="0" i="0" dirty="0">
                <a:solidFill>
                  <a:srgbClr val="333333"/>
                </a:solidFill>
                <a:effectLst/>
                <a:latin typeface="PT Serif"/>
              </a:rPr>
              <a:t>Many people use the Internet and </a:t>
            </a:r>
            <a:r>
              <a:rPr lang="en-US" sz="3600" b="1" i="1" dirty="0">
                <a:solidFill>
                  <a:srgbClr val="333333"/>
                </a:solidFill>
                <a:effectLst/>
                <a:latin typeface="PT Serif"/>
              </a:rPr>
              <a:t>more</a:t>
            </a:r>
            <a:r>
              <a:rPr lang="en-US" sz="3600" b="0" i="1" dirty="0">
                <a:solidFill>
                  <a:srgbClr val="333333"/>
                </a:solidFill>
                <a:effectLst/>
                <a:latin typeface="PT Serif"/>
              </a:rPr>
              <a:t> people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PT Serif"/>
              </a:rPr>
              <a:t> join every year.</a:t>
            </a:r>
          </a:p>
          <a:p>
            <a:r>
              <a:rPr lang="en-US" sz="3600" b="0" i="0" dirty="0">
                <a:solidFill>
                  <a:srgbClr val="333333"/>
                </a:solidFill>
                <a:effectLst/>
                <a:latin typeface="PT Serif"/>
              </a:rPr>
              <a:t>I don't have </a:t>
            </a:r>
            <a:r>
              <a:rPr lang="en-US" sz="3600" b="1" i="0" dirty="0">
                <a:solidFill>
                  <a:srgbClr val="333333"/>
                </a:solidFill>
                <a:effectLst/>
                <a:latin typeface="PT Serif"/>
              </a:rPr>
              <a:t>many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PT Serif"/>
              </a:rPr>
              <a:t> books.</a:t>
            </a:r>
          </a:p>
          <a:p>
            <a:r>
              <a:rPr lang="en-US" sz="3600" b="0" i="0" dirty="0">
                <a:solidFill>
                  <a:srgbClr val="333333"/>
                </a:solidFill>
                <a:effectLst/>
                <a:latin typeface="PT Serif"/>
              </a:rPr>
              <a:t>I don’t have </a:t>
            </a:r>
            <a:r>
              <a:rPr lang="en-US" sz="3600" b="1" i="0" dirty="0">
                <a:solidFill>
                  <a:srgbClr val="333333"/>
                </a:solidFill>
                <a:effectLst/>
                <a:latin typeface="PT Serif"/>
              </a:rPr>
              <a:t>much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PT Serif"/>
              </a:rPr>
              <a:t> work to do.</a:t>
            </a:r>
          </a:p>
          <a:p>
            <a:r>
              <a:rPr lang="en-US" sz="3600" b="0" i="0" dirty="0">
                <a:solidFill>
                  <a:srgbClr val="191919"/>
                </a:solidFill>
                <a:effectLst/>
                <a:latin typeface="EF Circular Latin"/>
              </a:rPr>
              <a:t>He has </a:t>
            </a:r>
            <a:r>
              <a:rPr lang="en-US" sz="3600" b="1" i="0" dirty="0">
                <a:solidFill>
                  <a:srgbClr val="191919"/>
                </a:solidFill>
                <a:effectLst/>
                <a:latin typeface="EF Circular Latin"/>
              </a:rPr>
              <a:t>the most </a:t>
            </a:r>
            <a:r>
              <a:rPr lang="en-US" sz="3600" b="0" i="0" dirty="0">
                <a:solidFill>
                  <a:srgbClr val="191919"/>
                </a:solidFill>
                <a:effectLst/>
                <a:latin typeface="EF Circular Latin"/>
              </a:rPr>
              <a:t>free 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315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E8AA5-CFD3-4F8B-A0B9-A785EBAD3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90" y="458680"/>
            <a:ext cx="8596668" cy="65102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Exercise 1 – write </a:t>
            </a:r>
            <a:r>
              <a:rPr lang="en-US" b="1" dirty="0">
                <a:solidFill>
                  <a:srgbClr val="C00000"/>
                </a:solidFill>
              </a:rPr>
              <a:t>much</a:t>
            </a:r>
            <a:r>
              <a:rPr lang="en-US" dirty="0">
                <a:solidFill>
                  <a:srgbClr val="C00000"/>
                </a:solidFill>
              </a:rPr>
              <a:t> or </a:t>
            </a:r>
            <a:r>
              <a:rPr lang="en-US" b="1" dirty="0">
                <a:solidFill>
                  <a:srgbClr val="C00000"/>
                </a:solidFill>
              </a:rPr>
              <a:t>many</a:t>
            </a:r>
            <a:r>
              <a:rPr lang="en-US" dirty="0">
                <a:solidFill>
                  <a:srgbClr val="C00000"/>
                </a:solidFill>
              </a:rPr>
              <a:t>:</a:t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F2BD5-C0D2-450D-88BB-4D5486734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109709"/>
            <a:ext cx="9611886" cy="4931653"/>
          </a:xfrm>
        </p:spPr>
        <p:txBody>
          <a:bodyPr>
            <a:normAutofit/>
          </a:bodyPr>
          <a:lstStyle/>
          <a:p>
            <a:r>
              <a:rPr lang="en-US" sz="3200" b="1" dirty="0"/>
              <a:t>1  Do you know _____________ words in English?</a:t>
            </a:r>
          </a:p>
          <a:p>
            <a:r>
              <a:rPr lang="en-US" sz="3200" b="1" dirty="0"/>
              <a:t>2  He didn’t eat ____________ meat.</a:t>
            </a:r>
          </a:p>
          <a:p>
            <a:r>
              <a:rPr lang="en-US" sz="3200" b="1" dirty="0"/>
              <a:t>3  There isn’t ____________ butter in the fridge.</a:t>
            </a:r>
          </a:p>
          <a:p>
            <a:r>
              <a:rPr lang="en-US" sz="3200" b="1" dirty="0"/>
              <a:t>4  How ___________ lessons do you have on Mondays?</a:t>
            </a:r>
          </a:p>
          <a:p>
            <a:r>
              <a:rPr lang="en-US" sz="3200" b="1" dirty="0"/>
              <a:t>5  There was too __________ noise in the street.</a:t>
            </a:r>
          </a:p>
          <a:p>
            <a:r>
              <a:rPr lang="en-US" sz="3200" b="1" dirty="0"/>
              <a:t>6  I  cannot see __________ stars in the sky tonight.</a:t>
            </a:r>
          </a:p>
        </p:txBody>
      </p:sp>
    </p:spTree>
    <p:extLst>
      <p:ext uri="{BB962C8B-B14F-4D97-AF65-F5344CB8AC3E}">
        <p14:creationId xmlns:p14="http://schemas.microsoft.com/office/powerpoint/2010/main" val="4292051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E8AA5-CFD3-4F8B-A0B9-A785EBAD3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90" y="417250"/>
            <a:ext cx="8596668" cy="69245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Exercise 1 – write </a:t>
            </a:r>
            <a:r>
              <a:rPr lang="en-US" b="1" dirty="0">
                <a:solidFill>
                  <a:srgbClr val="C00000"/>
                </a:solidFill>
              </a:rPr>
              <a:t>much</a:t>
            </a:r>
            <a:r>
              <a:rPr lang="en-US" dirty="0">
                <a:solidFill>
                  <a:srgbClr val="C00000"/>
                </a:solidFill>
              </a:rPr>
              <a:t> or </a:t>
            </a:r>
            <a:r>
              <a:rPr lang="en-US" b="1" dirty="0">
                <a:solidFill>
                  <a:srgbClr val="C00000"/>
                </a:solidFill>
              </a:rPr>
              <a:t>many </a:t>
            </a:r>
            <a:r>
              <a:rPr lang="en-US" dirty="0">
                <a:solidFill>
                  <a:srgbClr val="C00000"/>
                </a:solidFill>
              </a:rPr>
              <a:t>– key:</a:t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F2BD5-C0D2-450D-88BB-4D5486734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109709"/>
            <a:ext cx="9611886" cy="4931653"/>
          </a:xfrm>
        </p:spPr>
        <p:txBody>
          <a:bodyPr>
            <a:normAutofit/>
          </a:bodyPr>
          <a:lstStyle/>
          <a:p>
            <a:r>
              <a:rPr lang="en-US" sz="3200" b="1" dirty="0"/>
              <a:t>1  Do you know ____ 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</a:rPr>
              <a:t>many</a:t>
            </a:r>
            <a:r>
              <a:rPr lang="en-US" sz="3200" b="1" dirty="0"/>
              <a:t> ___ words in English?</a:t>
            </a:r>
          </a:p>
          <a:p>
            <a:r>
              <a:rPr lang="en-US" sz="3200" b="1" dirty="0"/>
              <a:t>2  He didn’t eat ___ 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</a:rPr>
              <a:t>much</a:t>
            </a:r>
            <a:r>
              <a:rPr lang="en-US" sz="3200" b="1" dirty="0"/>
              <a:t> ____ meat.</a:t>
            </a:r>
          </a:p>
          <a:p>
            <a:r>
              <a:rPr lang="en-US" sz="3200" b="1" dirty="0"/>
              <a:t>3  There isn’t ____ 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</a:rPr>
              <a:t>much</a:t>
            </a:r>
            <a:r>
              <a:rPr lang="en-US" sz="3200" b="1" dirty="0"/>
              <a:t> __ butter in the fridge.</a:t>
            </a:r>
          </a:p>
          <a:p>
            <a:r>
              <a:rPr lang="en-US" sz="3200" b="1" dirty="0"/>
              <a:t>4  How __ 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</a:rPr>
              <a:t>many</a:t>
            </a:r>
            <a:r>
              <a:rPr lang="en-US" sz="3200" b="1" dirty="0"/>
              <a:t> ____ lessons do you have on Mondays?</a:t>
            </a:r>
          </a:p>
          <a:p>
            <a:r>
              <a:rPr lang="en-US" sz="3200" b="1" dirty="0"/>
              <a:t>5  There was too __ 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</a:rPr>
              <a:t>much</a:t>
            </a:r>
            <a:r>
              <a:rPr lang="en-US" sz="3200" b="1" dirty="0"/>
              <a:t> ___ noise in the street.</a:t>
            </a:r>
          </a:p>
          <a:p>
            <a:r>
              <a:rPr lang="en-US" sz="3200" b="1" dirty="0"/>
              <a:t>6  I  cannot see __ 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</a:rPr>
              <a:t>many</a:t>
            </a:r>
            <a:r>
              <a:rPr lang="en-US" sz="3200" b="1" dirty="0"/>
              <a:t> ___ stars in the sky tonight.</a:t>
            </a:r>
          </a:p>
        </p:txBody>
      </p:sp>
    </p:spTree>
    <p:extLst>
      <p:ext uri="{BB962C8B-B14F-4D97-AF65-F5344CB8AC3E}">
        <p14:creationId xmlns:p14="http://schemas.microsoft.com/office/powerpoint/2010/main" val="20736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C5FF5-E3AD-427C-BD1F-8FC104CE9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19596"/>
            <a:ext cx="9905998" cy="105644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SB, p. 45, ex. 2: </a:t>
            </a:r>
            <a:r>
              <a:rPr lang="en-US" sz="3200" dirty="0"/>
              <a:t>write </a:t>
            </a:r>
            <a:r>
              <a:rPr lang="en-US" sz="3200" i="1" dirty="0">
                <a:solidFill>
                  <a:srgbClr val="002060"/>
                </a:solidFill>
              </a:rPr>
              <a:t>many</a:t>
            </a:r>
            <a:r>
              <a:rPr lang="en-US" sz="3200" dirty="0"/>
              <a:t> or </a:t>
            </a:r>
            <a:r>
              <a:rPr lang="en-US" sz="3200" i="1" dirty="0">
                <a:solidFill>
                  <a:srgbClr val="002060"/>
                </a:solidFill>
              </a:rPr>
              <a:t>much</a:t>
            </a:r>
            <a:r>
              <a:rPr lang="en-US" sz="3200" dirty="0"/>
              <a:t>, </a:t>
            </a:r>
            <a:r>
              <a:rPr lang="en-US" sz="3200" i="1" dirty="0">
                <a:solidFill>
                  <a:srgbClr val="002060"/>
                </a:solidFill>
              </a:rPr>
              <a:t>more</a:t>
            </a:r>
            <a:r>
              <a:rPr lang="en-US" sz="3200" dirty="0"/>
              <a:t> or </a:t>
            </a:r>
            <a:r>
              <a:rPr lang="en-US" sz="3200" i="1" dirty="0">
                <a:solidFill>
                  <a:srgbClr val="002060"/>
                </a:solidFill>
              </a:rPr>
              <a:t>the most </a:t>
            </a:r>
            <a:r>
              <a:rPr lang="en-US" sz="3200" dirty="0"/>
              <a:t>to complete the sentences: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56798-F422-46E3-82C7-FE19D1FAE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767" y="1376038"/>
            <a:ext cx="10360241" cy="5162366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1  There aren’t _________ cooks in this hotel.</a:t>
            </a:r>
          </a:p>
          <a:p>
            <a:r>
              <a:rPr lang="en-US" sz="3200" dirty="0"/>
              <a:t>2  Who has _________ DVDs, Mike or Steve?</a:t>
            </a:r>
          </a:p>
          <a:p>
            <a:r>
              <a:rPr lang="en-US" sz="3200" dirty="0"/>
              <a:t>3  There are _______ TV channels now than last year.</a:t>
            </a:r>
          </a:p>
          <a:p>
            <a:r>
              <a:rPr lang="en-US" sz="3200" dirty="0"/>
              <a:t>4  Of all the subjects, children have _________ fun in PE classes.</a:t>
            </a:r>
          </a:p>
          <a:p>
            <a:r>
              <a:rPr lang="en-US" sz="3200" dirty="0"/>
              <a:t>5  Our club has __________ members of all the sports clubs in the school.</a:t>
            </a:r>
          </a:p>
          <a:p>
            <a:r>
              <a:rPr lang="en-US" sz="3200" dirty="0"/>
              <a:t>6  Sorry, I don’t have _________ time now. I’ll call you later.</a:t>
            </a:r>
          </a:p>
        </p:txBody>
      </p:sp>
    </p:spTree>
    <p:extLst>
      <p:ext uri="{BB962C8B-B14F-4D97-AF65-F5344CB8AC3E}">
        <p14:creationId xmlns:p14="http://schemas.microsoft.com/office/powerpoint/2010/main" val="3601196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C5FF5-E3AD-427C-BD1F-8FC104CE9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19596"/>
            <a:ext cx="9905998" cy="105644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SB, p. 45, ex. 2: </a:t>
            </a:r>
            <a:r>
              <a:rPr lang="en-US" sz="3200" dirty="0"/>
              <a:t>write </a:t>
            </a:r>
            <a:r>
              <a:rPr lang="en-US" sz="3200" i="1" dirty="0">
                <a:solidFill>
                  <a:srgbClr val="002060"/>
                </a:solidFill>
              </a:rPr>
              <a:t>many</a:t>
            </a:r>
            <a:r>
              <a:rPr lang="en-US" sz="3200" dirty="0"/>
              <a:t> or </a:t>
            </a:r>
            <a:r>
              <a:rPr lang="en-US" sz="3200" i="1" dirty="0">
                <a:solidFill>
                  <a:srgbClr val="002060"/>
                </a:solidFill>
              </a:rPr>
              <a:t>much</a:t>
            </a:r>
            <a:r>
              <a:rPr lang="en-US" sz="3200" dirty="0"/>
              <a:t>, </a:t>
            </a:r>
            <a:r>
              <a:rPr lang="en-US" sz="3200" i="1" dirty="0">
                <a:solidFill>
                  <a:srgbClr val="002060"/>
                </a:solidFill>
              </a:rPr>
              <a:t>more</a:t>
            </a:r>
            <a:r>
              <a:rPr lang="en-US" sz="3200" dirty="0"/>
              <a:t> or </a:t>
            </a:r>
            <a:r>
              <a:rPr lang="en-US" sz="3200" i="1" dirty="0">
                <a:solidFill>
                  <a:srgbClr val="002060"/>
                </a:solidFill>
              </a:rPr>
              <a:t>the most </a:t>
            </a:r>
            <a:r>
              <a:rPr lang="en-US" sz="3200" dirty="0"/>
              <a:t>to complete the sentences: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56798-F422-46E3-82C7-FE19D1FAE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767" y="1376038"/>
            <a:ext cx="10360241" cy="5162366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1  There aren’t __ </a:t>
            </a:r>
            <a:r>
              <a:rPr lang="en-US" sz="3200" dirty="0">
                <a:solidFill>
                  <a:srgbClr val="002060"/>
                </a:solidFill>
              </a:rPr>
              <a:t>many</a:t>
            </a:r>
            <a:r>
              <a:rPr lang="en-US" sz="3200" dirty="0"/>
              <a:t> __ cooks in this hotel.</a:t>
            </a:r>
          </a:p>
          <a:p>
            <a:r>
              <a:rPr lang="en-US" sz="3200" dirty="0"/>
              <a:t>2  Who has __ </a:t>
            </a:r>
            <a:r>
              <a:rPr lang="en-US" sz="3200" dirty="0">
                <a:solidFill>
                  <a:srgbClr val="002060"/>
                </a:solidFill>
              </a:rPr>
              <a:t>more</a:t>
            </a:r>
            <a:r>
              <a:rPr lang="en-US" sz="3200" dirty="0"/>
              <a:t> __ DVDs, Mike or Steve?</a:t>
            </a:r>
          </a:p>
          <a:p>
            <a:r>
              <a:rPr lang="en-US" sz="3200" dirty="0"/>
              <a:t>3  There are __ </a:t>
            </a:r>
            <a:r>
              <a:rPr lang="en-US" sz="3200" dirty="0">
                <a:solidFill>
                  <a:srgbClr val="002060"/>
                </a:solidFill>
              </a:rPr>
              <a:t>more</a:t>
            </a:r>
            <a:r>
              <a:rPr lang="en-US" sz="3200" dirty="0"/>
              <a:t> _ TV channels now than last year.</a:t>
            </a:r>
          </a:p>
          <a:p>
            <a:r>
              <a:rPr lang="en-US" sz="3200" dirty="0"/>
              <a:t>4  Of all the subjects, children have _ </a:t>
            </a:r>
            <a:r>
              <a:rPr lang="en-US" sz="3200" dirty="0">
                <a:solidFill>
                  <a:srgbClr val="002060"/>
                </a:solidFill>
              </a:rPr>
              <a:t>the most</a:t>
            </a:r>
            <a:r>
              <a:rPr lang="en-US" sz="3200" dirty="0"/>
              <a:t>_ fun in PE classes.</a:t>
            </a:r>
          </a:p>
          <a:p>
            <a:r>
              <a:rPr lang="en-US" sz="3200" dirty="0"/>
              <a:t>5  Our club has _ </a:t>
            </a:r>
            <a:r>
              <a:rPr lang="en-US" sz="3200" dirty="0">
                <a:solidFill>
                  <a:srgbClr val="002060"/>
                </a:solidFill>
              </a:rPr>
              <a:t>the most </a:t>
            </a:r>
            <a:r>
              <a:rPr lang="en-US" sz="3200" dirty="0"/>
              <a:t>_ members of all the sports clubs in the school.</a:t>
            </a:r>
          </a:p>
          <a:p>
            <a:r>
              <a:rPr lang="en-US" sz="3200" dirty="0"/>
              <a:t>6  Sorry, I don’t have __ </a:t>
            </a:r>
            <a:r>
              <a:rPr lang="en-US" sz="3200" dirty="0">
                <a:solidFill>
                  <a:srgbClr val="002060"/>
                </a:solidFill>
              </a:rPr>
              <a:t>much</a:t>
            </a:r>
            <a:r>
              <a:rPr lang="en-US" sz="3200" dirty="0"/>
              <a:t> __ time now. I’ll call you later.</a:t>
            </a:r>
          </a:p>
        </p:txBody>
      </p:sp>
    </p:spTree>
    <p:extLst>
      <p:ext uri="{BB962C8B-B14F-4D97-AF65-F5344CB8AC3E}">
        <p14:creationId xmlns:p14="http://schemas.microsoft.com/office/powerpoint/2010/main" val="1017379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C9BA9-4B16-40ED-AA75-3792AB5CC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6776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chemeClr val="bg2">
                    <a:lumMod val="75000"/>
                  </a:schemeClr>
                </a:solidFill>
              </a:rPr>
              <a:t>4.2 eating habits  (SB, p. 44)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424BA9-2B5E-46B2-BA6F-6C92685563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21" y="1296140"/>
            <a:ext cx="5742860" cy="502285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33F593-AC4B-4BBB-A758-0EF1E93AC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877" y="1296140"/>
            <a:ext cx="3714750" cy="2381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929E7C-0A71-444C-A0FA-EC1A680D8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965" y="4299956"/>
            <a:ext cx="4179662" cy="201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79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FAE1F-7260-4510-B3FE-8ECAF83A9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93032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Eating habits of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kevin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, Janice and mark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4782B-A5A1-4833-92E7-7CDCB2A45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11550"/>
            <a:ext cx="9905999" cy="4827932"/>
          </a:xfrm>
        </p:spPr>
        <p:txBody>
          <a:bodyPr>
            <a:normAutofit fontScale="92500"/>
          </a:bodyPr>
          <a:lstStyle/>
          <a:p>
            <a:r>
              <a:rPr lang="en-US" sz="3200" b="1" dirty="0"/>
              <a:t>Kevin: buys hamburgers or cheeseburgers; he doesn’t much time during recesses; his parents work all day long; they don’t have enough time to cook; he eats </a:t>
            </a:r>
            <a:r>
              <a:rPr lang="en-US" sz="3200" b="1" dirty="0">
                <a:solidFill>
                  <a:srgbClr val="FF0000"/>
                </a:solidFill>
              </a:rPr>
              <a:t>fast food</a:t>
            </a:r>
          </a:p>
          <a:p>
            <a:r>
              <a:rPr lang="en-US" sz="3200" b="1" dirty="0"/>
              <a:t>Janice: her father has time to cook healthy food; she eats </a:t>
            </a:r>
            <a:r>
              <a:rPr lang="en-US" sz="3200" b="1" dirty="0">
                <a:solidFill>
                  <a:srgbClr val="FF0000"/>
                </a:solidFill>
              </a:rPr>
              <a:t>home-made food</a:t>
            </a:r>
            <a:endParaRPr lang="en-US" sz="3200" b="1" dirty="0"/>
          </a:p>
          <a:p>
            <a:r>
              <a:rPr lang="en-US" sz="3200" b="1" dirty="0"/>
              <a:t>Mark: his mom works and doesn’t have enough time for cooking; salad, fat-free; he usually eats </a:t>
            </a:r>
            <a:r>
              <a:rPr lang="en-US" sz="3200" b="1" dirty="0">
                <a:solidFill>
                  <a:srgbClr val="FF0000"/>
                </a:solidFill>
              </a:rPr>
              <a:t>ready-made food</a:t>
            </a:r>
          </a:p>
        </p:txBody>
      </p:sp>
    </p:spTree>
    <p:extLst>
      <p:ext uri="{BB962C8B-B14F-4D97-AF65-F5344CB8AC3E}">
        <p14:creationId xmlns:p14="http://schemas.microsoft.com/office/powerpoint/2010/main" val="3431145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4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303</TotalTime>
  <Words>614</Words>
  <Application>Microsoft Office PowerPoint</Application>
  <PresentationFormat>Widescreen</PresentationFormat>
  <Paragraphs>55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EF Circular Latin</vt:lpstr>
      <vt:lpstr>PT Serif</vt:lpstr>
      <vt:lpstr>Trebuchet MS</vt:lpstr>
      <vt:lpstr>Tw Cen MT</vt:lpstr>
      <vt:lpstr>Wingdings 3</vt:lpstr>
      <vt:lpstr>Office Theme</vt:lpstr>
      <vt:lpstr>Facet</vt:lpstr>
      <vt:lpstr>Circuit</vt:lpstr>
      <vt:lpstr>Ion Boardroom</vt:lpstr>
      <vt:lpstr>7th grade  MUCH/MANY - MORE - THE MOST</vt:lpstr>
      <vt:lpstr>IRREGULAR COMPARISON OF ADJECTIVES</vt:lpstr>
      <vt:lpstr>Examples:</vt:lpstr>
      <vt:lpstr>Exercise 1 – write much or many: </vt:lpstr>
      <vt:lpstr>Exercise 1 – write much or many – key: </vt:lpstr>
      <vt:lpstr>SB, p. 45, ex. 2: write many or much, more or the most to complete the sentences:</vt:lpstr>
      <vt:lpstr>SB, p. 45, ex. 2: write many or much, more or the most to complete the sentences:</vt:lpstr>
      <vt:lpstr>4.2 eating habits  (SB, p. 44)</vt:lpstr>
      <vt:lpstr>Eating habits of kevin, Janice and mark</vt:lpstr>
      <vt:lpstr>                                  tips</vt:lpstr>
      <vt:lpstr>Which of these are your eating habits?</vt:lpstr>
      <vt:lpstr>Homework:</vt:lpstr>
      <vt:lpstr>Thanks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7th grade  MUCH/MANY - MORE - THE MOST</dc:title>
  <dc:creator>borislavv@yahoo.com</dc:creator>
  <cp:lastModifiedBy>borislavv@yahoo.com</cp:lastModifiedBy>
  <cp:revision>25</cp:revision>
  <dcterms:created xsi:type="dcterms:W3CDTF">2021-02-03T17:03:10Z</dcterms:created>
  <dcterms:modified xsi:type="dcterms:W3CDTF">2021-02-04T16:35:25Z</dcterms:modified>
</cp:coreProperties>
</file>