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crdownload" ContentType="image/jpe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8093"/>
    <a:srgbClr val="3494AA"/>
    <a:srgbClr val="94D0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000">
              <a:srgbClr val="94D0DE"/>
            </a:gs>
            <a:gs pos="67000">
              <a:schemeClr val="bg1">
                <a:alpha val="4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crdownload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28600" y="1676400"/>
            <a:ext cx="8763000" cy="2285999"/>
          </a:xfrm>
        </p:spPr>
        <p:txBody>
          <a:bodyPr>
            <a:normAutofit/>
          </a:bodyPr>
          <a:lstStyle/>
          <a:p>
            <a:r>
              <a:rPr lang="sr-Cyrl-BA" sz="3600" dirty="0" smtClean="0">
                <a:solidFill>
                  <a:srgbClr val="3494AA"/>
                </a:solidFill>
                <a:latin typeface="Times New Roman" pitchFamily="18" charset="0"/>
                <a:cs typeface="Times New Roman" pitchFamily="18" charset="0"/>
              </a:rPr>
              <a:t>ИЗЉЕЧЕЊЕ СЛИЈЕПОГ ОД РОЂЕЊА: Господ Исус Христос одгони таму </a:t>
            </a:r>
            <a:br>
              <a:rPr lang="sr-Cyrl-BA" sz="3600" dirty="0" smtClean="0">
                <a:solidFill>
                  <a:srgbClr val="3494A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BA" sz="3600" dirty="0" smtClean="0">
                <a:solidFill>
                  <a:srgbClr val="3494AA"/>
                </a:solidFill>
                <a:latin typeface="Times New Roman" pitchFamily="18" charset="0"/>
                <a:cs typeface="Times New Roman" pitchFamily="18" charset="0"/>
              </a:rPr>
              <a:t>и дарује истинску свјетлост живота</a:t>
            </a:r>
            <a:endParaRPr lang="sr-Latn-BA" sz="3600" dirty="0">
              <a:solidFill>
                <a:srgbClr val="3494A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124200" y="5181600"/>
            <a:ext cx="5638800" cy="609600"/>
          </a:xfrm>
        </p:spPr>
        <p:txBody>
          <a:bodyPr>
            <a:normAutofit/>
          </a:bodyPr>
          <a:lstStyle/>
          <a:p>
            <a:r>
              <a:rPr lang="sr-Cyrl-BA" sz="2800" dirty="0" smtClean="0">
                <a:solidFill>
                  <a:srgbClr val="2D8093"/>
                </a:solidFill>
                <a:latin typeface="Times New Roman" pitchFamily="18" charset="0"/>
                <a:cs typeface="Times New Roman" pitchFamily="18" charset="0"/>
              </a:rPr>
              <a:t>Православна вјеронаука 8. разред</a:t>
            </a:r>
            <a:endParaRPr lang="sr-Latn-BA" sz="2800" dirty="0">
              <a:solidFill>
                <a:srgbClr val="2D809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Čuvar mjesta sadržaja 4"/>
          <p:cNvSpPr>
            <a:spLocks noGrp="1"/>
          </p:cNvSpPr>
          <p:nvPr>
            <p:ph sz="half" idx="1"/>
          </p:nvPr>
        </p:nvSpPr>
        <p:spPr>
          <a:xfrm>
            <a:off x="152400" y="381000"/>
            <a:ext cx="8915400" cy="2057400"/>
          </a:xfrm>
        </p:spPr>
        <p:txBody>
          <a:bodyPr/>
          <a:lstStyle/>
          <a:p>
            <a:r>
              <a:rPr lang="sr-Cyrl-BA" dirty="0" smtClean="0">
                <a:solidFill>
                  <a:srgbClr val="2D8093"/>
                </a:solidFill>
                <a:latin typeface="Times New Roman" pitchFamily="18" charset="0"/>
                <a:cs typeface="Times New Roman" pitchFamily="18" charset="0"/>
              </a:rPr>
              <a:t>Бог промишља о спасењу сваког појединца. </a:t>
            </a:r>
          </a:p>
          <a:p>
            <a:r>
              <a:rPr lang="sr-Cyrl-BA" dirty="0" smtClean="0">
                <a:solidFill>
                  <a:srgbClr val="2D8093"/>
                </a:solidFill>
                <a:latin typeface="Times New Roman" pitchFamily="18" charset="0"/>
                <a:cs typeface="Times New Roman" pitchFamily="18" charset="0"/>
              </a:rPr>
              <a:t>Од рођења слијеп човјек, након што га је Христос исцијелио, исповиједио је вјеру у Њега.</a:t>
            </a:r>
          </a:p>
          <a:p>
            <a:pPr algn="just"/>
            <a:r>
              <a:rPr lang="sr-Cyrl-BA" dirty="0" smtClean="0">
                <a:solidFill>
                  <a:srgbClr val="2D8093"/>
                </a:solidFill>
                <a:latin typeface="Times New Roman" pitchFamily="18" charset="0"/>
                <a:cs typeface="Times New Roman" pitchFamily="18" charset="0"/>
              </a:rPr>
              <a:t>Вјера у Христа је циљ живота сваког човјека.</a:t>
            </a:r>
            <a:endParaRPr lang="sr-Latn-BA" dirty="0">
              <a:solidFill>
                <a:srgbClr val="2D809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667000"/>
            <a:ext cx="3200400" cy="4029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jesta sadržaja 2"/>
          <p:cNvSpPr>
            <a:spLocks noGrp="1"/>
          </p:cNvSpPr>
          <p:nvPr>
            <p:ph sz="half" idx="1"/>
          </p:nvPr>
        </p:nvSpPr>
        <p:spPr>
          <a:xfrm>
            <a:off x="152400" y="762000"/>
            <a:ext cx="8839200" cy="990600"/>
          </a:xfrm>
        </p:spPr>
        <p:txBody>
          <a:bodyPr>
            <a:noAutofit/>
          </a:bodyPr>
          <a:lstStyle/>
          <a:p>
            <a:r>
              <a:rPr lang="sr-Cyrl-BA" dirty="0" smtClean="0">
                <a:solidFill>
                  <a:srgbClr val="2D8093"/>
                </a:solidFill>
                <a:latin typeface="Times New Roman" pitchFamily="18" charset="0"/>
                <a:cs typeface="Times New Roman" pitchFamily="18" charset="0"/>
              </a:rPr>
              <a:t>Ово Христово чудо је описао је Свети Јован Богослов у деветој глави свог Јеванђеља.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209800"/>
            <a:ext cx="7277100" cy="38237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jesta sadržaja 2"/>
          <p:cNvSpPr>
            <a:spLocks noGrp="1"/>
          </p:cNvSpPr>
          <p:nvPr>
            <p:ph sz="half" idx="1"/>
          </p:nvPr>
        </p:nvSpPr>
        <p:spPr>
          <a:xfrm>
            <a:off x="152400" y="4114800"/>
            <a:ext cx="8763000" cy="2514600"/>
          </a:xfrm>
        </p:spPr>
        <p:txBody>
          <a:bodyPr>
            <a:normAutofit/>
          </a:bodyPr>
          <a:lstStyle/>
          <a:p>
            <a:pPr algn="just"/>
            <a:r>
              <a:rPr lang="sr-Cyrl-BA" dirty="0" smtClean="0">
                <a:solidFill>
                  <a:srgbClr val="2D8093"/>
                </a:solidFill>
                <a:latin typeface="Times New Roman" pitchFamily="18" charset="0"/>
                <a:cs typeface="Times New Roman" pitchFamily="18" charset="0"/>
              </a:rPr>
              <a:t>Старозавјетно схватање: свака болест или физички хендикеп посљедица </a:t>
            </a:r>
            <a:r>
              <a:rPr lang="sr-Cyrl-BA" dirty="0" smtClean="0">
                <a:solidFill>
                  <a:srgbClr val="2D8093"/>
                </a:solidFill>
                <a:latin typeface="Times New Roman" pitchFamily="18" charset="0"/>
                <a:cs typeface="Times New Roman" pitchFamily="18" charset="0"/>
              </a:rPr>
              <a:t>је </a:t>
            </a:r>
            <a:r>
              <a:rPr lang="sr-Cyrl-BA" dirty="0" smtClean="0">
                <a:solidFill>
                  <a:srgbClr val="2D8093"/>
                </a:solidFill>
                <a:latin typeface="Times New Roman" pitchFamily="18" charset="0"/>
                <a:cs typeface="Times New Roman" pitchFamily="18" charset="0"/>
              </a:rPr>
              <a:t>гријеха обољелог или гријеха његових родитеља.</a:t>
            </a:r>
          </a:p>
          <a:p>
            <a:pPr algn="just"/>
            <a:r>
              <a:rPr lang="sr-Cyrl-BA" dirty="0" smtClean="0">
                <a:solidFill>
                  <a:srgbClr val="2D8093"/>
                </a:solidFill>
                <a:latin typeface="Times New Roman" pitchFamily="18" charset="0"/>
                <a:cs typeface="Times New Roman" pitchFamily="18" charset="0"/>
              </a:rPr>
              <a:t>Христос каже: „Не сагријеши ни он ни родитељи његови, него да се јаве дјела </a:t>
            </a:r>
            <a:r>
              <a:rPr lang="sr-Cyrl-BA" dirty="0" smtClean="0">
                <a:solidFill>
                  <a:srgbClr val="2D8093"/>
                </a:solidFill>
                <a:latin typeface="Times New Roman" pitchFamily="18" charset="0"/>
                <a:cs typeface="Times New Roman" pitchFamily="18" charset="0"/>
              </a:rPr>
              <a:t>Божја </a:t>
            </a:r>
            <a:r>
              <a:rPr lang="sr-Cyrl-BA" dirty="0" smtClean="0">
                <a:solidFill>
                  <a:srgbClr val="2D8093"/>
                </a:solidFill>
                <a:latin typeface="Times New Roman" pitchFamily="18" charset="0"/>
                <a:cs typeface="Times New Roman" pitchFamily="18" charset="0"/>
              </a:rPr>
              <a:t>на њему.“ (Јн 9,3)</a:t>
            </a:r>
            <a:endParaRPr lang="sr-Latn-BA" dirty="0">
              <a:solidFill>
                <a:srgbClr val="2D809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Čuvar mjesta sadržaja 6" descr="DT40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209800" y="304800"/>
            <a:ext cx="4495800" cy="36774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jesta sadržaja 2"/>
          <p:cNvSpPr>
            <a:spLocks noGrp="1"/>
          </p:cNvSpPr>
          <p:nvPr>
            <p:ph sz="half" idx="1"/>
          </p:nvPr>
        </p:nvSpPr>
        <p:spPr>
          <a:xfrm>
            <a:off x="304800" y="4038600"/>
            <a:ext cx="8458200" cy="2438400"/>
          </a:xfrm>
        </p:spPr>
        <p:txBody>
          <a:bodyPr>
            <a:normAutofit/>
          </a:bodyPr>
          <a:lstStyle/>
          <a:p>
            <a:pPr algn="just"/>
            <a:r>
              <a:rPr lang="sr-Cyrl-BA" dirty="0" smtClean="0">
                <a:solidFill>
                  <a:srgbClr val="2D8093"/>
                </a:solidFill>
                <a:latin typeface="Times New Roman" pitchFamily="18" charset="0"/>
                <a:cs typeface="Times New Roman" pitchFamily="18" charset="0"/>
              </a:rPr>
              <a:t>Христос очи слијепог маже блатом – Бог је човјека створио од земље.</a:t>
            </a:r>
          </a:p>
          <a:p>
            <a:pPr algn="just"/>
            <a:r>
              <a:rPr lang="sr-Cyrl-BA" dirty="0" smtClean="0">
                <a:solidFill>
                  <a:srgbClr val="2D8093"/>
                </a:solidFill>
                <a:latin typeface="Times New Roman" pitchFamily="18" charset="0"/>
                <a:cs typeface="Times New Roman" pitchFamily="18" charset="0"/>
              </a:rPr>
              <a:t>Христос шаље слијепог у Силоамску бању да се умије. „Силоам” значи „послан”.</a:t>
            </a:r>
          </a:p>
          <a:p>
            <a:pPr algn="just"/>
            <a:r>
              <a:rPr lang="sr-Cyrl-BA" dirty="0" smtClean="0">
                <a:solidFill>
                  <a:srgbClr val="2D8093"/>
                </a:solidFill>
                <a:latin typeface="Times New Roman" pitchFamily="18" charset="0"/>
                <a:cs typeface="Times New Roman" pitchFamily="18" charset="0"/>
              </a:rPr>
              <a:t>Христос указује на то да је Он Син Божји.</a:t>
            </a:r>
            <a:endParaRPr lang="sr-Latn-BA" dirty="0">
              <a:solidFill>
                <a:srgbClr val="2D809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Čuvar mjesta sadržaja 6" descr="unnamed (1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752600" y="304800"/>
            <a:ext cx="5410200" cy="36032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Čuvar mjesta sadržaja 4" descr="Sts-peter-paul-rsz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05400" y="1371600"/>
            <a:ext cx="3704095" cy="4223026"/>
          </a:xfrm>
        </p:spPr>
      </p:pic>
      <p:sp>
        <p:nvSpPr>
          <p:cNvPr id="6" name="Čuvar mjesta sadržaja 2"/>
          <p:cNvSpPr txBox="1">
            <a:spLocks/>
          </p:cNvSpPr>
          <p:nvPr/>
        </p:nvSpPr>
        <p:spPr>
          <a:xfrm>
            <a:off x="381000" y="1371600"/>
            <a:ext cx="44196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BA" dirty="0" smtClean="0">
                <a:solidFill>
                  <a:srgbClr val="2D8093"/>
                </a:solidFill>
                <a:latin typeface="Times New Roman" pitchFamily="18" charset="0"/>
                <a:cs typeface="Times New Roman" pitchFamily="18" charset="0"/>
              </a:rPr>
              <a:t>Фарисеји испитују исцијељеног а исцијељени за Христа говори: „Пророк је.“</a:t>
            </a:r>
          </a:p>
          <a:p>
            <a:r>
              <a:rPr lang="sr-Cyrl-BA" dirty="0" smtClean="0">
                <a:solidFill>
                  <a:srgbClr val="2D8093"/>
                </a:solidFill>
                <a:latin typeface="Times New Roman" pitchFamily="18" charset="0"/>
                <a:cs typeface="Times New Roman" pitchFamily="18" charset="0"/>
              </a:rPr>
              <a:t>Исцијељени исповиједа да је Христос Син Божји.</a:t>
            </a:r>
          </a:p>
          <a:p>
            <a:r>
              <a:rPr lang="sr-Latn-RS" dirty="0" smtClean="0">
                <a:solidFill>
                  <a:srgbClr val="2D8093"/>
                </a:solidFill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ru-RU" dirty="0" smtClean="0">
                <a:solidFill>
                  <a:srgbClr val="2D8093"/>
                </a:solidFill>
                <a:latin typeface="Times New Roman" pitchFamily="18" charset="0"/>
                <a:cs typeface="Times New Roman" pitchFamily="18" charset="0"/>
              </a:rPr>
              <a:t>Доста </a:t>
            </a:r>
            <a:r>
              <a:rPr lang="ru-RU" dirty="0">
                <a:solidFill>
                  <a:srgbClr val="2D8093"/>
                </a:solidFill>
                <a:latin typeface="Times New Roman" pitchFamily="18" charset="0"/>
                <a:cs typeface="Times New Roman" pitchFamily="18" charset="0"/>
              </a:rPr>
              <a:t>ти је благодат моја, јер се сила моја у немоћи показује савршена.” (2 Кор 12,9)</a:t>
            </a:r>
          </a:p>
          <a:p>
            <a:endParaRPr lang="sr-Latn-BA" dirty="0">
              <a:solidFill>
                <a:srgbClr val="2D809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jesta sadržaja 2"/>
          <p:cNvSpPr>
            <a:spLocks noGrp="1"/>
          </p:cNvSpPr>
          <p:nvPr>
            <p:ph sz="half" idx="1"/>
          </p:nvPr>
        </p:nvSpPr>
        <p:spPr>
          <a:xfrm>
            <a:off x="152400" y="1570037"/>
            <a:ext cx="8763000" cy="2011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r-Cyrl-BA" sz="4000" dirty="0" smtClean="0">
                <a:solidFill>
                  <a:srgbClr val="2D8093"/>
                </a:solidFill>
                <a:latin typeface="Times New Roman" pitchFamily="18" charset="0"/>
                <a:cs typeface="Times New Roman" pitchFamily="18" charset="0"/>
              </a:rPr>
              <a:t> ДОМАЋИ ЗАДАТАК:</a:t>
            </a:r>
          </a:p>
          <a:p>
            <a:pPr marL="0" indent="0" algn="ctr">
              <a:buNone/>
            </a:pPr>
            <a:endParaRPr lang="sr-Latn-RS" dirty="0" smtClean="0">
              <a:solidFill>
                <a:srgbClr val="2D8093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BA" sz="3200" dirty="0" smtClean="0">
                <a:solidFill>
                  <a:srgbClr val="2D8093"/>
                </a:solidFill>
                <a:latin typeface="Times New Roman" pitchFamily="18" charset="0"/>
                <a:cs typeface="Times New Roman" pitchFamily="18" charset="0"/>
              </a:rPr>
              <a:t>Одговори на питања у уџбенику на страни</a:t>
            </a:r>
            <a:r>
              <a:rPr lang="sr-Cyrl-BA" sz="3200" dirty="0">
                <a:solidFill>
                  <a:srgbClr val="2D8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3200" dirty="0" smtClean="0">
                <a:solidFill>
                  <a:srgbClr val="2D8093"/>
                </a:solidFill>
                <a:latin typeface="Times New Roman" pitchFamily="18" charset="0"/>
                <a:cs typeface="Times New Roman" pitchFamily="18" charset="0"/>
              </a:rPr>
              <a:t>72!</a:t>
            </a:r>
            <a:endParaRPr lang="sr-Latn-BA" sz="3200" dirty="0">
              <a:solidFill>
                <a:srgbClr val="2D809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201</Words>
  <Application>Microsoft Office PowerPoint</Application>
  <PresentationFormat>On-screen Show (4:3)</PresentationFormat>
  <Paragraphs>17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ИЗЉЕЧЕЊЕ СЛИЈЕПОГ ОД РОЂЕЊА: Господ Исус Христос одгони таму  и дарује истинску свјетлост живота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Sanja</dc:creator>
  <cp:lastModifiedBy>39. Slavoljub Lukic</cp:lastModifiedBy>
  <cp:revision>20</cp:revision>
  <dcterms:created xsi:type="dcterms:W3CDTF">2006-08-16T00:00:00Z</dcterms:created>
  <dcterms:modified xsi:type="dcterms:W3CDTF">2021-03-05T13:00:53Z</dcterms:modified>
</cp:coreProperties>
</file>