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66" r:id="rId4"/>
    <p:sldId id="267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C7C1E-4BC4-41B7-AE4A-737BA6FFD47D}" v="185" dt="2020-05-17T16:43:41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DC56-3DC9-4FBC-8778-53ADE98A8955}" type="datetimeFigureOut">
              <a:rPr lang="de-DE" smtClean="0"/>
              <a:pPr/>
              <a:t>28.04.2021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CFF2-462F-49EA-B275-84668E19831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49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B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3A5ECDF-BAA6-4742-A5AD-F76BDFCA7084}"/>
              </a:ext>
            </a:extLst>
          </p:cNvPr>
          <p:cNvSpPr txBox="1"/>
          <p:nvPr/>
        </p:nvSpPr>
        <p:spPr>
          <a:xfrm>
            <a:off x="990600" y="36195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</a:p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9B6BB09-3A6C-4560-9C83-3C21D6BF71BF}"/>
              </a:ext>
            </a:extLst>
          </p:cNvPr>
          <p:cNvSpPr txBox="1"/>
          <p:nvPr/>
        </p:nvSpPr>
        <p:spPr>
          <a:xfrm>
            <a:off x="304800" y="1733550"/>
            <a:ext cx="441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800" dirty="0">
                <a:latin typeface="Arial" panose="020B0604020202020204" pitchFamily="34" charset="0"/>
                <a:cs typeface="Arial" panose="020B0604020202020204" pitchFamily="34" charset="0"/>
              </a:rPr>
              <a:t>ЛЕКТИРА</a:t>
            </a:r>
          </a:p>
          <a:p>
            <a:pPr algn="ctr"/>
            <a:endParaRPr lang="sr-Cyrl-BA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4400" b="1" dirty="0">
                <a:latin typeface="Arial" panose="020B0604020202020204" pitchFamily="34" charset="0"/>
                <a:cs typeface="Arial" panose="020B0604020202020204" pitchFamily="34" charset="0"/>
              </a:rPr>
              <a:t>Јежева кућица</a:t>
            </a:r>
            <a:endParaRPr lang="sr-Cyrl-B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Cyrl-BA" sz="3800" dirty="0">
                <a:latin typeface="Arial" panose="020B0604020202020204" pitchFamily="34" charset="0"/>
                <a:cs typeface="Arial" panose="020B0604020202020204" pitchFamily="34" charset="0"/>
              </a:rPr>
              <a:t>Бранко Ћопић</a:t>
            </a:r>
            <a:endParaRPr lang="de-DE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413CFA-F469-4EF7-8989-54EC756E8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959" y="311554"/>
            <a:ext cx="4237506" cy="4520391"/>
          </a:xfrm>
          <a:prstGeom prst="rect">
            <a:avLst/>
          </a:prstGeom>
          <a:ln w="190500" cap="sq">
            <a:solidFill>
              <a:srgbClr val="8EB4E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3139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18" y="971550"/>
            <a:ext cx="5089451" cy="401955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Бранко Ћопић је рођен 1. јануара 1915. године у селу Хашани, на планини Грмеч.</a:t>
            </a:r>
          </a:p>
          <a:p>
            <a:r>
              <a:rPr lang="sr-Cyrl-RS" sz="2400" dirty="0">
                <a:latin typeface="Arial" panose="020B0604020202020204" pitchFamily="34" charset="0"/>
                <a:cs typeface="Arial" panose="020B0604020202020204" pitchFamily="34" charset="0"/>
              </a:rPr>
              <a:t>Свој завичај и његове људе је описао у многим дјелима за дјецу и одрасле: Јежева кућица, Доживљаји мачка Тоше, Башта сљезове боје, Босоного дјетињство...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C2AC201-D44C-4429-81AA-FBAA4E21A6E1}"/>
              </a:ext>
            </a:extLst>
          </p:cNvPr>
          <p:cNvSpPr txBox="1"/>
          <p:nvPr/>
        </p:nvSpPr>
        <p:spPr>
          <a:xfrm>
            <a:off x="2628900" y="209550"/>
            <a:ext cx="3886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400" b="1" dirty="0">
                <a:latin typeface="Arial" panose="020B0604020202020204" pitchFamily="34" charset="0"/>
                <a:cs typeface="Arial" panose="020B0604020202020204" pitchFamily="34" charset="0"/>
              </a:rPr>
              <a:t>БРАНКО ЋОПИЋ</a:t>
            </a:r>
            <a:endParaRPr lang="de-DE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DBCFB0-C3CA-4535-8B2B-3D6E92C74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814978"/>
            <a:ext cx="3454313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178EC5A-73A9-4078-945F-F305F57026B1}"/>
              </a:ext>
            </a:extLst>
          </p:cNvPr>
          <p:cNvSpPr txBox="1"/>
          <p:nvPr/>
        </p:nvSpPr>
        <p:spPr>
          <a:xfrm>
            <a:off x="304800" y="819150"/>
            <a:ext cx="565716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По шуми широм, без стазе, пута Јежурка Јежић поваздан лута. </a:t>
            </a:r>
          </a:p>
          <a:p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Ловом се бави, често га виде, </a:t>
            </a:r>
          </a:p>
          <a:p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с триста копаља на јуриш иде. </a:t>
            </a:r>
          </a:p>
          <a:p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И вук и медо, па чак и овца, </a:t>
            </a:r>
          </a:p>
          <a:p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познају јежа, славнога ловца. Јастреб га штује, вук му се склања, змија га шарка по сву ноћ сања. Пред њим дан хода, шири се страва, његовим трагом путује слава.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A8BE09-02CD-41B0-9E47-82D73AADFF22}"/>
              </a:ext>
            </a:extLst>
          </p:cNvPr>
          <p:cNvSpPr txBox="1"/>
          <p:nvPr/>
        </p:nvSpPr>
        <p:spPr>
          <a:xfrm>
            <a:off x="2857500" y="171833"/>
            <a:ext cx="342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СЛАВНИ ЛОВАЦ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C8D1C7-3D8C-45D6-98D5-9242E38F5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961" y="1112520"/>
            <a:ext cx="3059955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608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FA8298F-5F05-4A7E-A41C-558809507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40" y="179214"/>
            <a:ext cx="3962400" cy="4785071"/>
          </a:xfrm>
          <a:prstGeom prst="rect">
            <a:avLst/>
          </a:prstGeom>
          <a:ln w="190500" cap="sq">
            <a:solidFill>
              <a:srgbClr val="8EB4E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DD0E2A2-8000-4B42-BA22-241CB67A69D0}"/>
              </a:ext>
            </a:extLst>
          </p:cNvPr>
          <p:cNvSpPr txBox="1"/>
          <p:nvPr/>
        </p:nvSpPr>
        <p:spPr>
          <a:xfrm>
            <a:off x="762000" y="177675"/>
            <a:ext cx="32766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Славни ловац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Лијино писмо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Код лијине куће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Ноћ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Растанак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Потјера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Вук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Медо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Дивља свиња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Пред јежевом кућицом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Јежев одговор</a:t>
            </a:r>
          </a:p>
          <a:p>
            <a:pPr marL="457200" indent="-457200">
              <a:buAutoNum type="arabicPeriod"/>
            </a:pP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Крај</a:t>
            </a:r>
          </a:p>
          <a:p>
            <a:pPr marL="457200" indent="-457200">
              <a:buAutoNum type="arabicPeriod"/>
            </a:pPr>
            <a:endParaRPr lang="sr-Cyrl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319"/>
            <a:ext cx="3886200" cy="2962275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2500" b="1" dirty="0">
                <a:latin typeface="Arial" panose="020B0604020202020204" pitchFamily="34" charset="0"/>
                <a:cs typeface="Arial" panose="020B0604020202020204" pitchFamily="34" charset="0"/>
              </a:rPr>
              <a:t>Ликови: </a:t>
            </a:r>
            <a:endParaRPr lang="de-DE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 typeface="Symbol" panose="05050102010706020507" pitchFamily="18" charset="2"/>
              <a:buChar char="-"/>
            </a:pPr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Јежурка Јежић</a:t>
            </a:r>
          </a:p>
          <a:p>
            <a:pPr lvl="1" indent="-342900">
              <a:buFont typeface="Symbol" panose="05050102010706020507" pitchFamily="18" charset="2"/>
              <a:buChar char="-"/>
            </a:pPr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зец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/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лисица Мица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/>
            <a:r>
              <a:rPr lang="sr-Cyrl-BA" sz="25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едо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/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вук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/>
            <a:r>
              <a:rPr lang="sr-Cyrl-RS" sz="2500" dirty="0">
                <a:latin typeface="Arial" panose="020B0604020202020204" pitchFamily="34" charset="0"/>
                <a:cs typeface="Arial" panose="020B0604020202020204" pitchFamily="34" charset="0"/>
              </a:rPr>
              <a:t>дивља свиња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D7E252-9BB9-4841-91BF-29C501A71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037" y="270244"/>
            <a:ext cx="4251751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EA1963E-4367-4B12-BF9B-E51D6F446830}"/>
              </a:ext>
            </a:extLst>
          </p:cNvPr>
          <p:cNvSpPr txBox="1"/>
          <p:nvPr/>
        </p:nvSpPr>
        <p:spPr>
          <a:xfrm>
            <a:off x="311888" y="3333750"/>
            <a:ext cx="8077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600" b="1" dirty="0">
                <a:latin typeface="Arial" panose="020B0604020202020204" pitchFamily="34" charset="0"/>
                <a:cs typeface="Arial" panose="020B0604020202020204" pitchFamily="34" charset="0"/>
              </a:rPr>
              <a:t>Јежурка Јежић </a:t>
            </a: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– становник шуме којег све животиње знају:</a:t>
            </a:r>
          </a:p>
          <a:p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       „И вук, и медо, па чак и овца,</a:t>
            </a:r>
          </a:p>
          <a:p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        познају јежа, славног ловца“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438150"/>
            <a:ext cx="8915400" cy="228600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Вријеме радње: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неодређено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Мјесто радње: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шума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800" b="1" dirty="0">
                <a:latin typeface="Arial" panose="020B0604020202020204" pitchFamily="34" charset="0"/>
                <a:cs typeface="Arial" panose="020B0604020202020204" pitchFamily="34" charset="0"/>
              </a:rPr>
              <a:t>Тема: </a:t>
            </a:r>
            <a:r>
              <a:rPr lang="sr-Cyrl-RS" sz="2800" dirty="0">
                <a:latin typeface="Arial" panose="020B0604020202020204" pitchFamily="34" charset="0"/>
                <a:cs typeface="Arial" panose="020B0604020202020204" pitchFamily="34" charset="0"/>
              </a:rPr>
              <a:t>Однос Јежурке Јежића према својој кућици.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151591-143D-446B-9A9B-2CB3906CB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41" y="2190750"/>
            <a:ext cx="5142117" cy="2797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83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3350"/>
            <a:ext cx="8648700" cy="426720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Порука: </a:t>
            </a:r>
          </a:p>
          <a:p>
            <a:pPr marL="0" indent="0" algn="ctr">
              <a:buNone/>
            </a:pPr>
            <a:r>
              <a:rPr lang="sr-Cyrl-RS" sz="2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r-Cyrl-BA" sz="2700" b="1" dirty="0">
                <a:latin typeface="Arial" panose="020B0604020202020204" pitchFamily="34" charset="0"/>
                <a:cs typeface="Arial" panose="020B0604020202020204" pitchFamily="34" charset="0"/>
              </a:rPr>
              <a:t>Требамо вољети свој дом, цијенити и чувати оно што имамо</a:t>
            </a:r>
            <a:r>
              <a:rPr lang="sr-Cyrl-RS" sz="2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r-Cyrl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„Ма какав био мој родни праг,</a:t>
            </a:r>
          </a:p>
          <a:p>
            <a:pPr marL="0" indent="0">
              <a:buNone/>
            </a:pP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 он ми је ипак мио и драг.</a:t>
            </a:r>
          </a:p>
          <a:p>
            <a:pPr marL="0" indent="0">
              <a:buNone/>
            </a:pP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 Прост је и скроман, али је мој,</a:t>
            </a:r>
          </a:p>
          <a:p>
            <a:pPr marL="0" indent="0">
              <a:buNone/>
            </a:pP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 ту сам слободан и газда свој.“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8E4CF8B-397D-49F0-BA0B-26540B42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524" y="1962150"/>
            <a:ext cx="3913557" cy="2817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173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6025" y="209550"/>
            <a:ext cx="4171950" cy="60960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25FF1-9332-43D3-923F-CDA06C6BD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3" y="2258090"/>
            <a:ext cx="6027854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FD62F06-13BC-4C3A-9417-D86C6EB166DD}"/>
              </a:ext>
            </a:extLst>
          </p:cNvPr>
          <p:cNvSpPr txBox="1"/>
          <p:nvPr/>
        </p:nvSpPr>
        <p:spPr>
          <a:xfrm>
            <a:off x="457200" y="965998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3000" dirty="0">
                <a:latin typeface="Arial" panose="020B0604020202020204" pitchFamily="34" charset="0"/>
                <a:cs typeface="Arial" panose="020B0604020202020204" pitchFamily="34" charset="0"/>
              </a:rPr>
              <a:t>Илуструјте најзанимљивији дио приче.</a:t>
            </a:r>
            <a:endParaRPr lang="de-D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8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272</Words>
  <Application>Microsoft Office PowerPoint</Application>
  <PresentationFormat>On-screen Show (16:9)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Racunar</dc:creator>
  <cp:lastModifiedBy>Mirjana Brkić</cp:lastModifiedBy>
  <cp:revision>13</cp:revision>
  <dcterms:created xsi:type="dcterms:W3CDTF">2006-08-16T00:00:00Z</dcterms:created>
  <dcterms:modified xsi:type="dcterms:W3CDTF">2021-04-28T08:09:08Z</dcterms:modified>
</cp:coreProperties>
</file>