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7" r:id="rId5"/>
    <p:sldId id="263" r:id="rId6"/>
    <p:sldId id="258" r:id="rId7"/>
    <p:sldId id="259" r:id="rId8"/>
    <p:sldId id="266" r:id="rId9"/>
    <p:sldId id="268" r:id="rId10"/>
    <p:sldId id="260" r:id="rId11"/>
    <p:sldId id="269" r:id="rId12"/>
    <p:sldId id="261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D90"/>
    <a:srgbClr val="F17BA0"/>
    <a:srgbClr val="F391AF"/>
    <a:srgbClr val="FF8591"/>
    <a:srgbClr val="9BBCFF"/>
    <a:srgbClr val="6699FF"/>
    <a:srgbClr val="6DB6FF"/>
    <a:srgbClr val="94BBFA"/>
    <a:srgbClr val="82AFF9"/>
    <a:srgbClr val="73A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83A8-3BCC-428D-BA81-2D31C9CE758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05C7-F535-4118-A19F-12F4165A0B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82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83A8-3BCC-428D-BA81-2D31C9CE758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05C7-F535-4118-A19F-12F4165A0B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79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83A8-3BCC-428D-BA81-2D31C9CE758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05C7-F535-4118-A19F-12F4165A0B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73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83A8-3BCC-428D-BA81-2D31C9CE758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05C7-F535-4118-A19F-12F4165A0B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98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83A8-3BCC-428D-BA81-2D31C9CE758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05C7-F535-4118-A19F-12F4165A0B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10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83A8-3BCC-428D-BA81-2D31C9CE758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05C7-F535-4118-A19F-12F4165A0B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10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83A8-3BCC-428D-BA81-2D31C9CE758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05C7-F535-4118-A19F-12F4165A0B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64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83A8-3BCC-428D-BA81-2D31C9CE758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05C7-F535-4118-A19F-12F4165A0B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88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83A8-3BCC-428D-BA81-2D31C9CE758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05C7-F535-4118-A19F-12F4165A0B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31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83A8-3BCC-428D-BA81-2D31C9CE758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05C7-F535-4118-A19F-12F4165A0B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49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83A8-3BCC-428D-BA81-2D31C9CE758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05C7-F535-4118-A19F-12F4165A0B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683A8-3BCC-428D-BA81-2D31C9CE758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D05C7-F535-4118-A19F-12F4165A0B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7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7.jpeg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470025"/>
          </a:xfrm>
        </p:spPr>
        <p:txBody>
          <a:bodyPr/>
          <a:lstStyle/>
          <a:p>
            <a:r>
              <a:rPr lang="en-US" b="1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1566" y="1786256"/>
            <a:ext cx="4380865" cy="328549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092A12C5-1E60-4955-87E6-3B32DC9AA7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76672"/>
            <a:ext cx="6984776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07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Cyrl-BA" sz="2200" dirty="0" smtClean="0"/>
              <a:t/>
            </a:r>
            <a:br>
              <a:rPr lang="sr-Cyrl-BA" sz="2200" dirty="0" smtClean="0"/>
            </a:br>
            <a:r>
              <a:rPr lang="sr-Cyrl-BA" sz="2200" dirty="0"/>
              <a:t/>
            </a:r>
            <a:br>
              <a:rPr lang="sr-Cyrl-BA" sz="2200" dirty="0"/>
            </a:br>
            <a:r>
              <a:rPr lang="sr-Cyrl-BA" sz="2200" dirty="0" smtClean="0"/>
              <a:t/>
            </a:r>
            <a:br>
              <a:rPr lang="sr-Cyrl-BA" sz="2200" dirty="0" smtClean="0"/>
            </a:br>
            <a:r>
              <a:rPr lang="sr-Cyrl-BA" sz="2200" dirty="0" smtClean="0"/>
              <a:t/>
            </a:r>
            <a:br>
              <a:rPr lang="sr-Cyrl-BA" sz="2200" dirty="0" smtClean="0"/>
            </a:br>
            <a:r>
              <a:rPr lang="sr-Cyrl-BA" sz="2200" dirty="0" smtClean="0"/>
              <a:t/>
            </a:r>
            <a:br>
              <a:rPr lang="sr-Cyrl-BA" sz="2200" dirty="0" smtClean="0"/>
            </a:br>
            <a:r>
              <a:rPr lang="sr-Cyrl-BA" sz="2200" dirty="0" smtClean="0"/>
              <a:t/>
            </a:r>
            <a:br>
              <a:rPr lang="sr-Cyrl-BA" sz="2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87824" y="260648"/>
            <a:ext cx="31398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CS" sz="3200" b="1" dirty="0" smtClean="0"/>
              <a:t>АНАЛИЗА БАСНЕ</a:t>
            </a:r>
          </a:p>
        </p:txBody>
      </p:sp>
      <p:sp>
        <p:nvSpPr>
          <p:cNvPr id="5" name="Rectangle 4"/>
          <p:cNvSpPr/>
          <p:nvPr/>
        </p:nvSpPr>
        <p:spPr>
          <a:xfrm>
            <a:off x="539552" y="1124744"/>
            <a:ext cx="4132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r-Cyrl-CS" b="1" dirty="0" smtClean="0"/>
              <a:t>1. Које животиње се спомињу у </a:t>
            </a:r>
            <a:r>
              <a:rPr lang="sr-Cyrl-CS" b="1" dirty="0" smtClean="0"/>
              <a:t>басни?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7544" y="1556792"/>
            <a:ext cx="3938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r-Cyrl-CS" b="1" dirty="0" smtClean="0"/>
              <a:t> 2</a:t>
            </a:r>
            <a:r>
              <a:rPr lang="sr-Cyrl-CS" b="1" dirty="0" smtClean="0"/>
              <a:t>. Шта је носио коњ, а шта магарац?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67544" y="2060848"/>
            <a:ext cx="3665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r-Cyrl-CS" b="1" dirty="0" smtClean="0"/>
              <a:t> 3</a:t>
            </a:r>
            <a:r>
              <a:rPr lang="sr-Cyrl-CS" b="1" dirty="0" smtClean="0"/>
              <a:t>. Шта је магарац замолио коња?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67544" y="2564904"/>
            <a:ext cx="3995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r-Cyrl-CS" b="1" dirty="0" smtClean="0"/>
              <a:t> 4</a:t>
            </a:r>
            <a:r>
              <a:rPr lang="sr-Cyrl-CS" b="1" dirty="0" smtClean="0"/>
              <a:t>. Како је коњ реаговао на ту молбу?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7544" y="3068960"/>
            <a:ext cx="320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r-Cyrl-CS" b="1" dirty="0" smtClean="0"/>
              <a:t> 5</a:t>
            </a:r>
            <a:r>
              <a:rPr lang="sr-Cyrl-CS" b="1" dirty="0" smtClean="0"/>
              <a:t>. Шта се догодило магарцу?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67544" y="3573016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Cyrl-CS" b="1" dirty="0" smtClean="0"/>
              <a:t> 6</a:t>
            </a:r>
            <a:r>
              <a:rPr lang="sr-Cyrl-CS" b="1" dirty="0" smtClean="0"/>
              <a:t>. Шта је затим урадио господар који их је водио?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67544" y="4077072"/>
            <a:ext cx="3110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r-Cyrl-CS" b="1" dirty="0" smtClean="0"/>
              <a:t> 7</a:t>
            </a:r>
            <a:r>
              <a:rPr lang="sr-Cyrl-CS" b="1" dirty="0" smtClean="0"/>
              <a:t>. Шта је коњ онда схватио?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67544" y="4581128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Cyrl-CS" b="1" dirty="0" smtClean="0"/>
              <a:t> 8</a:t>
            </a:r>
            <a:r>
              <a:rPr lang="sr-Cyrl-CS" b="1" dirty="0" smtClean="0"/>
              <a:t>. Ко је носио више терета, коњ или магарац?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67544" y="5085184"/>
            <a:ext cx="498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r-Cyrl-CS" b="1" dirty="0" smtClean="0"/>
              <a:t> 9</a:t>
            </a:r>
            <a:r>
              <a:rPr lang="sr-Cyrl-CS" b="1" dirty="0" smtClean="0"/>
              <a:t>.  Размисли  да ли је коњ исправно поступио?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95536" y="5589240"/>
            <a:ext cx="610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Cyrl-CS" b="1" dirty="0" smtClean="0"/>
              <a:t>10. Шта би било да је коњ узео од магарца пола терета?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95536" y="6093296"/>
            <a:ext cx="610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Cyrl-CS" b="1" dirty="0" smtClean="0"/>
              <a:t>11. Које особине има коњ, а које магарац из ове басне?</a:t>
            </a:r>
            <a:r>
              <a:rPr lang="sr-Cyrl-C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77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15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0" y="1052736"/>
            <a:ext cx="4572000" cy="544522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716016" y="1124744"/>
            <a:ext cx="4427984" cy="54452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5" idx="0"/>
            <a:endCxn id="5" idx="4"/>
          </p:cNvCxnSpPr>
          <p:nvPr/>
        </p:nvCxnSpPr>
        <p:spPr>
          <a:xfrm>
            <a:off x="2286000" y="1052736"/>
            <a:ext cx="0" cy="5445224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2"/>
            <a:endCxn id="5" idx="6"/>
          </p:cNvCxnSpPr>
          <p:nvPr/>
        </p:nvCxnSpPr>
        <p:spPr>
          <a:xfrm>
            <a:off x="0" y="3775348"/>
            <a:ext cx="45720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1"/>
            <a:endCxn id="5" idx="5"/>
          </p:cNvCxnSpPr>
          <p:nvPr/>
        </p:nvCxnSpPr>
        <p:spPr>
          <a:xfrm>
            <a:off x="669554" y="1850170"/>
            <a:ext cx="3232892" cy="3850356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7"/>
            <a:endCxn id="5" idx="3"/>
          </p:cNvCxnSpPr>
          <p:nvPr/>
        </p:nvCxnSpPr>
        <p:spPr>
          <a:xfrm flipH="1">
            <a:off x="669554" y="1850170"/>
            <a:ext cx="3232892" cy="3850356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unnamed (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2708920"/>
            <a:ext cx="2222376" cy="2066115"/>
          </a:xfrm>
          <a:prstGeom prst="rect">
            <a:avLst/>
          </a:prstGeom>
        </p:spPr>
      </p:pic>
      <p:cxnSp>
        <p:nvCxnSpPr>
          <p:cNvPr id="20" name="Straight Connector 19"/>
          <p:cNvCxnSpPr>
            <a:stCxn id="6" idx="0"/>
            <a:endCxn id="6" idx="4"/>
          </p:cNvCxnSpPr>
          <p:nvPr/>
        </p:nvCxnSpPr>
        <p:spPr>
          <a:xfrm>
            <a:off x="6930008" y="1124744"/>
            <a:ext cx="0" cy="5445224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6" idx="2"/>
            <a:endCxn id="6" idx="6"/>
          </p:cNvCxnSpPr>
          <p:nvPr/>
        </p:nvCxnSpPr>
        <p:spPr>
          <a:xfrm>
            <a:off x="4716016" y="3847356"/>
            <a:ext cx="4427984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6" idx="1"/>
            <a:endCxn id="6" idx="5"/>
          </p:cNvCxnSpPr>
          <p:nvPr/>
        </p:nvCxnSpPr>
        <p:spPr>
          <a:xfrm>
            <a:off x="5364480" y="1922178"/>
            <a:ext cx="3131056" cy="3850356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6" idx="7"/>
            <a:endCxn id="6" idx="3"/>
          </p:cNvCxnSpPr>
          <p:nvPr/>
        </p:nvCxnSpPr>
        <p:spPr>
          <a:xfrm flipH="1">
            <a:off x="5364480" y="1922178"/>
            <a:ext cx="3131056" cy="3850356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unnamed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1556792"/>
            <a:ext cx="3749402" cy="374940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131840" y="0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4000" b="1" cap="all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</a:t>
            </a:r>
            <a:r>
              <a:rPr lang="sr-Cyrl-BA" sz="4000" b="1" cap="all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С О Б И Н Е</a:t>
            </a:r>
            <a:endParaRPr lang="en-US" sz="4000" b="1" cap="all" dirty="0">
              <a:ln/>
              <a:solidFill>
                <a:schemeClr val="accent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 rot="1857688">
            <a:off x="3328363" y="4336158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solidFill>
                  <a:schemeClr val="bg1"/>
                </a:solidFill>
              </a:rPr>
              <a:t>горд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275856" y="2852936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solidFill>
                  <a:schemeClr val="bg1"/>
                </a:solidFill>
              </a:rPr>
              <a:t>охол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rot="18188143">
            <a:off x="1939270" y="2129844"/>
            <a:ext cx="2099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solidFill>
                  <a:schemeClr val="bg1"/>
                </a:solidFill>
              </a:rPr>
              <a:t>неразуман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 rot="3362449">
            <a:off x="2278355" y="5230929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solidFill>
                  <a:schemeClr val="bg1"/>
                </a:solidFill>
              </a:rPr>
              <a:t>поносит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 rot="20556212">
            <a:off x="25881" y="4005917"/>
            <a:ext cx="2288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chemeClr val="bg1"/>
                </a:solidFill>
              </a:rPr>
              <a:t>безосјећајан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 rot="911368">
            <a:off x="539552" y="2924944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solidFill>
                  <a:schemeClr val="bg1"/>
                </a:solidFill>
              </a:rPr>
              <a:t>брз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 rot="18305899">
            <a:off x="542064" y="4788308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chemeClr val="bg1"/>
                </a:solidFill>
              </a:rPr>
              <a:t>безобзиран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 rot="3672955">
            <a:off x="936718" y="1869445"/>
            <a:ext cx="1804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solidFill>
                  <a:schemeClr val="bg1"/>
                </a:solidFill>
              </a:rPr>
              <a:t>уображен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 rot="18332520">
            <a:off x="6657843" y="2209641"/>
            <a:ext cx="1951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solidFill>
                  <a:schemeClr val="bg1"/>
                </a:solidFill>
              </a:rPr>
              <a:t>натоварен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 rot="20210206">
            <a:off x="7603539" y="2879645"/>
            <a:ext cx="1623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solidFill>
                  <a:schemeClr val="bg1"/>
                </a:solidFill>
              </a:rPr>
              <a:t>уморан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 rot="1417637">
            <a:off x="7709172" y="4484445"/>
            <a:ext cx="1566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solidFill>
                  <a:schemeClr val="bg1"/>
                </a:solidFill>
              </a:rPr>
              <a:t>дугоух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 rot="2900974">
            <a:off x="6680475" y="5204583"/>
            <a:ext cx="1903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solidFill>
                  <a:schemeClr val="bg1"/>
                </a:solidFill>
              </a:rPr>
              <a:t>тврдоглав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 rot="18037368">
            <a:off x="5500212" y="5289537"/>
            <a:ext cx="156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solidFill>
                  <a:schemeClr val="bg1"/>
                </a:solidFill>
              </a:rPr>
              <a:t>покорн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 rot="20570148">
            <a:off x="4751508" y="4192308"/>
            <a:ext cx="2027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solidFill>
                  <a:schemeClr val="bg1"/>
                </a:solidFill>
              </a:rPr>
              <a:t>изнемогао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 rot="1215948">
            <a:off x="4838463" y="2773508"/>
            <a:ext cx="1298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solidFill>
                  <a:schemeClr val="bg1"/>
                </a:solidFill>
              </a:rPr>
              <a:t>тужан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 rot="3669630">
            <a:off x="5606985" y="1907671"/>
            <a:ext cx="1520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solidFill>
                  <a:schemeClr val="bg1"/>
                </a:solidFill>
              </a:rPr>
              <a:t>разуман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2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2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sr-Cyrl-RS" sz="2800" b="1" dirty="0" smtClean="0"/>
              <a:t>ПОУКА БАСНЕ</a:t>
            </a:r>
            <a:r>
              <a:rPr lang="sr-Cyrl-RS" dirty="0" smtClean="0"/>
              <a:t/>
            </a:r>
            <a:br>
              <a:rPr lang="sr-Cyrl-RS" dirty="0" smtClean="0"/>
            </a:br>
            <a:endParaRPr lang="en-US" sz="2800" b="1" dirty="0"/>
          </a:p>
        </p:txBody>
      </p:sp>
      <p:pic>
        <p:nvPicPr>
          <p:cNvPr id="4" name="Content Placeholder 3" descr="https://reader015.vdokumen.net/reader015/html5/0227/5a9501ba8e31c/5a95022713b2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4"/>
          <a:stretch>
            <a:fillRect/>
          </a:stretch>
        </p:blipFill>
        <p:spPr bwMode="auto">
          <a:xfrm>
            <a:off x="434359" y="2168860"/>
            <a:ext cx="7848872" cy="410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35343_18150-20_700x7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3212976"/>
            <a:ext cx="5328592" cy="30963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32040" y="4077072"/>
            <a:ext cx="1268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b="1" dirty="0" smtClean="0"/>
              <a:t>пријатељу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732240" y="3573016"/>
            <a:ext cx="557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b="1" dirty="0" smtClean="0"/>
              <a:t>Ако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211960" y="3501008"/>
            <a:ext cx="293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b="1" dirty="0" smtClean="0"/>
              <a:t>у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876256" y="4221088"/>
            <a:ext cx="987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b="1" dirty="0" smtClean="0"/>
              <a:t>можеш,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436096" y="5229200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b="1" dirty="0" smtClean="0"/>
              <a:t>помози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51920" y="4725144"/>
            <a:ext cx="1043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b="1" dirty="0" smtClean="0"/>
              <a:t>невољи!</a:t>
            </a:r>
            <a:endParaRPr lang="en-US" dirty="0"/>
          </a:p>
        </p:txBody>
      </p:sp>
      <p:pic>
        <p:nvPicPr>
          <p:cNvPr id="3074" name="Picture 2" descr="C:\Users\PC\AppData\Local\Microsoft\Windows\Temporary Internet Files\Content.IE5\CANN6MPX\clipart-butterfly-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429000"/>
            <a:ext cx="792088" cy="659429"/>
          </a:xfrm>
          <a:prstGeom prst="rect">
            <a:avLst/>
          </a:prstGeom>
          <a:noFill/>
        </p:spPr>
      </p:pic>
      <p:pic>
        <p:nvPicPr>
          <p:cNvPr id="3075" name="Picture 3" descr="C:\Users\PC\AppData\Local\Microsoft\Windows\Temporary Internet Files\Content.IE5\HZZ31C6B\schmetterling-256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53682">
            <a:off x="3700264" y="4357463"/>
            <a:ext cx="1063497" cy="1063497"/>
          </a:xfrm>
          <a:prstGeom prst="rect">
            <a:avLst/>
          </a:prstGeom>
          <a:noFill/>
        </p:spPr>
      </p:pic>
      <p:pic>
        <p:nvPicPr>
          <p:cNvPr id="3076" name="Picture 4" descr="C:\Users\PC\AppData\Local\Microsoft\Windows\Temporary Internet Files\Content.IE5\CANN6MPX\monarchbrightsmall3[1]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933056"/>
            <a:ext cx="1273324" cy="808561"/>
          </a:xfrm>
          <a:prstGeom prst="rect">
            <a:avLst/>
          </a:prstGeom>
          <a:noFill/>
        </p:spPr>
      </p:pic>
      <p:pic>
        <p:nvPicPr>
          <p:cNvPr id="3077" name="Picture 5" descr="C:\Users\PC\AppData\Local\Microsoft\Windows\Temporary Internet Files\Content.IE5\M23633X1\398847-pretty-pink-butterfly_(1)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3284984"/>
            <a:ext cx="904561" cy="757048"/>
          </a:xfrm>
          <a:prstGeom prst="rect">
            <a:avLst/>
          </a:prstGeom>
          <a:noFill/>
        </p:spPr>
      </p:pic>
      <p:pic>
        <p:nvPicPr>
          <p:cNvPr id="3078" name="Picture 6" descr="C:\Users\PC\AppData\Local\Microsoft\Windows\Temporary Internet Files\Content.IE5\CANN6MPX\clipart-butterfly-3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4081368"/>
            <a:ext cx="1296144" cy="1079066"/>
          </a:xfrm>
          <a:prstGeom prst="rect">
            <a:avLst/>
          </a:prstGeom>
          <a:noFill/>
        </p:spPr>
      </p:pic>
      <p:pic>
        <p:nvPicPr>
          <p:cNvPr id="3079" name="Picture 7" descr="C:\Users\PC\AppData\Local\Microsoft\Windows\Temporary Internet Files\Content.IE5\0VP59M4Q\butterflies-1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92080" y="4725144"/>
            <a:ext cx="1358280" cy="1358280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827584" y="1412776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800" b="1" dirty="0" smtClean="0"/>
              <a:t>Ако можеш, помози пријатељу у невољи!</a:t>
            </a:r>
            <a:endParaRPr lang="en-US" sz="2800" dirty="0"/>
          </a:p>
        </p:txBody>
      </p:sp>
      <p:pic>
        <p:nvPicPr>
          <p:cNvPr id="19" name="Picture 18" descr="https://reader015.vdokumen.net/reader015/html5/0227/5a9501ba8e31c/5a95022713b2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7" r="80026" b="83420"/>
          <a:stretch>
            <a:fillRect/>
          </a:stretch>
        </p:blipFill>
        <p:spPr bwMode="auto">
          <a:xfrm>
            <a:off x="467544" y="2204864"/>
            <a:ext cx="864096" cy="72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749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decel="100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decel="100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decel="100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  </a:t>
            </a:r>
            <a:r>
              <a:rPr lang="sr-Cyrl-BA" dirty="0" smtClean="0"/>
              <a:t>ЗАДАТАК </a:t>
            </a:r>
            <a:r>
              <a:rPr lang="sr-Cyrl-BA" dirty="0"/>
              <a:t>ЗА САМОСТАЛАН РАД КОД КУЋЕ</a:t>
            </a:r>
          </a:p>
          <a:p>
            <a:pPr algn="ctr"/>
            <a:endParaRPr lang="sr-Cyrl-BA" dirty="0"/>
          </a:p>
          <a:p>
            <a:pPr algn="ctr">
              <a:buNone/>
            </a:pPr>
            <a:r>
              <a:rPr lang="sr-Cyrl-BA" dirty="0" smtClean="0"/>
              <a:t>Укратко препричати басну у свеске  али тако да басну завршиш на друкчији начин.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14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sr-Cyrl-R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 а с н е</a:t>
            </a:r>
            <a:r>
              <a:rPr lang="sr-Cyrl-R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sr-Cyrl-R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660033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908720"/>
            <a:ext cx="31508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800" b="1" dirty="0" smtClean="0">
                <a:solidFill>
                  <a:schemeClr val="accent4">
                    <a:lumMod val="50000"/>
                  </a:schemeClr>
                </a:solidFill>
              </a:rPr>
              <a:t>„Лисица и гавран“ </a:t>
            </a:r>
            <a:endParaRPr lang="en-US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Picture 4" descr="unnamed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12776"/>
            <a:ext cx="3563888" cy="2329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51520" y="3789040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chemeClr val="accent4">
                    <a:lumMod val="50000"/>
                  </a:schemeClr>
                </a:solidFill>
              </a:rPr>
              <a:t>„</a:t>
            </a:r>
            <a:r>
              <a:rPr lang="sr-Cyrl-BA" sz="2800" b="1" dirty="0" smtClean="0">
                <a:solidFill>
                  <a:schemeClr val="accent4">
                    <a:lumMod val="50000"/>
                  </a:schemeClr>
                </a:solidFill>
              </a:rPr>
              <a:t>Лисица и рода”</a:t>
            </a:r>
            <a:endParaRPr lang="en-US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Picture 6" descr="download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437112"/>
            <a:ext cx="3240360" cy="2244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6156176" y="908720"/>
            <a:ext cx="2022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800" b="1" dirty="0" smtClean="0">
                <a:solidFill>
                  <a:schemeClr val="accent4">
                    <a:lumMod val="50000"/>
                  </a:schemeClr>
                </a:solidFill>
              </a:rPr>
              <a:t>„Два јарца”</a:t>
            </a:r>
            <a:endParaRPr lang="en-US" sz="2800" dirty="0"/>
          </a:p>
        </p:txBody>
      </p:sp>
      <p:pic>
        <p:nvPicPr>
          <p:cNvPr id="10" name="Picture 9" descr="unnamed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1484784"/>
            <a:ext cx="3512227" cy="2119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5292080" y="3789040"/>
            <a:ext cx="3604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800" b="1" dirty="0" smtClean="0">
                <a:solidFill>
                  <a:schemeClr val="accent4">
                    <a:lumMod val="50000"/>
                  </a:schemeClr>
                </a:solidFill>
              </a:rPr>
              <a:t>„Пас и његова сјенка”</a:t>
            </a:r>
            <a:endParaRPr lang="en-US" sz="2800" dirty="0"/>
          </a:p>
        </p:txBody>
      </p:sp>
      <p:pic>
        <p:nvPicPr>
          <p:cNvPr id="13" name="Picture 12" descr="unnamed (3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6096" y="4437112"/>
            <a:ext cx="3267067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700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7584" y="260648"/>
            <a:ext cx="74523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400" b="1" dirty="0" smtClean="0">
                <a:solidFill>
                  <a:schemeClr val="tx2">
                    <a:lumMod val="50000"/>
                  </a:schemeClr>
                </a:solidFill>
              </a:rPr>
              <a:t>БАСНА ЈЕ КРАТКА ПРИЧА У КОЈОЈ ПИСАЦ ГОВОРИ О </a:t>
            </a:r>
            <a:r>
              <a:rPr lang="sr-Cyrl-RS" sz="2400" b="1" dirty="0" smtClean="0">
                <a:solidFill>
                  <a:schemeClr val="tx2">
                    <a:lumMod val="50000"/>
                  </a:schemeClr>
                </a:solidFill>
              </a:rPr>
              <a:t>ЖИВОТИЊАМА</a:t>
            </a:r>
            <a:r>
              <a:rPr lang="sr-Cyrl-RS" sz="2400" b="1" dirty="0" smtClean="0">
                <a:solidFill>
                  <a:schemeClr val="tx2">
                    <a:lumMod val="50000"/>
                  </a:schemeClr>
                </a:solidFill>
              </a:rPr>
              <a:t>, АЛИ ПРИ ТОМЕ МИСЛИ НА ЉУДЕ.  </a:t>
            </a:r>
            <a:r>
              <a:rPr lang="sr-Cyrl-RS" b="1" dirty="0" smtClean="0"/>
              <a:t/>
            </a:r>
            <a:br>
              <a:rPr lang="sr-Cyrl-RS" b="1" dirty="0" smtClean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55776" y="1412776"/>
            <a:ext cx="4393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dirty="0" smtClean="0">
                <a:solidFill>
                  <a:schemeClr val="tx2">
                    <a:lumMod val="50000"/>
                  </a:schemeClr>
                </a:solidFill>
              </a:rPr>
              <a:t>Животиње имају особине људи.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2204864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dirty="0" smtClean="0">
                <a:solidFill>
                  <a:schemeClr val="tx2">
                    <a:lumMod val="50000"/>
                  </a:schemeClr>
                </a:solidFill>
              </a:rPr>
              <a:t>Особине животиња подсјећају  нас на особине људи.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2924944"/>
            <a:ext cx="8892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400" dirty="0" smtClean="0">
                <a:solidFill>
                  <a:schemeClr val="tx2">
                    <a:lumMod val="50000"/>
                  </a:schemeClr>
                </a:solidFill>
              </a:rPr>
              <a:t>За добре особине кажемо да су </a:t>
            </a:r>
            <a:r>
              <a:rPr lang="sr-Cyrl-RS" sz="2400" b="1" dirty="0" smtClean="0"/>
              <a:t>врлине</a:t>
            </a:r>
            <a:r>
              <a:rPr lang="sr-Cyrl-RS" sz="2400" b="1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</a:p>
          <a:p>
            <a:pPr algn="ctr"/>
            <a:r>
              <a:rPr lang="sr-Cyrl-RS" sz="2400" dirty="0" smtClean="0">
                <a:solidFill>
                  <a:schemeClr val="tx2">
                    <a:lumMod val="50000"/>
                  </a:schemeClr>
                </a:solidFill>
              </a:rPr>
              <a:t> а за лоше особине кажемо да </a:t>
            </a:r>
            <a:r>
              <a:rPr lang="sr-Cyrl-RS" sz="2400" b="1" dirty="0" smtClean="0"/>
              <a:t>мане</a:t>
            </a:r>
            <a:r>
              <a:rPr lang="sr-Cyrl-RS" sz="2400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67744" y="3861048"/>
            <a:ext cx="1800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b="1" dirty="0" smtClean="0"/>
              <a:t>    ВРЛИНЕ                         </a:t>
            </a:r>
            <a:r>
              <a:rPr lang="sr-Cyrl-RS" b="1" dirty="0" smtClean="0"/>
              <a:t/>
            </a:r>
            <a:br>
              <a:rPr lang="sr-Cyrl-RS" b="1" dirty="0" smtClean="0"/>
            </a:br>
            <a:r>
              <a:rPr lang="sr-Cyrl-RS" b="1" dirty="0" smtClean="0"/>
              <a:t>       </a:t>
            </a:r>
            <a:r>
              <a:rPr lang="sr-Cyrl-RS" sz="2400" dirty="0" smtClean="0"/>
              <a:t>добар                      </a:t>
            </a:r>
            <a:br>
              <a:rPr lang="sr-Cyrl-RS" sz="2400" dirty="0" smtClean="0"/>
            </a:br>
            <a:r>
              <a:rPr lang="sr-Cyrl-RS" sz="2400" dirty="0" smtClean="0"/>
              <a:t>  племенит                    </a:t>
            </a:r>
            <a:br>
              <a:rPr lang="sr-Cyrl-RS" sz="2400" dirty="0" smtClean="0"/>
            </a:br>
            <a:r>
              <a:rPr lang="sr-Cyrl-RS" sz="2400" dirty="0" smtClean="0"/>
              <a:t>   разуман  </a:t>
            </a:r>
            <a:endParaRPr lang="en-US" sz="2400" dirty="0" smtClean="0"/>
          </a:p>
          <a:p>
            <a:pPr algn="ctr"/>
            <a:r>
              <a:rPr lang="sr-Cyrl-BA" sz="2400" dirty="0" smtClean="0"/>
              <a:t>искрен</a:t>
            </a:r>
          </a:p>
          <a:p>
            <a:pPr algn="ctr"/>
            <a:r>
              <a:rPr lang="sr-Cyrl-BA" sz="2400" dirty="0" smtClean="0"/>
              <a:t>храбар</a:t>
            </a:r>
            <a:r>
              <a:rPr lang="sr-Cyrl-RS" sz="2400" dirty="0" smtClean="0"/>
              <a:t>                  </a:t>
            </a:r>
            <a:r>
              <a:rPr lang="sr-Cyrl-RS" b="1" dirty="0" smtClean="0"/>
              <a:t/>
            </a:r>
            <a:br>
              <a:rPr lang="sr-Cyrl-RS" b="1" dirty="0" smtClean="0"/>
            </a:b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860032" y="3861048"/>
            <a:ext cx="1851917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RS" sz="2400" b="1" dirty="0" smtClean="0"/>
              <a:t>МАНЕ</a:t>
            </a:r>
          </a:p>
          <a:p>
            <a:pPr algn="ctr"/>
            <a:r>
              <a:rPr lang="sr-Cyrl-BA" sz="2400" dirty="0" smtClean="0"/>
              <a:t>з</a:t>
            </a:r>
            <a:r>
              <a:rPr lang="sr-Cyrl-RS" sz="2400" dirty="0" smtClean="0"/>
              <a:t>лонамјеран</a:t>
            </a:r>
          </a:p>
          <a:p>
            <a:pPr algn="ctr"/>
            <a:r>
              <a:rPr lang="sr-Cyrl-BA" sz="2400" dirty="0" smtClean="0"/>
              <a:t>т</a:t>
            </a:r>
            <a:r>
              <a:rPr lang="sr-Cyrl-RS" sz="2400" dirty="0" smtClean="0"/>
              <a:t>врдоглав</a:t>
            </a:r>
          </a:p>
          <a:p>
            <a:pPr algn="ctr"/>
            <a:r>
              <a:rPr lang="sr-Cyrl-BA" sz="2400" dirty="0" smtClean="0"/>
              <a:t>л</a:t>
            </a:r>
            <a:r>
              <a:rPr lang="sr-Cyrl-RS" sz="2400" dirty="0" smtClean="0"/>
              <a:t>акомислен</a:t>
            </a:r>
          </a:p>
          <a:p>
            <a:pPr algn="ctr"/>
            <a:r>
              <a:rPr lang="sr-Cyrl-BA" sz="2400" dirty="0" smtClean="0"/>
              <a:t>з</a:t>
            </a:r>
            <a:r>
              <a:rPr lang="sr-Cyrl-RS" sz="2400" dirty="0" smtClean="0"/>
              <a:t>авистан</a:t>
            </a:r>
          </a:p>
          <a:p>
            <a:pPr algn="ctr"/>
            <a:r>
              <a:rPr lang="sr-Cyrl-RS" sz="2400" dirty="0" smtClean="0"/>
              <a:t>дволичан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819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7000" contrast="21000"/>
          </a:blip>
          <a:srcRect/>
          <a:stretch>
            <a:fillRect l="-32000" r="-3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2650306"/>
          </a:xfrm>
        </p:spPr>
        <p:txBody>
          <a:bodyPr>
            <a:normAutofit/>
          </a:bodyPr>
          <a:lstStyle/>
          <a:p>
            <a:pPr algn="l"/>
            <a:r>
              <a:rPr lang="sr-Cyrl-RS" sz="2000" dirty="0" smtClean="0"/>
              <a:t>Са ливаде гривом маше,</a:t>
            </a:r>
            <a:br>
              <a:rPr lang="sr-Cyrl-RS" sz="2000" dirty="0" smtClean="0"/>
            </a:br>
            <a:r>
              <a:rPr lang="sr-Cyrl-RS" sz="2000" dirty="0" smtClean="0"/>
              <a:t>воли кад га неко јаше,</a:t>
            </a:r>
            <a:br>
              <a:rPr lang="sr-Cyrl-RS" sz="2000" dirty="0" smtClean="0"/>
            </a:br>
            <a:r>
              <a:rPr lang="sr-Cyrl-RS" sz="2000" dirty="0" smtClean="0"/>
              <a:t>не смије се него рже,</a:t>
            </a:r>
            <a:br>
              <a:rPr lang="sr-Cyrl-RS" sz="2000" dirty="0" smtClean="0"/>
            </a:br>
            <a:r>
              <a:rPr lang="sr-Cyrl-RS" sz="2000" dirty="0" smtClean="0"/>
              <a:t>и трчи од вјетра брже!</a:t>
            </a:r>
            <a:br>
              <a:rPr lang="sr-Cyrl-RS" sz="2000" dirty="0" smtClean="0"/>
            </a:br>
            <a:r>
              <a:rPr lang="sr-Cyrl-RS" sz="2000" dirty="0" smtClean="0"/>
              <a:t>А људи му ципелице </a:t>
            </a:r>
            <a:br>
              <a:rPr lang="sr-Cyrl-RS" sz="2000" dirty="0" smtClean="0"/>
            </a:br>
            <a:r>
              <a:rPr lang="sr-Cyrl-RS" sz="2000" dirty="0" smtClean="0"/>
              <a:t>приковаше на ножице.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92080" y="692696"/>
            <a:ext cx="3250704" cy="30572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000" dirty="0" smtClean="0"/>
              <a:t>Дуге уши, зец није,</a:t>
            </a:r>
          </a:p>
          <a:p>
            <a:pPr marL="0" indent="0">
              <a:buNone/>
            </a:pPr>
            <a:r>
              <a:rPr lang="sr-Cyrl-RS" sz="2000" dirty="0" smtClean="0"/>
              <a:t>Товар носи, пуж није,</a:t>
            </a:r>
          </a:p>
          <a:p>
            <a:pPr marL="0" indent="0">
              <a:buNone/>
            </a:pPr>
            <a:r>
              <a:rPr lang="sr-Cyrl-RS" sz="2000" dirty="0" smtClean="0"/>
              <a:t>Човјек креће а он стао,</a:t>
            </a:r>
          </a:p>
          <a:p>
            <a:pPr marL="0" indent="0">
              <a:buNone/>
            </a:pPr>
            <a:r>
              <a:rPr lang="sr-Cyrl-RS" sz="2000" dirty="0" smtClean="0"/>
              <a:t>Јаооо!</a:t>
            </a:r>
            <a:endParaRPr lang="en-US" sz="2000" dirty="0"/>
          </a:p>
        </p:txBody>
      </p:sp>
      <p:pic>
        <p:nvPicPr>
          <p:cNvPr id="8" name="Picture 7" descr="konj-1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0" y="3573016"/>
            <a:ext cx="4839607" cy="2832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magarac-we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3717032"/>
            <a:ext cx="3995936" cy="2965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748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/>
              <a:t> </a:t>
            </a:r>
            <a:r>
              <a:rPr lang="en-US" b="1" dirty="0" smtClean="0"/>
              <a:t>К</a:t>
            </a:r>
            <a:r>
              <a:rPr lang="sr-Cyrl-RS" b="1" dirty="0" smtClean="0"/>
              <a:t>ОЊ  И   МАГАРАЦ</a:t>
            </a:r>
            <a:endParaRPr lang="en-US" dirty="0"/>
          </a:p>
        </p:txBody>
      </p:sp>
      <p:pic>
        <p:nvPicPr>
          <p:cNvPr id="4" name="Content Placeholder 3" descr="http://1.bp.blogspot.com/-hns8sghXP3k/VEVL3ZlszRI/AAAAAAAAEbw/8D3Z-sK76Bg/s1600/dh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9"/>
            <a:ext cx="5904656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265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5976" y="4365104"/>
            <a:ext cx="4536504" cy="720080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sr-Cyrl-RS" sz="3100" dirty="0" smtClean="0"/>
              <a:t>Кад су једном били на путовању, магарац рече коњу:</a:t>
            </a:r>
            <a:br>
              <a:rPr lang="sr-Cyrl-RS" sz="3100" dirty="0" smtClean="0"/>
            </a:br>
            <a:r>
              <a:rPr lang="sr-Cyrl-RS" sz="3100" dirty="0" smtClean="0"/>
              <a:t>- Узми мало од мене терета ако хоћеш да останем жив.</a:t>
            </a:r>
            <a:endParaRPr lang="en-US" sz="3100" dirty="0"/>
          </a:p>
        </p:txBody>
      </p:sp>
      <p:sp>
        <p:nvSpPr>
          <p:cNvPr id="6" name="Rectangle 5"/>
          <p:cNvSpPr/>
          <p:nvPr/>
        </p:nvSpPr>
        <p:spPr>
          <a:xfrm>
            <a:off x="539552" y="188640"/>
            <a:ext cx="329609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800" dirty="0" smtClean="0"/>
              <a:t>Неки човјек је имао </a:t>
            </a:r>
            <a:endParaRPr lang="en-US" sz="2800" dirty="0" smtClean="0"/>
          </a:p>
          <a:p>
            <a:r>
              <a:rPr lang="sr-Cyrl-RS" sz="2800" dirty="0" smtClean="0"/>
              <a:t>коња и магарца.</a:t>
            </a:r>
            <a:endParaRPr lang="en-US" sz="2800" dirty="0"/>
          </a:p>
        </p:txBody>
      </p:sp>
      <p:pic>
        <p:nvPicPr>
          <p:cNvPr id="7" name="Picture 6" descr="thumbnail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0"/>
            <a:ext cx="4658481" cy="32988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thumbnail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56992"/>
            <a:ext cx="4320480" cy="33243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1388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2400" dirty="0" smtClean="0"/>
              <a:t>Коњ не послуша.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sr-Cyrl-RS" sz="2400" dirty="0" smtClean="0"/>
              <a:t>Магарац се од умора сруши и угину.</a:t>
            </a:r>
            <a:endParaRPr lang="en-US" sz="2400" dirty="0"/>
          </a:p>
        </p:txBody>
      </p:sp>
      <p:pic>
        <p:nvPicPr>
          <p:cNvPr id="5" name="Picture 4" descr="thumbnail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97112"/>
            <a:ext cx="9144000" cy="556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thumbnail (4).jpg"/>
          <p:cNvPicPr/>
          <p:nvPr/>
        </p:nvPicPr>
        <p:blipFill>
          <a:blip r:embed="rId3" cstate="print"/>
          <a:srcRect l="44148" t="20695" r="32640" b="58926"/>
          <a:stretch>
            <a:fillRect/>
          </a:stretch>
        </p:blipFill>
        <p:spPr>
          <a:xfrm>
            <a:off x="2051720" y="1844824"/>
            <a:ext cx="2160240" cy="1440160"/>
          </a:xfrm>
          <a:prstGeom prst="rect">
            <a:avLst/>
          </a:prstGeom>
        </p:spPr>
      </p:pic>
      <p:pic>
        <p:nvPicPr>
          <p:cNvPr id="8" name="Picture 7" descr="thumbnai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475654" y="2060847"/>
            <a:ext cx="4760429" cy="479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65" y="332656"/>
            <a:ext cx="8686800" cy="2075748"/>
          </a:xfrm>
        </p:spPr>
        <p:txBody>
          <a:bodyPr>
            <a:normAutofit fontScale="90000"/>
          </a:bodyPr>
          <a:lstStyle/>
          <a:p>
            <a:pPr algn="l"/>
            <a:r>
              <a:rPr lang="sr-Cyrl-RS" sz="3100" dirty="0" smtClean="0"/>
              <a:t>Кад је господар све натрпао на коња, па и саму магарећу кожу, стаде коњ јаукати:</a:t>
            </a:r>
            <a:br>
              <a:rPr lang="sr-Cyrl-RS" sz="3100" dirty="0" smtClean="0"/>
            </a:br>
            <a:r>
              <a:rPr lang="sr-Cyrl-RS" sz="3100" dirty="0" smtClean="0"/>
              <a:t>- Јао мени биједнику! Шта ми се догодило!</a:t>
            </a:r>
            <a:br>
              <a:rPr lang="sr-Cyrl-RS" sz="3100" dirty="0" smtClean="0"/>
            </a:br>
            <a:r>
              <a:rPr lang="sr-Cyrl-RS" sz="3100" dirty="0" smtClean="0"/>
              <a:t>- Нисам хтио узети мали терет, а ево сада носим све, па и одрану кожу.</a:t>
            </a:r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sr-Cyrl-RS" sz="2000" dirty="0"/>
              <a:t> </a:t>
            </a:r>
            <a:r>
              <a:rPr lang="sr-Cyrl-RS" sz="2000" dirty="0" smtClean="0"/>
              <a:t>                                                                                                                 </a:t>
            </a:r>
            <a:endParaRPr lang="en-US" sz="2000" dirty="0"/>
          </a:p>
        </p:txBody>
      </p:sp>
      <p:pic>
        <p:nvPicPr>
          <p:cNvPr id="6" name="Picture 5" descr="thumbnail (4).jpg"/>
          <p:cNvPicPr>
            <a:picLocks noChangeAspect="1"/>
          </p:cNvPicPr>
          <p:nvPr/>
        </p:nvPicPr>
        <p:blipFill>
          <a:blip r:embed="rId2" cstate="print"/>
          <a:srcRect l="15350" t="-358" r="14563" b="1041"/>
          <a:stretch>
            <a:fillRect/>
          </a:stretch>
        </p:blipFill>
        <p:spPr>
          <a:xfrm>
            <a:off x="395536" y="2264387"/>
            <a:ext cx="8424936" cy="4272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PC\AppData\Local\Microsoft\Windows\Temporary Internet Files\Content.IE5\HZZ31C6B\sun-159392_64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556792"/>
            <a:ext cx="1549464" cy="14151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541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99792" y="332656"/>
            <a:ext cx="3857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3600" b="1" dirty="0" smtClean="0"/>
              <a:t>Непознате ријечи: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323528" y="1412776"/>
            <a:ext cx="37142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dirty="0" smtClean="0"/>
              <a:t>Напртити – натоварити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179512" y="3933056"/>
            <a:ext cx="5040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800" dirty="0" smtClean="0"/>
              <a:t>Одрана (кожа) – огуљена кожа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7" name="Picture 6" descr="magarac-konj-i-zebra.jpg"/>
          <p:cNvPicPr>
            <a:picLocks noChangeAspect="1"/>
          </p:cNvPicPr>
          <p:nvPr/>
        </p:nvPicPr>
        <p:blipFill>
          <a:blip r:embed="rId3" cstate="print"/>
          <a:srcRect t="23333" r="54070" b="-512"/>
          <a:stretch>
            <a:fillRect/>
          </a:stretch>
        </p:blipFill>
        <p:spPr>
          <a:xfrm>
            <a:off x="4756995" y="908720"/>
            <a:ext cx="3600400" cy="2954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originalslika_TEPIH-OD-GOVEDJE-KOZE-NOVO-2065976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4077072"/>
            <a:ext cx="3810465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346</Words>
  <Application>Microsoft Office PowerPoint</Application>
  <PresentationFormat>On-screen Show (4:3)</PresentationFormat>
  <Paragraphs>75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 </vt:lpstr>
      <vt:lpstr>Б а с н е </vt:lpstr>
      <vt:lpstr>PowerPoint Presentation</vt:lpstr>
      <vt:lpstr>Са ливаде гривом маше, воли кад га неко јаше, не смије се него рже, и трчи од вјетра брже! А људи му ципелице  приковаше на ножице.</vt:lpstr>
      <vt:lpstr> КОЊ  И   МАГАРАЦ</vt:lpstr>
      <vt:lpstr>  Кад су једном били на путовању, магарац рече коњу: - Узми мало од мене терета ако хоћеш да останем жив.</vt:lpstr>
      <vt:lpstr>Коњ не послуша.  Магарац се од умора сруши и угину.</vt:lpstr>
      <vt:lpstr>Кад је господар све натрпао на коња, па и саму магарећу кожу, стаде коњ јаукати: - Јао мени биједнику! Шта ми се догодило! - Нисам хтио узети мали терет, а ево сада носим све, па и одрану кожу.                                                                                                                   </vt:lpstr>
      <vt:lpstr>PowerPoint Presentation</vt:lpstr>
      <vt:lpstr>       </vt:lpstr>
      <vt:lpstr>PowerPoint Presentation</vt:lpstr>
      <vt:lpstr>ПОУКА БАСНЕ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КОЊ И МАГАРЕ</dc:title>
  <dc:creator>WINDOWS 10</dc:creator>
  <cp:lastModifiedBy>WINDOWS 10</cp:lastModifiedBy>
  <cp:revision>31</cp:revision>
  <dcterms:created xsi:type="dcterms:W3CDTF">2020-03-30T20:29:21Z</dcterms:created>
  <dcterms:modified xsi:type="dcterms:W3CDTF">2020-04-01T19:58:21Z</dcterms:modified>
</cp:coreProperties>
</file>