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12"/>
  </p:notes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3" r:id="rId11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EE4298C9-0367-4784-A633-80F531F153FB}">
          <p14:sldIdLst>
            <p14:sldId id="264"/>
            <p14:sldId id="256"/>
            <p14:sldId id="257"/>
            <p14:sldId id="258"/>
            <p14:sldId id="259"/>
            <p14:sldId id="260"/>
            <p14:sldId id="261"/>
            <p14:sldId id="262"/>
          </p14:sldIdLst>
        </p14:section>
        <p14:section name="Untitled Section" id="{AF0F7EC7-88CC-4E62-96EE-065842B5D88C}">
          <p14:sldIdLst>
            <p14:sldId id="265"/>
            <p14:sldId id="26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883659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7" r:id="rId4"/>
    <p:sldLayoutId id="2147483658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5517232"/>
            <a:ext cx="6400799" cy="982960"/>
          </a:xfrm>
        </p:spPr>
        <p:txBody>
          <a:bodyPr/>
          <a:lstStyle/>
          <a:p>
            <a:endParaRPr lang="sr-Cyrl-BA" b="1" dirty="0" smtClean="0">
              <a:solidFill>
                <a:srgbClr val="C00000"/>
              </a:solidFill>
            </a:endParaRPr>
          </a:p>
          <a:p>
            <a:r>
              <a:rPr lang="sr-Cyrl-BA" sz="4000" b="1" dirty="0" smtClean="0">
                <a:solidFill>
                  <a:srgbClr val="C00000"/>
                </a:solidFill>
              </a:rPr>
              <a:t>МАТЕМАТИКА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Задаци за самосталан рад</a:t>
            </a:r>
            <a:br>
              <a:rPr lang="sr-Cyrl-BA" dirty="0" smtClean="0"/>
            </a:br>
            <a:endParaRPr lang="en-US" dirty="0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285720" y="1268760"/>
            <a:ext cx="8229600" cy="5472608"/>
          </a:xfrm>
        </p:spPr>
        <p:txBody>
          <a:bodyPr/>
          <a:lstStyle/>
          <a:p>
            <a:pPr>
              <a:buNone/>
            </a:pPr>
            <a:r>
              <a:rPr lang="sr-Cyrl-BA" sz="2000" dirty="0" smtClean="0">
                <a:solidFill>
                  <a:schemeClr val="bg2"/>
                </a:solidFill>
              </a:rPr>
              <a:t>1.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sr-Cyrl-BA" sz="2000" dirty="0" smtClean="0">
                <a:solidFill>
                  <a:schemeClr val="bg2"/>
                </a:solidFill>
              </a:rPr>
              <a:t>Израчунај на најлакши начин:</a:t>
            </a:r>
          </a:p>
          <a:p>
            <a:pPr marL="120650" indent="0">
              <a:buNone/>
            </a:pPr>
            <a:r>
              <a:rPr lang="sr-Cyrl-BA" sz="2000" dirty="0" smtClean="0">
                <a:solidFill>
                  <a:schemeClr val="bg2"/>
                </a:solidFill>
              </a:rPr>
              <a:t>     3 </a:t>
            </a:r>
            <a:r>
              <a:rPr lang="sr-Cyrl-CS" sz="2000" dirty="0"/>
              <a:t>•</a:t>
            </a:r>
            <a:r>
              <a:rPr lang="sr-Cyrl-BA" sz="2000" dirty="0" smtClean="0">
                <a:solidFill>
                  <a:schemeClr val="bg2"/>
                </a:solidFill>
              </a:rPr>
              <a:t> (8 + 2) =</a:t>
            </a:r>
          </a:p>
          <a:p>
            <a:pPr marL="120650" indent="0">
              <a:buNone/>
            </a:pPr>
            <a:r>
              <a:rPr lang="sr-Cyrl-BA" sz="2000" dirty="0" smtClean="0">
                <a:solidFill>
                  <a:schemeClr val="bg2"/>
                </a:solidFill>
              </a:rPr>
              <a:t>     6 </a:t>
            </a:r>
            <a:r>
              <a:rPr lang="sr-Cyrl-CS" sz="2000" dirty="0"/>
              <a:t>•</a:t>
            </a:r>
            <a:r>
              <a:rPr lang="sr-Cyrl-BA" sz="2000" dirty="0" smtClean="0">
                <a:solidFill>
                  <a:schemeClr val="bg2"/>
                </a:solidFill>
              </a:rPr>
              <a:t> (4 + 10) =</a:t>
            </a:r>
          </a:p>
          <a:p>
            <a:pPr marL="120650" indent="0">
              <a:buNone/>
            </a:pPr>
            <a:r>
              <a:rPr lang="sr-Cyrl-BA" sz="2000" dirty="0" smtClean="0">
                <a:solidFill>
                  <a:schemeClr val="bg2"/>
                </a:solidFill>
              </a:rPr>
              <a:t>     5 </a:t>
            </a:r>
            <a:r>
              <a:rPr lang="sr-Cyrl-CS" sz="2000" dirty="0"/>
              <a:t>•</a:t>
            </a:r>
            <a:r>
              <a:rPr lang="sr-Cyrl-BA" sz="2000" dirty="0" smtClean="0">
                <a:solidFill>
                  <a:schemeClr val="bg2"/>
                </a:solidFill>
              </a:rPr>
              <a:t> (6 + 4) =</a:t>
            </a:r>
          </a:p>
          <a:p>
            <a:pPr marL="120650" indent="0">
              <a:buNone/>
            </a:pPr>
            <a:r>
              <a:rPr lang="sr-Cyrl-BA" sz="2000" dirty="0" smtClean="0">
                <a:solidFill>
                  <a:schemeClr val="bg2"/>
                </a:solidFill>
              </a:rPr>
              <a:t>     4 </a:t>
            </a:r>
            <a:r>
              <a:rPr lang="sr-Cyrl-CS" sz="2000" dirty="0" smtClean="0"/>
              <a:t>•</a:t>
            </a:r>
            <a:r>
              <a:rPr lang="sr-Latn-BA" sz="2000" dirty="0" smtClean="0"/>
              <a:t> </a:t>
            </a:r>
            <a:r>
              <a:rPr lang="sr-Cyrl-BA" sz="2000" dirty="0" smtClean="0">
                <a:solidFill>
                  <a:schemeClr val="bg2"/>
                </a:solidFill>
              </a:rPr>
              <a:t>(5 + 3) =</a:t>
            </a:r>
          </a:p>
          <a:p>
            <a:pPr marL="120650" indent="0">
              <a:buNone/>
            </a:pPr>
            <a:endParaRPr lang="sr-Cyrl-BA" sz="2000" dirty="0" smtClean="0">
              <a:solidFill>
                <a:schemeClr val="bg2"/>
              </a:solidFill>
            </a:endParaRPr>
          </a:p>
          <a:p>
            <a:pPr marL="120650" indent="0">
              <a:buNone/>
            </a:pPr>
            <a:r>
              <a:rPr lang="sr-Cyrl-BA" sz="2000" dirty="0" smtClean="0">
                <a:solidFill>
                  <a:schemeClr val="bg2"/>
                </a:solidFill>
              </a:rPr>
              <a:t>2.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sr-Cyrl-BA" sz="2000" dirty="0" smtClean="0">
                <a:solidFill>
                  <a:schemeClr val="bg2"/>
                </a:solidFill>
              </a:rPr>
              <a:t>У зоолошком врту налазе се двије кућице са по 3 штиглића и са по 4 канаринца.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sr-Cyrl-BA" sz="2000" dirty="0" smtClean="0">
                <a:solidFill>
                  <a:schemeClr val="bg2"/>
                </a:solidFill>
              </a:rPr>
              <a:t>Колико укупно има птица?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sr-Cyrl-BA" sz="2000" dirty="0" smtClean="0">
                <a:solidFill>
                  <a:schemeClr val="bg2"/>
                </a:solidFill>
              </a:rPr>
              <a:t>Колико укупно има штиглића,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sr-Cyrl-BA" sz="2000" dirty="0" smtClean="0">
                <a:solidFill>
                  <a:schemeClr val="bg2"/>
                </a:solidFill>
              </a:rPr>
              <a:t>а колико канаринаца?</a:t>
            </a:r>
          </a:p>
          <a:p>
            <a:pPr marL="120650" indent="0">
              <a:buNone/>
            </a:pPr>
            <a:endParaRPr lang="sr-Cyrl-BA" sz="2000" dirty="0" smtClean="0">
              <a:solidFill>
                <a:schemeClr val="bg2"/>
              </a:solidFill>
            </a:endParaRPr>
          </a:p>
          <a:p>
            <a:pPr marL="120650" indent="0">
              <a:buNone/>
            </a:pPr>
            <a:r>
              <a:rPr lang="sr-Cyrl-BA" sz="2000" dirty="0" smtClean="0">
                <a:solidFill>
                  <a:schemeClr val="bg2"/>
                </a:solidFill>
              </a:rPr>
              <a:t>3.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sr-Cyrl-BA" sz="2000" dirty="0" smtClean="0">
                <a:solidFill>
                  <a:schemeClr val="bg2"/>
                </a:solidFill>
              </a:rPr>
              <a:t>У 5 кутија има по 3 црвене и 5 плавих оловака.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sr-Cyrl-BA" sz="2000" dirty="0" smtClean="0">
                <a:solidFill>
                  <a:schemeClr val="bg2"/>
                </a:solidFill>
              </a:rPr>
              <a:t>Колико је укупно оловака?</a:t>
            </a:r>
          </a:p>
          <a:p>
            <a:pPr marL="120650" indent="0">
              <a:buNone/>
            </a:pPr>
            <a:endParaRPr lang="en-US" sz="2400" dirty="0"/>
          </a:p>
        </p:txBody>
      </p:sp>
      <p:pic>
        <p:nvPicPr>
          <p:cNvPr id="4" name="Slika 3" descr="thinking-clipart-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1268760"/>
            <a:ext cx="2143140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500034" y="1142984"/>
            <a:ext cx="7858180" cy="498317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7"/>
            <a:ext cx="8229599" cy="5962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229600" cy="5851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0650" indent="0">
              <a:buNone/>
            </a:pPr>
            <a:endParaRPr lang="sr-Cyrl-BA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8291265" cy="61066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3848" y="4941168"/>
            <a:ext cx="43924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(6 + 4) </a:t>
            </a:r>
            <a:r>
              <a:rPr lang="sr-Cyrl-BA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Symbol"/>
              </a:rPr>
              <a:t> 3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Symbol"/>
              </a:rPr>
              <a:t>= 10  3 = 30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Може и други начин:</a:t>
            </a:r>
            <a:br>
              <a:rPr lang="sr-Cyrl-BA" dirty="0" smtClean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19675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Cyrl-BA" sz="2000" dirty="0" smtClean="0"/>
              <a:t>Три дјевојчице израдиле су </a:t>
            </a:r>
            <a:r>
              <a:rPr lang="sr-Cyrl-BA" sz="2400" b="1" dirty="0" smtClean="0">
                <a:solidFill>
                  <a:srgbClr val="C00000"/>
                </a:solidFill>
              </a:rPr>
              <a:t>6 </a:t>
            </a:r>
            <a:r>
              <a:rPr lang="sr-Cyrl-CS" sz="2400" b="1" dirty="0" smtClean="0">
                <a:solidFill>
                  <a:srgbClr val="C00000"/>
                </a:solidFill>
              </a:rPr>
              <a:t>•</a:t>
            </a:r>
            <a:r>
              <a:rPr lang="sr-Cyrl-BA" sz="2400" b="1" dirty="0" smtClean="0">
                <a:solidFill>
                  <a:srgbClr val="C00000"/>
                </a:solidFill>
              </a:rPr>
              <a:t> 3 </a:t>
            </a:r>
            <a:r>
              <a:rPr lang="sr-Cyrl-BA" sz="2000" dirty="0" smtClean="0"/>
              <a:t>маски животиња  и </a:t>
            </a:r>
            <a:r>
              <a:rPr lang="sr-Cyrl-BA" sz="2400" b="1" dirty="0" smtClean="0">
                <a:solidFill>
                  <a:srgbClr val="C00000"/>
                </a:solidFill>
              </a:rPr>
              <a:t>4 </a:t>
            </a:r>
            <a:r>
              <a:rPr lang="sr-Cyrl-CS" sz="2400" b="1" dirty="0" smtClean="0">
                <a:solidFill>
                  <a:srgbClr val="C00000"/>
                </a:solidFill>
              </a:rPr>
              <a:t>•</a:t>
            </a:r>
            <a:r>
              <a:rPr lang="sr-Cyrl-BA" sz="2400" b="1" dirty="0" smtClean="0">
                <a:solidFill>
                  <a:srgbClr val="C00000"/>
                </a:solidFill>
              </a:rPr>
              <a:t> 3 </a:t>
            </a:r>
            <a:r>
              <a:rPr lang="sr-Cyrl-BA" sz="2000" dirty="0" smtClean="0"/>
              <a:t>маски птица.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2195736" y="2060848"/>
            <a:ext cx="4471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Cyrl-BA" sz="2800" dirty="0" smtClean="0"/>
              <a:t>6 </a:t>
            </a:r>
            <a:r>
              <a:rPr lang="sr-Cyrl-CS" sz="2800" dirty="0" smtClean="0"/>
              <a:t>•</a:t>
            </a:r>
            <a:r>
              <a:rPr lang="sr-Cyrl-BA" sz="2800" dirty="0" smtClean="0"/>
              <a:t> 3 + 4 </a:t>
            </a:r>
            <a:r>
              <a:rPr lang="sr-Cyrl-CS" sz="2800" dirty="0" smtClean="0"/>
              <a:t>•</a:t>
            </a:r>
            <a:r>
              <a:rPr lang="sr-Cyrl-BA" sz="2800" dirty="0" smtClean="0"/>
              <a:t> 3 = 18 + 12 = 30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8" r="251"/>
          <a:stretch>
            <a:fillRect/>
          </a:stretch>
        </p:blipFill>
        <p:spPr>
          <a:xfrm>
            <a:off x="1403648" y="2852936"/>
            <a:ext cx="6264696" cy="3751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116632" y="260648"/>
            <a:ext cx="8229600" cy="1143000"/>
          </a:xfrm>
        </p:spPr>
        <p:txBody>
          <a:bodyPr/>
          <a:lstStyle/>
          <a:p>
            <a:r>
              <a:rPr lang="sr-Cyrl-BA" b="1" dirty="0" smtClean="0">
                <a:blipFill>
                  <a:blip r:embed="rId2"/>
                  <a:tile tx="0" ty="0" sx="100000" sy="100000" flip="none" algn="tl"/>
                </a:blip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ПРАВИЛО</a:t>
            </a:r>
            <a:endParaRPr lang="en-US" b="1" dirty="0">
              <a:blipFill>
                <a:blip r:embed="rId2"/>
                <a:tile tx="0" ty="0" sx="100000" sy="100000" flip="none" algn="tl"/>
              </a:blip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11" name="Slika 10" descr="unna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468" y="3284984"/>
            <a:ext cx="3026532" cy="35730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7584" y="2132856"/>
            <a:ext cx="59766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4000" b="1" dirty="0" smtClean="0">
                <a:blipFill>
                  <a:blip r:embed="rId2"/>
                  <a:tile tx="0" ty="0" sx="100000" sy="100000" flip="none" algn="tl"/>
                </a:blip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(6 + 4) </a:t>
            </a:r>
            <a:r>
              <a:rPr lang="sr-Cyrl-CS" sz="4000" b="1" dirty="0" smtClean="0">
                <a:blipFill>
                  <a:blip r:embed="rId2"/>
                  <a:tile tx="0" ty="0" sx="100000" sy="100000" flip="none" algn="tl"/>
                </a:blip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•</a:t>
            </a:r>
            <a:r>
              <a:rPr lang="sr-Cyrl-BA" sz="4000" b="1" dirty="0" smtClean="0">
                <a:blipFill>
                  <a:blip r:embed="rId2"/>
                  <a:tile tx="0" ty="0" sx="100000" sy="100000" flip="none" algn="tl"/>
                </a:blip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3 = 6 </a:t>
            </a:r>
            <a:r>
              <a:rPr lang="sr-Cyrl-CS" sz="4000" b="1" dirty="0" smtClean="0">
                <a:blipFill>
                  <a:blip r:embed="rId2"/>
                  <a:tile tx="0" ty="0" sx="100000" sy="100000" flip="none" algn="tl"/>
                </a:blip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•</a:t>
            </a:r>
            <a:r>
              <a:rPr lang="sr-Cyrl-BA" sz="4000" b="1" dirty="0" smtClean="0">
                <a:blipFill>
                  <a:blip r:embed="rId2"/>
                  <a:tile tx="0" ty="0" sx="100000" sy="100000" flip="none" algn="tl"/>
                </a:blip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3 + 4 </a:t>
            </a:r>
            <a:r>
              <a:rPr lang="sr-Cyrl-CS" sz="4000" b="1" dirty="0" smtClean="0">
                <a:blipFill>
                  <a:blip r:embed="rId2"/>
                  <a:tile tx="0" ty="0" sx="100000" sy="100000" flip="none" algn="tl"/>
                </a:blip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•</a:t>
            </a:r>
            <a:r>
              <a:rPr lang="sr-Cyrl-BA" sz="4000" b="1" dirty="0" smtClean="0">
                <a:blipFill>
                  <a:blip r:embed="rId2"/>
                  <a:tile tx="0" ty="0" sx="100000" sy="100000" flip="none" algn="tl"/>
                </a:blip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3</a:t>
            </a:r>
            <a:endParaRPr lang="en-US" sz="4000" b="1" dirty="0">
              <a:blipFill>
                <a:blip r:embed="rId2"/>
                <a:tile tx="0" ty="0" sx="100000" sy="100000" flip="none" algn="tl"/>
              </a:blip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1029" name="Picture 5" descr="C:\Users\PC\AppData\Local\Microsoft\Windows\Temporary Internet Files\Content.IE5\0VP59M4Q\simple-leaf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39953" y="5976802"/>
            <a:ext cx="1080120" cy="881198"/>
          </a:xfrm>
          <a:prstGeom prst="rect">
            <a:avLst/>
          </a:prstGeom>
          <a:noFill/>
        </p:spPr>
      </p:pic>
      <p:pic>
        <p:nvPicPr>
          <p:cNvPr id="1030" name="Picture 6" descr="C:\Users\PC\AppData\Local\Microsoft\Windows\Temporary Internet Files\Content.IE5\0VP59M4Q\simple-leaf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302444">
            <a:off x="683569" y="6270535"/>
            <a:ext cx="720080" cy="587465"/>
          </a:xfrm>
          <a:prstGeom prst="rect">
            <a:avLst/>
          </a:prstGeom>
          <a:noFill/>
        </p:spPr>
      </p:pic>
      <p:pic>
        <p:nvPicPr>
          <p:cNvPr id="1031" name="Picture 7" descr="C:\Users\PC\AppData\Local\Microsoft\Windows\Temporary Internet Files\Content.IE5\0VP59M4Q\simple-leaf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412971">
            <a:off x="92969" y="6217612"/>
            <a:ext cx="856409" cy="698687"/>
          </a:xfrm>
          <a:prstGeom prst="rect">
            <a:avLst/>
          </a:prstGeom>
          <a:noFill/>
        </p:spPr>
      </p:pic>
      <p:pic>
        <p:nvPicPr>
          <p:cNvPr id="1032" name="Picture 8" descr="C:\Users\PC\AppData\Local\Microsoft\Windows\Temporary Internet Files\Content.IE5\0VP59M4Q\simple-leaf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6124082"/>
            <a:ext cx="899592" cy="733917"/>
          </a:xfrm>
          <a:prstGeom prst="rect">
            <a:avLst/>
          </a:prstGeom>
          <a:noFill/>
        </p:spPr>
      </p:pic>
      <p:pic>
        <p:nvPicPr>
          <p:cNvPr id="1033" name="Picture 9" descr="C:\Users\PC\AppData\Local\Microsoft\Windows\Temporary Internet Files\Content.IE5\0VP59M4Q\simple-leaf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712" y="6534894"/>
            <a:ext cx="792088" cy="646212"/>
          </a:xfrm>
          <a:prstGeom prst="rect">
            <a:avLst/>
          </a:prstGeom>
          <a:noFill/>
        </p:spPr>
      </p:pic>
      <p:pic>
        <p:nvPicPr>
          <p:cNvPr id="1034" name="Picture 10" descr="C:\Users\PC\AppData\Local\Microsoft\Windows\Temporary Internet Files\Content.IE5\0VP59M4Q\simple-leaf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136196">
            <a:off x="3639394" y="6285810"/>
            <a:ext cx="720080" cy="587465"/>
          </a:xfrm>
          <a:prstGeom prst="rect">
            <a:avLst/>
          </a:prstGeom>
          <a:noFill/>
        </p:spPr>
      </p:pic>
      <p:pic>
        <p:nvPicPr>
          <p:cNvPr id="1035" name="Picture 11" descr="C:\Users\PC\AppData\Local\Microsoft\Windows\Temporary Internet Files\Content.IE5\0VP59M4Q\simple-leaf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4067944" y="6303329"/>
            <a:ext cx="679883" cy="554671"/>
          </a:xfrm>
          <a:prstGeom prst="rect">
            <a:avLst/>
          </a:prstGeom>
          <a:noFill/>
        </p:spPr>
      </p:pic>
      <p:pic>
        <p:nvPicPr>
          <p:cNvPr id="1036" name="Picture 12" descr="C:\Users\PC\AppData\Local\Microsoft\Windows\Temporary Internet Files\Content.IE5\0VP59M4Q\simple-leaf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773856">
            <a:off x="1591075" y="6284072"/>
            <a:ext cx="856409" cy="698687"/>
          </a:xfrm>
          <a:prstGeom prst="rect">
            <a:avLst/>
          </a:prstGeom>
          <a:noFill/>
        </p:spPr>
      </p:pic>
      <p:pic>
        <p:nvPicPr>
          <p:cNvPr id="1037" name="Picture 13" descr="C:\Users\PC\AppData\Local\Microsoft\Windows\Temporary Internet Files\Content.IE5\0VP59M4Q\simple-leaf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9632" y="6328637"/>
            <a:ext cx="648862" cy="529363"/>
          </a:xfrm>
          <a:prstGeom prst="rect">
            <a:avLst/>
          </a:prstGeom>
          <a:noFill/>
        </p:spPr>
      </p:pic>
      <p:pic>
        <p:nvPicPr>
          <p:cNvPr id="1038" name="Picture 14" descr="C:\Users\PC\AppData\Local\Microsoft\Windows\Temporary Internet Files\Content.IE5\0VP59M4Q\simple-leaf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032091">
            <a:off x="1045655" y="6285186"/>
            <a:ext cx="576064" cy="469972"/>
          </a:xfrm>
          <a:prstGeom prst="rect">
            <a:avLst/>
          </a:prstGeom>
          <a:noFill/>
        </p:spPr>
      </p:pic>
      <p:pic>
        <p:nvPicPr>
          <p:cNvPr id="1039" name="Picture 15" descr="C:\Users\PC\AppData\Local\Microsoft\Windows\Temporary Internet Files\Content.IE5\0VP59M4Q\simple-leaf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092594">
            <a:off x="6865967" y="6638803"/>
            <a:ext cx="537357" cy="438394"/>
          </a:xfrm>
          <a:prstGeom prst="rect">
            <a:avLst/>
          </a:prstGeom>
          <a:noFill/>
        </p:spPr>
      </p:pic>
      <p:pic>
        <p:nvPicPr>
          <p:cNvPr id="1040" name="Picture 16" descr="C:\Users\PC\AppData\Local\Microsoft\Windows\Temporary Internet Files\Content.IE5\0VP59M4Q\simple-leaf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224" y="6419606"/>
            <a:ext cx="537357" cy="438394"/>
          </a:xfrm>
          <a:prstGeom prst="rect">
            <a:avLst/>
          </a:prstGeom>
          <a:noFill/>
        </p:spPr>
      </p:pic>
      <p:pic>
        <p:nvPicPr>
          <p:cNvPr id="1041" name="Picture 17" descr="C:\Users\PC\AppData\Local\Microsoft\Windows\Temporary Internet Files\Content.IE5\0VP59M4Q\simple-leaf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371476">
            <a:off x="6095821" y="6550683"/>
            <a:ext cx="753381" cy="614633"/>
          </a:xfrm>
          <a:prstGeom prst="rect">
            <a:avLst/>
          </a:prstGeom>
          <a:noFill/>
        </p:spPr>
      </p:pic>
      <p:pic>
        <p:nvPicPr>
          <p:cNvPr id="1042" name="Picture 18" descr="C:\Users\PC\AppData\Local\Microsoft\Windows\Temporary Internet Files\Content.IE5\0VP59M4Q\simple-leaf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080" y="6521310"/>
            <a:ext cx="825388" cy="673379"/>
          </a:xfrm>
          <a:prstGeom prst="rect">
            <a:avLst/>
          </a:prstGeom>
          <a:noFill/>
        </p:spPr>
      </p:pic>
      <p:pic>
        <p:nvPicPr>
          <p:cNvPr id="1043" name="Picture 19" descr="C:\Users\PC\AppData\Local\Microsoft\Windows\Temporary Internet Files\Content.IE5\0VP59M4Q\simple-leaf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7222188">
            <a:off x="5170311" y="6609429"/>
            <a:ext cx="609365" cy="497140"/>
          </a:xfrm>
          <a:prstGeom prst="rect">
            <a:avLst/>
          </a:prstGeom>
          <a:noFill/>
        </p:spPr>
      </p:pic>
      <p:pic>
        <p:nvPicPr>
          <p:cNvPr id="1044" name="Picture 20" descr="C:\Users\PC\AppData\Local\Microsoft\Windows\Temporary Internet Files\Content.IE5\0VP59M4Q\simple-leaf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8024" y="6328637"/>
            <a:ext cx="648862" cy="529363"/>
          </a:xfrm>
          <a:prstGeom prst="rect">
            <a:avLst/>
          </a:prstGeom>
          <a:noFill/>
        </p:spPr>
      </p:pic>
      <p:pic>
        <p:nvPicPr>
          <p:cNvPr id="1045" name="Picture 21" descr="C:\Users\PC\AppData\Local\Microsoft\Windows\Temporary Internet Files\Content.IE5\0VP59M4Q\simple-leaf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3768" y="6550683"/>
            <a:ext cx="753381" cy="614633"/>
          </a:xfrm>
          <a:prstGeom prst="rect">
            <a:avLst/>
          </a:prstGeom>
          <a:noFill/>
        </p:spPr>
      </p:pic>
      <p:pic>
        <p:nvPicPr>
          <p:cNvPr id="1046" name="Picture 22" descr="C:\Users\PC\AppData\Local\Microsoft\Windows\Temporary Internet Files\Content.IE5\0VP59M4Q\simple-leaf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154942">
            <a:off x="3103511" y="6593318"/>
            <a:ext cx="648862" cy="529363"/>
          </a:xfrm>
          <a:prstGeom prst="rect">
            <a:avLst/>
          </a:prstGeom>
          <a:noFill/>
        </p:spPr>
      </p:pic>
      <p:pic>
        <p:nvPicPr>
          <p:cNvPr id="1047" name="Picture 23" descr="C:\Users\PC\AppData\Local\Microsoft\Windows\Temporary Internet Files\Content.IE5\0VP59M4Q\simple-leaf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1840" y="6159313"/>
            <a:ext cx="856409" cy="698687"/>
          </a:xfrm>
          <a:prstGeom prst="rect">
            <a:avLst/>
          </a:prstGeom>
          <a:noFill/>
        </p:spPr>
      </p:pic>
      <p:pic>
        <p:nvPicPr>
          <p:cNvPr id="1048" name="Picture 24" descr="C:\Users\PC\AppData\Local\Microsoft\Windows\Temporary Internet Files\Content.IE5\0VP59M4Q\simple-leaf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78651" y="6478353"/>
            <a:ext cx="465349" cy="379647"/>
          </a:xfrm>
          <a:prstGeom prst="rect">
            <a:avLst/>
          </a:prstGeom>
          <a:noFill/>
        </p:spPr>
      </p:pic>
      <p:pic>
        <p:nvPicPr>
          <p:cNvPr id="1049" name="Picture 25" descr="C:\Users\PC\AppData\Local\Microsoft\Windows\Temporary Internet Files\Content.IE5\0VP59M4Q\simple-leaf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8424" y="6478353"/>
            <a:ext cx="465349" cy="379647"/>
          </a:xfrm>
          <a:prstGeom prst="rect">
            <a:avLst/>
          </a:prstGeom>
          <a:noFill/>
        </p:spPr>
      </p:pic>
      <p:pic>
        <p:nvPicPr>
          <p:cNvPr id="1050" name="Picture 26" descr="C:\Users\PC\AppData\Local\Microsoft\Windows\Temporary Internet Files\Content.IE5\0VP59M4Q\simple-leaf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388067">
            <a:off x="7965820" y="6574499"/>
            <a:ext cx="694996" cy="567001"/>
          </a:xfrm>
          <a:prstGeom prst="rect">
            <a:avLst/>
          </a:prstGeom>
          <a:noFill/>
        </p:spPr>
      </p:pic>
      <p:pic>
        <p:nvPicPr>
          <p:cNvPr id="1051" name="Picture 27" descr="C:\Users\PC\AppData\Local\Microsoft\Windows\Temporary Internet Files\Content.IE5\0VP59M4Q\simple-leaf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336" y="6609430"/>
            <a:ext cx="609365" cy="497140"/>
          </a:xfrm>
          <a:prstGeom prst="rect">
            <a:avLst/>
          </a:prstGeom>
          <a:noFill/>
        </p:spPr>
      </p:pic>
      <p:pic>
        <p:nvPicPr>
          <p:cNvPr id="1052" name="Picture 28" descr="C:\Users\PC\AppData\Local\Microsoft\Windows\Temporary Internet Files\Content.IE5\0VP59M4Q\simple-leaf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011632">
            <a:off x="2411760" y="6270535"/>
            <a:ext cx="720080" cy="587465"/>
          </a:xfrm>
          <a:prstGeom prst="rect">
            <a:avLst/>
          </a:prstGeom>
          <a:noFill/>
        </p:spPr>
      </p:pic>
      <p:pic>
        <p:nvPicPr>
          <p:cNvPr id="1053" name="Picture 29" descr="C:\Users\PC\AppData\Local\Microsoft\Windows\Temporary Internet Files\Content.IE5\0VP59M4Q\simple-leaf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455097">
            <a:off x="-48077" y="6508657"/>
            <a:ext cx="856409" cy="698687"/>
          </a:xfrm>
          <a:prstGeom prst="rect">
            <a:avLst/>
          </a:prstGeom>
          <a:noFill/>
        </p:spPr>
      </p:pic>
      <p:pic>
        <p:nvPicPr>
          <p:cNvPr id="1054" name="Picture 30" descr="C:\Users\PC\AppData\Local\Microsoft\Windows\Temporary Internet Files\Content.IE5\0VP59M4Q\simple-leaf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3608" y="6638803"/>
            <a:ext cx="537357" cy="438394"/>
          </a:xfrm>
          <a:prstGeom prst="rect">
            <a:avLst/>
          </a:prstGeom>
          <a:noFill/>
        </p:spPr>
      </p:pic>
      <p:pic>
        <p:nvPicPr>
          <p:cNvPr id="1055" name="Picture 31" descr="C:\Users\PC\AppData\Local\Microsoft\Windows\Temporary Internet Files\Content.IE5\0VP59M4Q\simple-leaf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187696">
            <a:off x="1499827" y="6580056"/>
            <a:ext cx="681373" cy="555887"/>
          </a:xfrm>
          <a:prstGeom prst="rect">
            <a:avLst/>
          </a:prstGeom>
          <a:noFill/>
        </p:spPr>
      </p:pic>
      <p:pic>
        <p:nvPicPr>
          <p:cNvPr id="1056" name="Picture 32" descr="C:\Users\PC\AppData\Local\Microsoft\Windows\Temporary Internet Files\Content.IE5\0VP59M4Q\simple-leaf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5816" y="6388028"/>
            <a:ext cx="576064" cy="469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</p:spPr>
        <p:txBody>
          <a:bodyPr/>
          <a:lstStyle/>
          <a:p>
            <a:r>
              <a:rPr lang="sr-Cyrl-BA" sz="3600" u="sng" dirty="0" smtClean="0"/>
              <a:t>Задаци за вјежбање</a:t>
            </a:r>
            <a:r>
              <a:rPr lang="sr-Cyrl-BA" u="sng" dirty="0" smtClean="0"/>
              <a:t/>
            </a:r>
            <a:br>
              <a:rPr lang="sr-Cyrl-BA" u="sng" dirty="0" smtClean="0"/>
            </a:br>
            <a:endParaRPr lang="en-US" u="sng" dirty="0"/>
          </a:p>
        </p:txBody>
      </p:sp>
      <p:pic>
        <p:nvPicPr>
          <p:cNvPr id="4" name="Picture 3" descr="sh35799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984154"/>
            <a:ext cx="4283968" cy="38340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537878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BA" sz="2600" u="sng" dirty="0" smtClean="0"/>
              <a:t>1. начин</a:t>
            </a:r>
            <a:endParaRPr lang="en-US" sz="2600" u="sng" dirty="0" smtClean="0"/>
          </a:p>
          <a:p>
            <a:r>
              <a:rPr lang="sr-Cyrl-BA" sz="2600" dirty="0" smtClean="0"/>
              <a:t>(2 + 8) </a:t>
            </a:r>
            <a:r>
              <a:rPr lang="sr-Cyrl-CS" sz="2600" dirty="0" smtClean="0"/>
              <a:t>•</a:t>
            </a:r>
            <a:r>
              <a:rPr lang="sr-Cyrl-BA" sz="2600" dirty="0" smtClean="0"/>
              <a:t> 8 = 10 </a:t>
            </a:r>
            <a:r>
              <a:rPr lang="sr-Cyrl-CS" sz="2600" dirty="0" smtClean="0"/>
              <a:t>•</a:t>
            </a:r>
            <a:r>
              <a:rPr lang="sr-Cyrl-BA" sz="2600" dirty="0" smtClean="0"/>
              <a:t> 8 = 80 </a:t>
            </a:r>
            <a:endParaRPr lang="en-US" sz="2600" dirty="0"/>
          </a:p>
        </p:txBody>
      </p:sp>
      <p:sp>
        <p:nvSpPr>
          <p:cNvPr id="7" name="Rectangle 6"/>
          <p:cNvSpPr/>
          <p:nvPr/>
        </p:nvSpPr>
        <p:spPr>
          <a:xfrm>
            <a:off x="5004048" y="3134781"/>
            <a:ext cx="43204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600" u="sng" dirty="0" smtClean="0"/>
              <a:t>2. начин</a:t>
            </a:r>
            <a:endParaRPr lang="en-US" sz="2600" u="sng" dirty="0" smtClean="0"/>
          </a:p>
          <a:p>
            <a:r>
              <a:rPr lang="sr-Cyrl-BA" sz="2600" dirty="0" smtClean="0"/>
              <a:t>2 </a:t>
            </a:r>
            <a:r>
              <a:rPr lang="sr-Cyrl-CS" sz="2600" dirty="0" smtClean="0"/>
              <a:t>•</a:t>
            </a:r>
            <a:r>
              <a:rPr lang="sr-Cyrl-BA" sz="2600" dirty="0" smtClean="0"/>
              <a:t> 8 + 8 </a:t>
            </a:r>
            <a:r>
              <a:rPr lang="sr-Cyrl-CS" sz="2600" dirty="0" smtClean="0"/>
              <a:t>•</a:t>
            </a:r>
            <a:r>
              <a:rPr lang="sr-Cyrl-BA" sz="2600" dirty="0" smtClean="0"/>
              <a:t> 8 = 16 + 64 = 80</a:t>
            </a:r>
            <a:endParaRPr lang="en-US" sz="2600" dirty="0"/>
          </a:p>
        </p:txBody>
      </p:sp>
      <p:sp>
        <p:nvSpPr>
          <p:cNvPr id="10" name="Freeform 9"/>
          <p:cNvSpPr/>
          <p:nvPr/>
        </p:nvSpPr>
        <p:spPr>
          <a:xfrm>
            <a:off x="2785403" y="3502855"/>
            <a:ext cx="1716259" cy="1266093"/>
          </a:xfrm>
          <a:custGeom>
            <a:avLst/>
            <a:gdLst>
              <a:gd name="connsiteX0" fmla="*/ 112542 w 1716259"/>
              <a:gd name="connsiteY0" fmla="*/ 1266093 h 1266093"/>
              <a:gd name="connsiteX1" fmla="*/ 140677 w 1716259"/>
              <a:gd name="connsiteY1" fmla="*/ 647114 h 1266093"/>
              <a:gd name="connsiteX2" fmla="*/ 956603 w 1716259"/>
              <a:gd name="connsiteY2" fmla="*/ 759656 h 1266093"/>
              <a:gd name="connsiteX3" fmla="*/ 998806 w 1716259"/>
              <a:gd name="connsiteY3" fmla="*/ 281354 h 1266093"/>
              <a:gd name="connsiteX4" fmla="*/ 1533379 w 1716259"/>
              <a:gd name="connsiteY4" fmla="*/ 98474 h 1266093"/>
              <a:gd name="connsiteX5" fmla="*/ 1716259 w 1716259"/>
              <a:gd name="connsiteY5" fmla="*/ 0 h 1266093"/>
              <a:gd name="connsiteX6" fmla="*/ 1716259 w 1716259"/>
              <a:gd name="connsiteY6" fmla="*/ 0 h 126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6259" h="1266093">
                <a:moveTo>
                  <a:pt x="112542" y="1266093"/>
                </a:moveTo>
                <a:cubicBezTo>
                  <a:pt x="56271" y="998806"/>
                  <a:pt x="0" y="731520"/>
                  <a:pt x="140677" y="647114"/>
                </a:cubicBezTo>
                <a:cubicBezTo>
                  <a:pt x="281354" y="562708"/>
                  <a:pt x="813582" y="820616"/>
                  <a:pt x="956603" y="759656"/>
                </a:cubicBezTo>
                <a:cubicBezTo>
                  <a:pt x="1099625" y="698696"/>
                  <a:pt x="902677" y="391551"/>
                  <a:pt x="998806" y="281354"/>
                </a:cubicBezTo>
                <a:cubicBezTo>
                  <a:pt x="1094935" y="171157"/>
                  <a:pt x="1413804" y="145366"/>
                  <a:pt x="1533379" y="98474"/>
                </a:cubicBezTo>
                <a:cubicBezTo>
                  <a:pt x="1652955" y="51582"/>
                  <a:pt x="1716259" y="0"/>
                  <a:pt x="1716259" y="0"/>
                </a:cubicBezTo>
                <a:lnTo>
                  <a:pt x="1716259" y="0"/>
                </a:lnTo>
              </a:path>
            </a:pathLst>
          </a:custGeom>
          <a:ln w="19050">
            <a:solidFill>
              <a:schemeClr val="bg2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chrome-lateks-balon-plavi_5c0bba928235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052736"/>
            <a:ext cx="2526035" cy="252832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635896" y="1484784"/>
            <a:ext cx="2069976" cy="150810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schemeClr val="tx1"/>
                </a:solidFill>
              </a:rPr>
              <a:t>1.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sr-Cyrl-BA" sz="1800" dirty="0" smtClean="0">
                <a:solidFill>
                  <a:schemeClr val="tx1"/>
                </a:solidFill>
              </a:rPr>
              <a:t>Израчунај </a:t>
            </a:r>
            <a:endParaRPr lang="en-US" sz="1800" dirty="0" smtClean="0">
              <a:solidFill>
                <a:schemeClr val="tx1"/>
              </a:solidFill>
            </a:endParaRPr>
          </a:p>
          <a:p>
            <a:pPr lvl="0" algn="ctr"/>
            <a:r>
              <a:rPr lang="sr-Cyrl-BA" sz="1800" dirty="0" smtClean="0">
                <a:solidFill>
                  <a:schemeClr val="tx1"/>
                </a:solidFill>
              </a:rPr>
              <a:t>на два начина: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ctr"/>
            <a:r>
              <a:rPr lang="sr-Cyrl-BA" sz="1800" dirty="0" smtClean="0">
                <a:solidFill>
                  <a:schemeClr val="tx1"/>
                </a:solidFill>
              </a:rPr>
              <a:t>                      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ctr"/>
            <a:r>
              <a:rPr lang="sr-Cyrl-BA" sz="3200" dirty="0" smtClean="0">
                <a:solidFill>
                  <a:schemeClr val="tx1"/>
                </a:solidFill>
              </a:rPr>
              <a:t>(2 + 8) </a:t>
            </a:r>
            <a:r>
              <a:rPr lang="sr-Cyrl-CS" sz="3200" dirty="0" smtClean="0">
                <a:solidFill>
                  <a:schemeClr val="tx1"/>
                </a:solidFill>
              </a:rPr>
              <a:t>•</a:t>
            </a:r>
            <a:r>
              <a:rPr lang="sr-Cyrl-BA" sz="3200" dirty="0" smtClean="0">
                <a:solidFill>
                  <a:schemeClr val="tx1"/>
                </a:solidFill>
              </a:rPr>
              <a:t> 8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87624" y="5815593"/>
            <a:ext cx="791595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Cyrl-BA" sz="2800" dirty="0" smtClean="0"/>
              <a:t>На исти начин урадите задатке под б</a:t>
            </a:r>
            <a:r>
              <a:rPr lang="en-US" sz="2800" dirty="0" smtClean="0"/>
              <a:t>)</a:t>
            </a:r>
            <a:r>
              <a:rPr lang="sr-Cyrl-BA" sz="2800" dirty="0" smtClean="0"/>
              <a:t>, в</a:t>
            </a:r>
            <a:r>
              <a:rPr lang="en-US" sz="2800" dirty="0" smtClean="0"/>
              <a:t>)</a:t>
            </a:r>
            <a:r>
              <a:rPr lang="sr-Cyrl-BA" sz="2800" dirty="0" smtClean="0"/>
              <a:t> и г</a:t>
            </a:r>
            <a:r>
              <a:rPr lang="en-US" sz="2800" dirty="0" smtClean="0"/>
              <a:t>)</a:t>
            </a:r>
            <a:r>
              <a:rPr lang="sr-Cyrl-RS" sz="2800" dirty="0" smtClean="0"/>
              <a:t>, </a:t>
            </a:r>
          </a:p>
          <a:p>
            <a:pPr lvl="0"/>
            <a:r>
              <a:rPr lang="sr-Cyrl-RS" sz="2800" dirty="0" smtClean="0"/>
              <a:t>а затим урадити 3. и 4. задатак</a:t>
            </a:r>
            <a:r>
              <a:rPr lang="en-US" sz="2800" dirty="0" smtClean="0"/>
              <a:t>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6628"/>
            <a:ext cx="8229600" cy="2432292"/>
          </a:xfrm>
        </p:spPr>
        <p:txBody>
          <a:bodyPr/>
          <a:lstStyle/>
          <a:p>
            <a:r>
              <a:rPr lang="sr-Cyrl-BA" sz="2800" dirty="0" smtClean="0"/>
              <a:t>2. Мама купује чоколаде за двоје дјеце. Једна     чоколада кошта 3 КМ, а друга 5 КМ.</a:t>
            </a:r>
            <a:br>
              <a:rPr lang="sr-Cyrl-BA" sz="2800" dirty="0" smtClean="0"/>
            </a:br>
            <a:r>
              <a:rPr lang="sr-Cyrl-BA" sz="2800" dirty="0" smtClean="0"/>
              <a:t> Колико ће мама потрошити КМ ако за свако дијете купи обе чоколаду?</a:t>
            </a:r>
            <a:r>
              <a:rPr lang="en-US" sz="2800" dirty="0" smtClean="0"/>
              <a:t> </a:t>
            </a:r>
            <a:r>
              <a:rPr lang="sr-Cyrl-BA" sz="2800" dirty="0" smtClean="0"/>
              <a:t/>
            </a:r>
            <a:br>
              <a:rPr lang="sr-Cyrl-BA" sz="2800" dirty="0" smtClean="0"/>
            </a:br>
            <a:r>
              <a:rPr lang="sr-Cyrl-BA" sz="2800" dirty="0" smtClean="0"/>
              <a:t>Рачунај на оба начина:</a:t>
            </a:r>
            <a:br>
              <a:rPr lang="sr-Cyrl-BA" sz="2800" dirty="0" smtClean="0"/>
            </a:br>
            <a:r>
              <a:rPr lang="sr-Cyrl-BA" sz="2800" dirty="0" smtClean="0"/>
              <a:t/>
            </a:r>
            <a:br>
              <a:rPr lang="sr-Cyrl-BA" sz="2800" dirty="0" smtClean="0"/>
            </a:br>
            <a:endParaRPr lang="en-US" sz="2800" dirty="0"/>
          </a:p>
        </p:txBody>
      </p:sp>
      <p:pic>
        <p:nvPicPr>
          <p:cNvPr id="4" name="Slika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4005064"/>
            <a:ext cx="2129460" cy="21210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9552" y="3068960"/>
            <a:ext cx="37128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1600" dirty="0" smtClean="0">
                <a:solidFill>
                  <a:schemeClr val="bg1"/>
                </a:solidFill>
              </a:rPr>
              <a:t>(4 КМ + 6 КМ) </a:t>
            </a:r>
            <a:r>
              <a:rPr lang="sr-Cyrl-CS" sz="1600" dirty="0" smtClean="0">
                <a:solidFill>
                  <a:schemeClr val="bg1"/>
                </a:solidFill>
              </a:rPr>
              <a:t>•</a:t>
            </a:r>
            <a:r>
              <a:rPr lang="sr-Cyrl-BA" sz="1600" dirty="0" smtClean="0">
                <a:solidFill>
                  <a:schemeClr val="bg1"/>
                </a:solidFill>
              </a:rPr>
              <a:t> 2 = 10 КМ </a:t>
            </a:r>
            <a:r>
              <a:rPr lang="sr-Cyrl-CS" sz="1600" dirty="0" smtClean="0">
                <a:solidFill>
                  <a:schemeClr val="bg1"/>
                </a:solidFill>
              </a:rPr>
              <a:t>•</a:t>
            </a:r>
            <a:r>
              <a:rPr lang="sr-Cyrl-BA" sz="1600" dirty="0" smtClean="0">
                <a:solidFill>
                  <a:schemeClr val="bg1"/>
                </a:solidFill>
              </a:rPr>
              <a:t> 2 = 20 КМ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6" name="Picture 5" descr="83030000002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48539"/>
            <a:ext cx="6264696" cy="43094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7544" y="3140968"/>
            <a:ext cx="44165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000" dirty="0" smtClean="0">
                <a:solidFill>
                  <a:schemeClr val="bg1"/>
                </a:solidFill>
              </a:rPr>
              <a:t>(3 КМ + 5 КМ) </a:t>
            </a:r>
            <a:r>
              <a:rPr lang="sr-Cyrl-CS" sz="2000" dirty="0" smtClean="0">
                <a:solidFill>
                  <a:schemeClr val="bg1"/>
                </a:solidFill>
              </a:rPr>
              <a:t>•</a:t>
            </a:r>
            <a:r>
              <a:rPr lang="sr-Cyrl-BA" sz="2000" dirty="0" smtClean="0">
                <a:solidFill>
                  <a:schemeClr val="bg1"/>
                </a:solidFill>
              </a:rPr>
              <a:t> 2 = </a:t>
            </a:r>
            <a:r>
              <a:rPr lang="sr-Cyrl-BA" sz="2000" dirty="0">
                <a:solidFill>
                  <a:schemeClr val="bg1"/>
                </a:solidFill>
              </a:rPr>
              <a:t>8</a:t>
            </a:r>
            <a:r>
              <a:rPr lang="sr-Cyrl-BA" sz="2000" dirty="0" smtClean="0">
                <a:solidFill>
                  <a:schemeClr val="bg1"/>
                </a:solidFill>
              </a:rPr>
              <a:t> КМ </a:t>
            </a:r>
            <a:r>
              <a:rPr lang="sr-Cyrl-CS" sz="2000" dirty="0" smtClean="0">
                <a:solidFill>
                  <a:schemeClr val="bg1"/>
                </a:solidFill>
              </a:rPr>
              <a:t>•</a:t>
            </a:r>
            <a:r>
              <a:rPr lang="sr-Cyrl-BA" sz="2000" dirty="0" smtClean="0">
                <a:solidFill>
                  <a:schemeClr val="bg1"/>
                </a:solidFill>
              </a:rPr>
              <a:t> 2 = 16 КМ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552" y="3861048"/>
            <a:ext cx="5184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000" dirty="0">
                <a:solidFill>
                  <a:schemeClr val="bg1"/>
                </a:solidFill>
              </a:rPr>
              <a:t>3</a:t>
            </a:r>
            <a:r>
              <a:rPr lang="sr-Cyrl-BA" sz="2000" dirty="0" smtClean="0">
                <a:solidFill>
                  <a:schemeClr val="bg1"/>
                </a:solidFill>
              </a:rPr>
              <a:t> КМ </a:t>
            </a:r>
            <a:r>
              <a:rPr lang="sr-Cyrl-CS" sz="2000" dirty="0" smtClean="0">
                <a:solidFill>
                  <a:schemeClr val="bg1"/>
                </a:solidFill>
              </a:rPr>
              <a:t>•</a:t>
            </a:r>
            <a:r>
              <a:rPr lang="sr-Cyrl-BA" sz="2000" dirty="0" smtClean="0">
                <a:solidFill>
                  <a:schemeClr val="bg1"/>
                </a:solidFill>
              </a:rPr>
              <a:t> 2 + </a:t>
            </a:r>
            <a:r>
              <a:rPr lang="sr-Cyrl-BA" sz="2000" dirty="0">
                <a:solidFill>
                  <a:schemeClr val="bg1"/>
                </a:solidFill>
              </a:rPr>
              <a:t>5</a:t>
            </a:r>
            <a:r>
              <a:rPr lang="sr-Cyrl-BA" sz="2000" dirty="0" smtClean="0">
                <a:solidFill>
                  <a:schemeClr val="bg1"/>
                </a:solidFill>
              </a:rPr>
              <a:t>КМ </a:t>
            </a:r>
            <a:r>
              <a:rPr lang="sr-Cyrl-CS" sz="2000" dirty="0" smtClean="0">
                <a:solidFill>
                  <a:schemeClr val="bg1"/>
                </a:solidFill>
              </a:rPr>
              <a:t>•</a:t>
            </a:r>
            <a:r>
              <a:rPr lang="sr-Cyrl-BA" sz="2000" dirty="0" smtClean="0">
                <a:solidFill>
                  <a:schemeClr val="bg1"/>
                </a:solidFill>
              </a:rPr>
              <a:t> 2 = 6 КМ + 10 КМ = 16 КМ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4725144"/>
            <a:ext cx="5688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000" dirty="0" smtClean="0">
                <a:solidFill>
                  <a:schemeClr val="bg1"/>
                </a:solidFill>
              </a:rPr>
              <a:t>Мама ће потрошити 16 КМ</a:t>
            </a:r>
            <a:r>
              <a:rPr lang="sr-Cyrl-RS" sz="2000" dirty="0">
                <a:solidFill>
                  <a:schemeClr val="bg1"/>
                </a:solidFill>
              </a:rPr>
              <a:t> </a:t>
            </a:r>
            <a:r>
              <a:rPr lang="sr-Cyrl-BA" sz="2000" dirty="0" smtClean="0">
                <a:solidFill>
                  <a:schemeClr val="bg1"/>
                </a:solidFill>
              </a:rPr>
              <a:t>ако за свако дијете купи обе чоколаду.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396552" y="260648"/>
            <a:ext cx="396552" cy="457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620688"/>
            <a:ext cx="8229600" cy="4525961"/>
          </a:xfrm>
        </p:spPr>
        <p:txBody>
          <a:bodyPr/>
          <a:lstStyle/>
          <a:p>
            <a:pPr marL="120650" indent="0">
              <a:buNone/>
            </a:pPr>
            <a:r>
              <a:rPr lang="sr-Cyrl-BA" dirty="0">
                <a:solidFill>
                  <a:schemeClr val="bg2"/>
                </a:solidFill>
              </a:rPr>
              <a:t>3</a:t>
            </a:r>
            <a:r>
              <a:rPr lang="sr-Cyrl-BA" dirty="0" smtClean="0">
                <a:solidFill>
                  <a:schemeClr val="bg2"/>
                </a:solidFill>
              </a:rPr>
              <a:t>.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sr-Cyrl-BA" dirty="0">
                <a:solidFill>
                  <a:schemeClr val="bg2"/>
                </a:solidFill>
              </a:rPr>
              <a:t>Први чинилац је збир </a:t>
            </a:r>
            <a:r>
              <a:rPr lang="sr-Cyrl-BA" dirty="0" smtClean="0">
                <a:solidFill>
                  <a:schemeClr val="bg2"/>
                </a:solidFill>
              </a:rPr>
              <a:t>бројева </a:t>
            </a:r>
            <a:r>
              <a:rPr lang="sr-Cyrl-BA" dirty="0">
                <a:solidFill>
                  <a:schemeClr val="bg2"/>
                </a:solidFill>
              </a:rPr>
              <a:t>6 и 4,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sr-Cyrl-BA" dirty="0">
                <a:solidFill>
                  <a:schemeClr val="bg2"/>
                </a:solidFill>
              </a:rPr>
              <a:t>а други чинилац најмањи двоцифрени број.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sr-Cyrl-RS" dirty="0" smtClean="0">
                <a:solidFill>
                  <a:schemeClr val="bg2"/>
                </a:solidFill>
              </a:rPr>
              <a:t>  </a:t>
            </a:r>
            <a:r>
              <a:rPr lang="sr-Cyrl-BA" dirty="0" smtClean="0">
                <a:solidFill>
                  <a:schemeClr val="bg2"/>
                </a:solidFill>
              </a:rPr>
              <a:t>Одреди </a:t>
            </a:r>
            <a:r>
              <a:rPr lang="sr-Cyrl-BA" dirty="0">
                <a:solidFill>
                  <a:schemeClr val="bg2"/>
                </a:solidFill>
              </a:rPr>
              <a:t>производ!</a:t>
            </a:r>
          </a:p>
          <a:p>
            <a:pPr marL="120650" indent="0">
              <a:buNone/>
            </a:pPr>
            <a:endParaRPr lang="en-US" dirty="0"/>
          </a:p>
        </p:txBody>
      </p:sp>
      <p:pic>
        <p:nvPicPr>
          <p:cNvPr id="6" name="Slika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4005064"/>
            <a:ext cx="2129460" cy="21210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3140968"/>
            <a:ext cx="54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(6 + 4) </a:t>
            </a:r>
            <a:r>
              <a:rPr lang="en-US" sz="3200" b="1" dirty="0" smtClean="0">
                <a:sym typeface="Symbol"/>
              </a:rPr>
              <a:t> 10 = 10  10 = </a:t>
            </a:r>
            <a:r>
              <a:rPr lang="en-US" sz="3200" b="1" dirty="0" smtClean="0">
                <a:sym typeface="Symbol"/>
              </a:rPr>
              <a:t>100</a:t>
            </a:r>
          </a:p>
          <a:p>
            <a:r>
              <a:rPr lang="sr-Cyrl-RS" sz="3200" b="1" dirty="0">
                <a:sym typeface="Symbol"/>
              </a:rPr>
              <a:t> </a:t>
            </a:r>
            <a:r>
              <a:rPr lang="sr-Cyrl-RS" sz="3200" b="1" dirty="0" smtClean="0">
                <a:sym typeface="Symbol"/>
              </a:rPr>
              <a:t>                    или</a:t>
            </a:r>
          </a:p>
          <a:p>
            <a:r>
              <a:rPr lang="sr-Cyrl-RS" sz="3200" b="1" dirty="0" smtClean="0">
                <a:sym typeface="Symbol"/>
              </a:rPr>
              <a:t>6</a:t>
            </a:r>
            <a:r>
              <a:rPr lang="en-US" sz="3200" b="1" dirty="0">
                <a:sym typeface="Symbol"/>
              </a:rPr>
              <a:t> </a:t>
            </a:r>
            <a:r>
              <a:rPr lang="en-US" sz="3200" b="1" dirty="0" smtClean="0">
                <a:sym typeface="Symbol"/>
              </a:rPr>
              <a:t></a:t>
            </a:r>
            <a:r>
              <a:rPr lang="sr-Cyrl-RS" sz="3200" b="1" dirty="0" smtClean="0">
                <a:sym typeface="Symbol"/>
              </a:rPr>
              <a:t> 10 + 4</a:t>
            </a:r>
            <a:r>
              <a:rPr lang="en-US" sz="3200" b="1" dirty="0">
                <a:sym typeface="Symbol"/>
              </a:rPr>
              <a:t> </a:t>
            </a:r>
            <a:r>
              <a:rPr lang="en-US" sz="3200" b="1" dirty="0" smtClean="0">
                <a:sym typeface="Symbol"/>
              </a:rPr>
              <a:t></a:t>
            </a:r>
            <a:r>
              <a:rPr lang="sr-Cyrl-RS" sz="3200" b="1" dirty="0" smtClean="0">
                <a:sym typeface="Symbol"/>
              </a:rPr>
              <a:t> 10= 60 +40=100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0798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Custom Theme">
  <a:themeElements>
    <a:clrScheme name="Zadani dizaj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369</Words>
  <Application>Microsoft Office PowerPoint</Application>
  <PresentationFormat>On-screen Show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Custom Theme</vt:lpstr>
      <vt:lpstr>PowerPoint Presentation</vt:lpstr>
      <vt:lpstr>PowerPoint Presentation</vt:lpstr>
      <vt:lpstr>PowerPoint Presentation</vt:lpstr>
      <vt:lpstr>PowerPoint Presentation</vt:lpstr>
      <vt:lpstr>Може и други начин: </vt:lpstr>
      <vt:lpstr>ПРАВИЛО</vt:lpstr>
      <vt:lpstr>Задаци за вјежбање </vt:lpstr>
      <vt:lpstr>2. Мама купује чоколаде за двоје дјеце. Једна     чоколада кошта 3 КМ, а друга 5 КМ.  Колико ће мама потрошити КМ ако за свако дијете купи обе чоколаду?  Рачунај на оба начина:  </vt:lpstr>
      <vt:lpstr>PowerPoint Presentation</vt:lpstr>
      <vt:lpstr>Задаци за самосталан рад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Mножење збира</dc:title>
  <dc:creator>Korisnik</dc:creator>
  <cp:lastModifiedBy>WINDOWS 10</cp:lastModifiedBy>
  <cp:revision>36</cp:revision>
  <dcterms:modified xsi:type="dcterms:W3CDTF">2020-04-02T07:13:36Z</dcterms:modified>
</cp:coreProperties>
</file>