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4400" dirty="0" smtClean="0">
                <a:solidFill>
                  <a:schemeClr val="accent2">
                    <a:lumMod val="75000"/>
                  </a:schemeClr>
                </a:solidFill>
              </a:rPr>
              <a:t>ЧОВЈЕК ЈЕ СЛОБОДНО БИЋЕ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70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41" y="1424608"/>
            <a:ext cx="7053147" cy="4100981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На крају стварања Бог је створио човјек да би у њему ујединио цјелокупну творевину.</a:t>
            </a:r>
          </a:p>
          <a:p>
            <a:endParaRPr lang="sr-Cyrl-R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Човјек је створен као разумно и слободно биће.</a:t>
            </a:r>
          </a:p>
          <a:p>
            <a:pPr marL="0" indent="0">
              <a:buNone/>
            </a:pPr>
            <a:endParaRPr lang="sr-Cyrl-R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Бог је свијет у коме живимо створио ријечју, док је човјека створио по „Своме лику“. (1 Мој 1,26)</a:t>
            </a:r>
          </a:p>
          <a:p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288" y="1037063"/>
            <a:ext cx="4376854" cy="4577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498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92097"/>
            <a:ext cx="6838588" cy="5441795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По учењу Светога Григорија Ниског, основно обиљежје човјековог постојања је </a:t>
            </a:r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слобода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sr-Cyrl-R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r-Cyrl-R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Слобода је човјеку дар од Бога.</a:t>
            </a:r>
          </a:p>
          <a:p>
            <a:pPr marL="0" indent="0">
              <a:buNone/>
            </a:pPr>
            <a:endParaRPr lang="sr-Cyrl-R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Благодаћу Светога Духа човјек постаје уистину слободно биће.</a:t>
            </a:r>
          </a:p>
          <a:p>
            <a:pPr marL="0" indent="0">
              <a:buNone/>
            </a:pPr>
            <a:endParaRPr lang="sr-Cyrl-R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Свети апостол Павле каже: „Гдје је Дух Господњи ондје је слобода.“ (2 Кор 3,17)</a:t>
            </a:r>
          </a:p>
          <a:p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171" y="401445"/>
            <a:ext cx="2718574" cy="2854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171" y="3612994"/>
            <a:ext cx="2718574" cy="29996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57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610" y="1115122"/>
            <a:ext cx="3248025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2" y="2071649"/>
            <a:ext cx="6504051" cy="3771590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Говорећи о човјеку као слободном бићу блаженопочивши </a:t>
            </a:r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атријарх </a:t>
            </a:r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Павле каже: „Човјек је слободно биће, може онако како Бог хоће, а може и супротно. Е сад, како ће ко користећи тај дар поступати, зависи од њега самога.”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20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643" y="501169"/>
            <a:ext cx="8740986" cy="5834317"/>
          </a:xfrm>
        </p:spPr>
        <p:txBody>
          <a:bodyPr>
            <a:normAutofit/>
          </a:bodyPr>
          <a:lstStyle/>
          <a:p>
            <a:r>
              <a:rPr lang="sr-Cyrl-RS" sz="2000" b="1" dirty="0" smtClean="0">
                <a:solidFill>
                  <a:schemeClr val="accent2">
                    <a:lumMod val="50000"/>
                  </a:schemeClr>
                </a:solidFill>
              </a:rPr>
              <a:t>Човјек је слободан и има </a:t>
            </a:r>
            <a:r>
              <a:rPr lang="sr-Cyrl-RS" sz="2000" b="1" dirty="0" smtClean="0">
                <a:solidFill>
                  <a:schemeClr val="accent2">
                    <a:lumMod val="50000"/>
                  </a:schemeClr>
                </a:solidFill>
              </a:rPr>
              <a:t>слободну </a:t>
            </a:r>
            <a:r>
              <a:rPr lang="sr-Cyrl-RS" sz="2000" b="1" dirty="0" smtClean="0">
                <a:solidFill>
                  <a:schemeClr val="accent2">
                    <a:lumMod val="50000"/>
                  </a:schemeClr>
                </a:solidFill>
              </a:rPr>
              <a:t>воље.</a:t>
            </a:r>
          </a:p>
          <a:p>
            <a:r>
              <a:rPr lang="sr-Cyrl-RS" sz="2000" b="1" dirty="0" smtClean="0">
                <a:solidFill>
                  <a:schemeClr val="accent2">
                    <a:lumMod val="50000"/>
                  </a:schemeClr>
                </a:solidFill>
              </a:rPr>
              <a:t>Гријех наших прародитеља био је слободан акт човјекове воље.</a:t>
            </a:r>
          </a:p>
          <a:p>
            <a:r>
              <a:rPr lang="sr-Cyrl-RS" sz="2000" b="1" dirty="0" smtClean="0">
                <a:solidFill>
                  <a:schemeClr val="accent2">
                    <a:lumMod val="50000"/>
                  </a:schemeClr>
                </a:solidFill>
              </a:rPr>
              <a:t>Својом слободом човјек је нарушио од Бога дату заповијест и зато је као посљедицу имао казну којом је истјеран из раја.</a:t>
            </a:r>
          </a:p>
          <a:p>
            <a:r>
              <a:rPr lang="sr-Cyrl-RS" sz="2000" b="1" dirty="0" smtClean="0">
                <a:solidFill>
                  <a:schemeClr val="accent2">
                    <a:lumMod val="50000"/>
                  </a:schemeClr>
                </a:solidFill>
              </a:rPr>
              <a:t>Свети апостол Павле каже: „Јер добро што хоћу, не чиним, него зло, што нећу, то чиним.“ (Рим 7,19)</a:t>
            </a:r>
          </a:p>
          <a:p>
            <a:r>
              <a:rPr lang="sr-Cyrl-RS" sz="2000" b="1" dirty="0" smtClean="0">
                <a:solidFill>
                  <a:schemeClr val="accent2">
                    <a:lumMod val="50000"/>
                  </a:schemeClr>
                </a:solidFill>
              </a:rPr>
              <a:t> У човјеку постоји жеља, да чини добро и савјест да је дужан чинити добро; али усљед духовне слабости не може увијек да чини </a:t>
            </a:r>
            <a:r>
              <a:rPr lang="sr-Cyrl-RS" sz="2000" b="1" dirty="0" smtClean="0">
                <a:solidFill>
                  <a:schemeClr val="accent2">
                    <a:lumMod val="50000"/>
                  </a:schemeClr>
                </a:solidFill>
              </a:rPr>
              <a:t>добро.</a:t>
            </a:r>
            <a:endParaRPr lang="sr-Cyrl-R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r-Cyrl-RS" sz="2000" b="1" dirty="0" smtClean="0">
                <a:solidFill>
                  <a:schemeClr val="accent2">
                    <a:lumMod val="50000"/>
                  </a:schemeClr>
                </a:solidFill>
              </a:rPr>
              <a:t>Христос каже: „Сваки, који чини гријех, роб је гријеху.“(Јн 8,34)</a:t>
            </a:r>
            <a:endParaRPr lang="sr-Cyrl-RS" sz="2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r-Cyrl-RS" sz="2000" b="1" dirty="0" smtClean="0">
                <a:solidFill>
                  <a:schemeClr val="accent2">
                    <a:lumMod val="50000"/>
                  </a:schemeClr>
                </a:solidFill>
              </a:rPr>
              <a:t>Слобода и савјест су главне душевне силе од којих зависи морално дјеловање људи.</a:t>
            </a:r>
          </a:p>
          <a:p>
            <a:r>
              <a:rPr lang="sr-Cyrl-RS" sz="2000" b="1" dirty="0" smtClean="0">
                <a:solidFill>
                  <a:schemeClr val="accent2">
                    <a:lumMod val="50000"/>
                  </a:schemeClr>
                </a:solidFill>
              </a:rPr>
              <a:t>Савјест је моћ човјековог духа да разликује добро од зла, а слобода воље има у власти да одабере једно или друго. </a:t>
            </a:r>
          </a:p>
          <a:p>
            <a:r>
              <a:rPr lang="sr-Cyrl-RS" sz="2000" b="1" dirty="0" smtClean="0">
                <a:solidFill>
                  <a:schemeClr val="accent2">
                    <a:lumMod val="50000"/>
                  </a:schemeClr>
                </a:solidFill>
              </a:rPr>
              <a:t>Човјек је искључиво одговоран за своја дјела.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317" y="2180674"/>
            <a:ext cx="1952379" cy="27935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15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288005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Одговори на питања на страни 72 у облику теза и тако научи најважније!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92396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</TotalTime>
  <Words>314</Words>
  <Application>Microsoft Office PowerPoint</Application>
  <PresentationFormat>Custom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Facet</vt:lpstr>
      <vt:lpstr>ЧОВЈЕК ЈЕ СЛОБОДНО БИЋЕ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ЧОВЈЕК ЈЕ СЛОБОДНО БИЋЕ</dc:title>
  <dc:creator>Korisnik</dc:creator>
  <cp:lastModifiedBy>Slavoljub Lukic</cp:lastModifiedBy>
  <cp:revision>11</cp:revision>
  <dcterms:created xsi:type="dcterms:W3CDTF">2020-03-24T15:23:28Z</dcterms:created>
  <dcterms:modified xsi:type="dcterms:W3CDTF">2020-04-13T08:51:35Z</dcterms:modified>
</cp:coreProperties>
</file>