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4DC8F2-ABB1-4F18-ACA3-BA0AEE4AD48A}"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DC8F2-ABB1-4F18-ACA3-BA0AEE4AD48A}"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DC8F2-ABB1-4F18-ACA3-BA0AEE4AD48A}"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DC8F2-ABB1-4F18-ACA3-BA0AEE4AD48A}"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4DC8F2-ABB1-4F18-ACA3-BA0AEE4AD48A}"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4DC8F2-ABB1-4F18-ACA3-BA0AEE4AD48A}"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4DC8F2-ABB1-4F18-ACA3-BA0AEE4AD48A}"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DC8F2-ABB1-4F18-ACA3-BA0AEE4AD48A}"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DC8F2-ABB1-4F18-ACA3-BA0AEE4AD48A}"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DC8F2-ABB1-4F18-ACA3-BA0AEE4AD48A}"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DC8F2-ABB1-4F18-ACA3-BA0AEE4AD48A}"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02E86-0D3D-4703-990A-AB0A3B457A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DC8F2-ABB1-4F18-ACA3-BA0AEE4AD48A}" type="datetimeFigureOut">
              <a:rPr lang="en-US" smtClean="0"/>
              <a:pPr/>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02E86-0D3D-4703-990A-AB0A3B457A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810000"/>
          </a:xfrm>
          <a:solidFill>
            <a:srgbClr val="003300"/>
          </a:solidFill>
        </p:spPr>
        <p:style>
          <a:lnRef idx="1">
            <a:schemeClr val="accent6"/>
          </a:lnRef>
          <a:fillRef idx="2">
            <a:schemeClr val="accent6"/>
          </a:fillRef>
          <a:effectRef idx="1">
            <a:schemeClr val="accent6"/>
          </a:effectRef>
          <a:fontRef idx="minor">
            <a:schemeClr val="dk1"/>
          </a:fontRef>
        </p:style>
        <p:txBody>
          <a:bodyPr/>
          <a:lstStyle/>
          <a:p>
            <a:r>
              <a:rPr lang="sr-Cyrl-RS" b="1" dirty="0" smtClean="0">
                <a:solidFill>
                  <a:schemeClr val="bg1"/>
                </a:solidFill>
              </a:rPr>
              <a:t/>
            </a:r>
            <a:br>
              <a:rPr lang="sr-Cyrl-RS" b="1" dirty="0" smtClean="0">
                <a:solidFill>
                  <a:schemeClr val="bg1"/>
                </a:solidFill>
              </a:rPr>
            </a:br>
            <a:r>
              <a:rPr lang="sr-Cyrl-RS" sz="6000" b="1" dirty="0" smtClean="0">
                <a:solidFill>
                  <a:schemeClr val="bg1"/>
                </a:solidFill>
              </a:rPr>
              <a:t>ЧАРОБНИ ЗЛАТНИК</a:t>
            </a:r>
            <a:endParaRPr lang="en-US" sz="6000" b="1" dirty="0">
              <a:solidFill>
                <a:schemeClr val="bg1"/>
              </a:solidFill>
            </a:endParaRPr>
          </a:p>
        </p:txBody>
      </p:sp>
      <p:sp>
        <p:nvSpPr>
          <p:cNvPr id="3" name="Subtitle 2"/>
          <p:cNvSpPr>
            <a:spLocks noGrp="1"/>
          </p:cNvSpPr>
          <p:nvPr>
            <p:ph type="subTitle" idx="1"/>
          </p:nvPr>
        </p:nvSpPr>
        <p:spPr>
          <a:xfrm>
            <a:off x="0" y="3733800"/>
            <a:ext cx="9144000" cy="3124200"/>
          </a:xfrm>
          <a:solidFill>
            <a:srgbClr val="003300"/>
          </a:solidFill>
          <a:ln>
            <a:solidFill>
              <a:srgbClr val="003300"/>
            </a:solidFill>
          </a:ln>
        </p:spPr>
        <p:style>
          <a:lnRef idx="1">
            <a:schemeClr val="accent3"/>
          </a:lnRef>
          <a:fillRef idx="2">
            <a:schemeClr val="accent3"/>
          </a:fillRef>
          <a:effectRef idx="1">
            <a:schemeClr val="accent3"/>
          </a:effectRef>
          <a:fontRef idx="minor">
            <a:schemeClr val="dk1"/>
          </a:fontRef>
        </p:style>
        <p:txBody>
          <a:bodyPr/>
          <a:lstStyle/>
          <a:p>
            <a:r>
              <a:rPr lang="sr-Cyrl-RS" dirty="0" smtClean="0"/>
              <a:t>                                                </a:t>
            </a:r>
            <a:r>
              <a:rPr lang="sr-Cyrl-RS" dirty="0" smtClean="0">
                <a:solidFill>
                  <a:schemeClr val="bg1"/>
                </a:solidFill>
              </a:rPr>
              <a:t>Бранко В. Радичевић                                                    </a:t>
            </a:r>
            <a:endParaRPr lang="en-US" dirty="0">
              <a:solidFill>
                <a:schemeClr val="bg1"/>
              </a:solidFill>
            </a:endParaRPr>
          </a:p>
        </p:txBody>
      </p:sp>
      <p:sp>
        <p:nvSpPr>
          <p:cNvPr id="5" name="TextBox 4"/>
          <p:cNvSpPr txBox="1"/>
          <p:nvPr/>
        </p:nvSpPr>
        <p:spPr>
          <a:xfrm>
            <a:off x="381000" y="533400"/>
            <a:ext cx="3200400" cy="584775"/>
          </a:xfrm>
          <a:prstGeom prst="rect">
            <a:avLst/>
          </a:prstGeom>
          <a:noFill/>
        </p:spPr>
        <p:txBody>
          <a:bodyPr wrap="square" rtlCol="0">
            <a:spAutoFit/>
          </a:bodyPr>
          <a:lstStyle/>
          <a:p>
            <a:r>
              <a:rPr lang="sr-Cyrl-BA" sz="3200" u="sng" dirty="0" smtClean="0">
                <a:solidFill>
                  <a:schemeClr val="bg1"/>
                </a:solidFill>
              </a:rPr>
              <a:t>Српски језик</a:t>
            </a:r>
            <a:endParaRPr lang="sr-Cyrl-BA" sz="3200" u="sng"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a:ln>
            <a:solidFill>
              <a:srgbClr val="003300"/>
            </a:solidFill>
          </a:ln>
        </p:spPr>
        <p:style>
          <a:lnRef idx="2">
            <a:schemeClr val="accent2"/>
          </a:lnRef>
          <a:fillRef idx="1">
            <a:schemeClr val="lt1"/>
          </a:fillRef>
          <a:effectRef idx="0">
            <a:schemeClr val="accent2"/>
          </a:effectRef>
          <a:fontRef idx="minor">
            <a:schemeClr val="dk1"/>
          </a:fontRef>
        </p:style>
        <p:txBody>
          <a:bodyPr/>
          <a:lstStyle/>
          <a:p>
            <a:r>
              <a:rPr lang="sr-Cyrl-RS" b="1" dirty="0" smtClean="0">
                <a:solidFill>
                  <a:schemeClr val="bg1"/>
                </a:solidFill>
              </a:rPr>
              <a:t>Разговор о тексту:</a:t>
            </a:r>
            <a:endParaRPr lang="en-US" b="1" dirty="0">
              <a:solidFill>
                <a:schemeClr val="bg1"/>
              </a:solidFill>
            </a:endParaRPr>
          </a:p>
        </p:txBody>
      </p:sp>
      <p:sp>
        <p:nvSpPr>
          <p:cNvPr id="3" name="Content Placeholder 2"/>
          <p:cNvSpPr>
            <a:spLocks noGrp="1"/>
          </p:cNvSpPr>
          <p:nvPr>
            <p:ph idx="1"/>
          </p:nvPr>
        </p:nvSpPr>
        <p:spPr>
          <a:solidFill>
            <a:srgbClr val="003300"/>
          </a:solidFill>
          <a:ln>
            <a:solidFill>
              <a:srgbClr val="003300"/>
            </a:solidFill>
          </a:ln>
        </p:spPr>
        <p:style>
          <a:lnRef idx="2">
            <a:schemeClr val="accent2"/>
          </a:lnRef>
          <a:fillRef idx="1">
            <a:schemeClr val="lt1"/>
          </a:fillRef>
          <a:effectRef idx="0">
            <a:schemeClr val="accent2"/>
          </a:effectRef>
          <a:fontRef idx="minor">
            <a:schemeClr val="dk1"/>
          </a:fontRef>
        </p:style>
        <p:txBody>
          <a:bodyPr/>
          <a:lstStyle/>
          <a:p>
            <a:pPr>
              <a:buNone/>
            </a:pPr>
            <a:r>
              <a:rPr lang="sr-Cyrl-RS" dirty="0" smtClean="0">
                <a:solidFill>
                  <a:schemeClr val="bg1"/>
                </a:solidFill>
              </a:rPr>
              <a:t>1. О чему дјеца најчешће сањају?</a:t>
            </a:r>
          </a:p>
          <a:p>
            <a:pPr>
              <a:buNone/>
            </a:pPr>
            <a:r>
              <a:rPr lang="sr-Cyrl-RS" dirty="0" smtClean="0">
                <a:solidFill>
                  <a:schemeClr val="bg1"/>
                </a:solidFill>
              </a:rPr>
              <a:t>2. Ко су ликови у причи?</a:t>
            </a:r>
          </a:p>
          <a:p>
            <a:pPr>
              <a:buNone/>
            </a:pPr>
            <a:r>
              <a:rPr lang="sr-Cyrl-RS" dirty="0" smtClean="0">
                <a:solidFill>
                  <a:schemeClr val="bg1"/>
                </a:solidFill>
              </a:rPr>
              <a:t>3. Које особине можемо приписати дјечаку, а које његовом оцу?</a:t>
            </a:r>
          </a:p>
          <a:p>
            <a:pPr>
              <a:buNone/>
            </a:pPr>
            <a:r>
              <a:rPr lang="sr-Cyrl-RS" dirty="0" smtClean="0">
                <a:solidFill>
                  <a:schemeClr val="bg1"/>
                </a:solidFill>
              </a:rPr>
              <a:t>4. Како је дјечак открио свој чаробни златник?</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a:ln>
            <a:solidFill>
              <a:srgbClr val="003300"/>
            </a:solidFill>
          </a:ln>
        </p:spPr>
        <p:style>
          <a:lnRef idx="1">
            <a:schemeClr val="accent2"/>
          </a:lnRef>
          <a:fillRef idx="2">
            <a:schemeClr val="accent2"/>
          </a:fillRef>
          <a:effectRef idx="1">
            <a:schemeClr val="accent2"/>
          </a:effectRef>
          <a:fontRef idx="minor">
            <a:schemeClr val="dk1"/>
          </a:fontRef>
        </p:style>
        <p:txBody>
          <a:bodyPr/>
          <a:lstStyle/>
          <a:p>
            <a:r>
              <a:rPr lang="sr-Cyrl-RS" dirty="0" smtClean="0">
                <a:solidFill>
                  <a:schemeClr val="bg1"/>
                </a:solidFill>
              </a:rPr>
              <a:t>Задаци за самосталан рад:</a:t>
            </a:r>
            <a:endParaRPr lang="en-US" dirty="0">
              <a:solidFill>
                <a:schemeClr val="bg1"/>
              </a:solidFill>
            </a:endParaRPr>
          </a:p>
        </p:txBody>
      </p:sp>
      <p:sp>
        <p:nvSpPr>
          <p:cNvPr id="3" name="Content Placeholder 2"/>
          <p:cNvSpPr>
            <a:spLocks noGrp="1"/>
          </p:cNvSpPr>
          <p:nvPr>
            <p:ph idx="1"/>
          </p:nvPr>
        </p:nvSpPr>
        <p:spPr>
          <a:solidFill>
            <a:srgbClr val="003300"/>
          </a:solidFill>
          <a:ln>
            <a:solidFill>
              <a:srgbClr val="003300"/>
            </a:solidFill>
          </a:ln>
        </p:spPr>
        <p:style>
          <a:lnRef idx="1">
            <a:schemeClr val="accent6"/>
          </a:lnRef>
          <a:fillRef idx="2">
            <a:schemeClr val="accent6"/>
          </a:fillRef>
          <a:effectRef idx="1">
            <a:schemeClr val="accent6"/>
          </a:effectRef>
          <a:fontRef idx="minor">
            <a:schemeClr val="dk1"/>
          </a:fontRef>
        </p:style>
        <p:txBody>
          <a:bodyPr/>
          <a:lstStyle/>
          <a:p>
            <a:pPr marL="514350" indent="-514350">
              <a:buAutoNum type="arabicPeriod"/>
            </a:pPr>
            <a:endParaRPr lang="sr-Cyrl-RS" b="1" dirty="0" smtClean="0">
              <a:solidFill>
                <a:schemeClr val="bg1"/>
              </a:solidFill>
            </a:endParaRPr>
          </a:p>
          <a:p>
            <a:pPr marL="514350" indent="-514350">
              <a:buAutoNum type="arabicPeriod"/>
            </a:pPr>
            <a:endParaRPr lang="sr-Cyrl-RS" b="1" dirty="0">
              <a:solidFill>
                <a:schemeClr val="bg1"/>
              </a:solidFill>
            </a:endParaRPr>
          </a:p>
          <a:p>
            <a:pPr marL="514350" indent="-514350">
              <a:buAutoNum type="arabicPeriod"/>
            </a:pPr>
            <a:r>
              <a:rPr lang="sr-Cyrl-RS" b="1" dirty="0" smtClean="0">
                <a:solidFill>
                  <a:schemeClr val="bg1"/>
                </a:solidFill>
              </a:rPr>
              <a:t>Објасни дјечакова осјећања након сазнања истине.</a:t>
            </a:r>
          </a:p>
          <a:p>
            <a:pPr marL="514350" indent="-514350">
              <a:buAutoNum type="arabicPeriod"/>
            </a:pPr>
            <a:r>
              <a:rPr lang="sr-Cyrl-RS" b="1" dirty="0" smtClean="0">
                <a:solidFill>
                  <a:schemeClr val="bg1"/>
                </a:solidFill>
              </a:rPr>
              <a:t>Објасни поруку ове приче.</a:t>
            </a:r>
          </a:p>
          <a:p>
            <a:pPr marL="514350" indent="-514350">
              <a:buAutoNum type="arabicPeriod"/>
            </a:pPr>
            <a:endParaRPr lang="sr-Cyrl-R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1143000"/>
          </a:xfrm>
        </p:spPr>
        <p:txBody>
          <a:bodyPr/>
          <a:lstStyle/>
          <a:p>
            <a:r>
              <a:rPr lang="sr-Cyrl-RS" dirty="0" smtClean="0">
                <a:solidFill>
                  <a:schemeClr val="bg1"/>
                </a:solidFill>
              </a:rPr>
              <a:t>ЧАРОБНИ ЗЛАТНИК</a:t>
            </a:r>
            <a:endParaRPr lang="en-US" dirty="0">
              <a:solidFill>
                <a:schemeClr val="bg1"/>
              </a:solidFill>
            </a:endParaRPr>
          </a:p>
        </p:txBody>
      </p:sp>
      <p:sp>
        <p:nvSpPr>
          <p:cNvPr id="3" name="Content Placeholder 2"/>
          <p:cNvSpPr>
            <a:spLocks noGrp="1"/>
          </p:cNvSpPr>
          <p:nvPr>
            <p:ph idx="1"/>
          </p:nvPr>
        </p:nvSpPr>
        <p:spPr>
          <a:xfrm>
            <a:off x="152400" y="1600200"/>
            <a:ext cx="8382000" cy="4800600"/>
          </a:xfrm>
        </p:spPr>
        <p:txBody>
          <a:bodyPr>
            <a:noAutofit/>
          </a:bodyPr>
          <a:lstStyle/>
          <a:p>
            <a:pPr algn="just">
              <a:buNone/>
            </a:pPr>
            <a:r>
              <a:rPr lang="sr-Cyrl-RS" sz="2800" b="1" dirty="0" smtClean="0">
                <a:solidFill>
                  <a:schemeClr val="bg1"/>
                </a:solidFill>
              </a:rPr>
              <a:t>		Ко није сањао, када је био мали, чаробни златник за који се могу купити сви слаткиши света. Неко ће рећи - тужан сан. Неко ће рећи - пријатан сан. Ја нећу ништа рећи. Ја ћу испричати причу о правом чаробном златнику, који нисам видео, али који је заиста постојао.</a:t>
            </a:r>
          </a:p>
          <a:p>
            <a:pPr algn="just">
              <a:buNone/>
            </a:pPr>
            <a:r>
              <a:rPr lang="sr-Cyrl-RS" sz="2800" b="1" dirty="0" smtClean="0">
                <a:solidFill>
                  <a:schemeClr val="bg1"/>
                </a:solidFill>
              </a:rPr>
              <a:t>		Никада се није могао уситнити. Купиш котарицу колача - златник нарасте. Купиш фудбалску лопту - златник нарасте. Купиш читаво игралиште - златник нарасте.</a:t>
            </a:r>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sr-Cyrl-RS" sz="2800" dirty="0" smtClean="0"/>
          </a:p>
          <a:p>
            <a:pPr>
              <a:buNone/>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a:t>
            </a:r>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lgn="just">
              <a:buNone/>
            </a:pPr>
            <a:r>
              <a:rPr lang="sr-Cyrl-RS" sz="2800" b="1" dirty="0" smtClean="0">
                <a:solidFill>
                  <a:schemeClr val="bg1"/>
                </a:solidFill>
              </a:rPr>
              <a:t>		Ако ти треба књига са шареним сликама, једноставно кажеш: </a:t>
            </a:r>
            <a:r>
              <a:rPr lang="sr-Cyrl-RS" sz="2800" b="1" dirty="0" smtClean="0">
                <a:solidFill>
                  <a:schemeClr val="bg1"/>
                </a:solidFill>
              </a:rPr>
              <a:t>„Златниче</a:t>
            </a:r>
            <a:r>
              <a:rPr lang="sr-Cyrl-RS" sz="2800" b="1" dirty="0" smtClean="0">
                <a:solidFill>
                  <a:schemeClr val="bg1"/>
                </a:solidFill>
              </a:rPr>
              <a:t>, желим такву и такву књигу са шареним сликама, одмах ми је купи!“ После, легнеш и спаваш, а ујутру – књига под главом.</a:t>
            </a:r>
          </a:p>
          <a:p>
            <a:pPr algn="just">
              <a:buNone/>
            </a:pPr>
            <a:r>
              <a:rPr lang="sr-Cyrl-RS" sz="2800" b="1" dirty="0" smtClean="0">
                <a:solidFill>
                  <a:schemeClr val="bg1"/>
                </a:solidFill>
              </a:rPr>
              <a:t>		Златник је невидљив. Али, то није важно. Можеш да га замишљаш како хоћеш. Округао, као дводинарка, жут, или:  четвртаст, сјајан као да се комадић самог сунца претворио у златник. Или, просто: грумен злата. Није важно. Он је ту, поред тебе, невидљив, али присутан, услужан, само му кажеш шта желиш и одмах ти се испуни жеља</a:t>
            </a:r>
            <a:r>
              <a:rPr lang="sr-Cyrl-RS" sz="2800" dirty="0" smtClean="0">
                <a:solidFill>
                  <a:schemeClr val="bg1"/>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a:t>
            </a:r>
            <a:endParaRPr lang="en-US" dirty="0"/>
          </a:p>
        </p:txBody>
      </p:sp>
      <p:sp>
        <p:nvSpPr>
          <p:cNvPr id="3" name="Content Placeholder 2"/>
          <p:cNvSpPr>
            <a:spLocks noGrp="1"/>
          </p:cNvSpPr>
          <p:nvPr>
            <p:ph idx="1"/>
          </p:nvPr>
        </p:nvSpPr>
        <p:spPr>
          <a:xfrm>
            <a:off x="457200" y="609600"/>
            <a:ext cx="8229600" cy="5516563"/>
          </a:xfrm>
        </p:spPr>
        <p:txBody>
          <a:bodyPr>
            <a:normAutofit/>
          </a:bodyPr>
          <a:lstStyle/>
          <a:p>
            <a:pPr algn="just">
              <a:buNone/>
            </a:pPr>
            <a:r>
              <a:rPr lang="sr-Cyrl-RS" sz="2800" b="1" dirty="0" smtClean="0">
                <a:solidFill>
                  <a:schemeClr val="bg1"/>
                </a:solidFill>
              </a:rPr>
              <a:t>    		Познавао сам дечака који је био незадовољан својим златником. Не због тога што му он није испуњавао жеље. Напротив, био је веома услужан златник. Куповао је за дечака играчке. Набављао му је најжуће поморанџе када их није било ни у каквој продавници, усред зиме право правцато грожђе. Чак и један мали аутомобил који је имао мотор. У њему се дечак возио улицама.</a:t>
            </a:r>
          </a:p>
          <a:p>
            <a:pPr algn="just">
              <a:buNone/>
            </a:pPr>
            <a:r>
              <a:rPr lang="sr-Cyrl-RS" sz="2800" b="1" dirty="0" smtClean="0">
                <a:solidFill>
                  <a:schemeClr val="bg1"/>
                </a:solidFill>
              </a:rPr>
              <a:t>		Али дечак није био задовољан. Чуо је да његов златник расте што се више троши. И мислио је да га није довољно истрошио.</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pPr algn="just">
              <a:buNone/>
            </a:pPr>
            <a:r>
              <a:rPr lang="sr-Cyrl-RS" sz="2800" b="1" dirty="0" smtClean="0">
                <a:solidFill>
                  <a:schemeClr val="bg1"/>
                </a:solidFill>
              </a:rPr>
              <a:t>		Због тога је сваког дана наручивао нове играчке. Па када златник расте – мислио је он – зашто и његово благо не би расло?</a:t>
            </a:r>
          </a:p>
          <a:p>
            <a:pPr algn="just">
              <a:buNone/>
            </a:pPr>
            <a:r>
              <a:rPr lang="sr-Cyrl-RS" sz="2800" b="1" dirty="0" smtClean="0">
                <a:solidFill>
                  <a:schemeClr val="bg1"/>
                </a:solidFill>
              </a:rPr>
              <a:t>		И, тако, одлучи дечак да, најзад, види тај свој златник, да га на своме длану премери, па да наново од њега заиште све што му падне на памет. Ујутру, кад су обично стизали дарови, направиће се да спава. И кад се златник буде привукао његовој постељи, он ће полако испружити руку испод покривача и – зграбиће га.</a:t>
            </a:r>
          </a:p>
          <a:p>
            <a:pPr>
              <a:buNone/>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a:t>
            </a:r>
            <a:endParaRPr lang="en-US" dirty="0"/>
          </a:p>
        </p:txBody>
      </p:sp>
      <p:sp>
        <p:nvSpPr>
          <p:cNvPr id="3" name="Content Placeholder 2"/>
          <p:cNvSpPr>
            <a:spLocks noGrp="1"/>
          </p:cNvSpPr>
          <p:nvPr>
            <p:ph idx="1"/>
          </p:nvPr>
        </p:nvSpPr>
        <p:spPr>
          <a:xfrm>
            <a:off x="457200" y="1417638"/>
            <a:ext cx="8229600" cy="4403725"/>
          </a:xfrm>
        </p:spPr>
        <p:txBody>
          <a:bodyPr>
            <a:normAutofit lnSpcReduction="10000"/>
          </a:bodyPr>
          <a:lstStyle/>
          <a:p>
            <a:pPr algn="just">
              <a:buNone/>
            </a:pPr>
            <a:r>
              <a:rPr lang="sr-Cyrl-RS" sz="2800" b="1" dirty="0" smtClean="0">
                <a:solidFill>
                  <a:schemeClr val="bg1"/>
                </a:solidFill>
              </a:rPr>
              <a:t>		Тако је размишљао  дечак и спремао се да се дочепа чаробног златника. Али, он није био неки раноранилац. Сваког јутра се понавља иста слика: дарови на сточићу поред кревета, дечак спава, нигдје златника.</a:t>
            </a:r>
          </a:p>
          <a:p>
            <a:pPr algn="just">
              <a:buNone/>
            </a:pPr>
            <a:r>
              <a:rPr lang="sr-Cyrl-RS" sz="2800" b="1" dirty="0" smtClean="0">
                <a:solidFill>
                  <a:schemeClr val="bg1"/>
                </a:solidFill>
              </a:rPr>
              <a:t> 		Због тога се много љутио. Али, шта му је вредело. Љутећи се наручиво је час ово, час оно. Мало је требало па да зажели прави авион. Али се зато сећао разних других играчака. И не само играчака. Све што је угледало његово око, хтео је да има. </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a:t>
            </a:r>
            <a:endParaRPr lang="en-US" dirty="0"/>
          </a:p>
        </p:txBody>
      </p:sp>
      <p:sp>
        <p:nvSpPr>
          <p:cNvPr id="3" name="Content Placeholder 2"/>
          <p:cNvSpPr>
            <a:spLocks noGrp="1"/>
          </p:cNvSpPr>
          <p:nvPr>
            <p:ph idx="1"/>
          </p:nvPr>
        </p:nvSpPr>
        <p:spPr>
          <a:xfrm>
            <a:off x="304800" y="990600"/>
            <a:ext cx="8229600" cy="5638800"/>
          </a:xfrm>
        </p:spPr>
        <p:txBody>
          <a:bodyPr>
            <a:noAutofit/>
          </a:bodyPr>
          <a:lstStyle/>
          <a:p>
            <a:pPr algn="just">
              <a:buNone/>
            </a:pPr>
            <a:r>
              <a:rPr lang="sr-Cyrl-RS" sz="2800" b="1" dirty="0" smtClean="0">
                <a:solidFill>
                  <a:schemeClr val="bg1"/>
                </a:solidFill>
              </a:rPr>
              <a:t>		А златник, као златник, извршавао је његова наређења. Понекад је дечак говорио свом оцу:      „Ја имам свој златник... И због тога ми нико не треба... Ни ти, оче!...“</a:t>
            </a:r>
          </a:p>
          <a:p>
            <a:pPr algn="just">
              <a:buNone/>
            </a:pPr>
            <a:r>
              <a:rPr lang="sr-Cyrl-RS" sz="2800" b="1" dirty="0" smtClean="0">
                <a:solidFill>
                  <a:schemeClr val="bg1"/>
                </a:solidFill>
              </a:rPr>
              <a:t>		А отац се тужно насмешио. Хтео би да каже сину: </a:t>
            </a:r>
          </a:p>
          <a:p>
            <a:pPr algn="just">
              <a:buNone/>
            </a:pPr>
            <a:r>
              <a:rPr lang="sr-Cyrl-RS" sz="2800" b="1" smtClean="0">
                <a:solidFill>
                  <a:schemeClr val="bg1"/>
                </a:solidFill>
              </a:rPr>
              <a:t>          „</a:t>
            </a:r>
            <a:r>
              <a:rPr lang="sr-Cyrl-RS" sz="2800" b="1" dirty="0" smtClean="0">
                <a:solidFill>
                  <a:schemeClr val="bg1"/>
                </a:solidFill>
              </a:rPr>
              <a:t>Ти и не слутиш  да и чаробни златник може да се потроши.” Али није могао да му каже, плашећи се да се дечак не ражалости. Једног јутра када је дечак спавао чврстим сном, пробудило га је неко куцкање на вратима. „То је мој чаробни златник”, помислио је он. </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buNone/>
            </a:pPr>
            <a:r>
              <a:rPr lang="sr-Cyrl-RS" sz="2800" b="1" dirty="0" smtClean="0">
                <a:solidFill>
                  <a:schemeClr val="bg1"/>
                </a:solidFill>
              </a:rPr>
              <a:t>     Али је био сањив и није одмах отворио очи.</a:t>
            </a:r>
          </a:p>
          <a:p>
            <a:pPr algn="just">
              <a:buNone/>
            </a:pPr>
            <a:r>
              <a:rPr lang="sr-Cyrl-RS" sz="2800" b="1" dirty="0" smtClean="0">
                <a:solidFill>
                  <a:schemeClr val="bg1"/>
                </a:solidFill>
              </a:rPr>
              <a:t>		Врата су се отворила и затворила. Неко је пришао његовој постељи, помиловао га је по коси. И спустио дарове на сточић. Дечак се притајио, стрепећи. Срце му је јако куцало. А онда је нагло зграбио покривач и скочио. Ухватио је нечију руку, која је покушавала да се сакрије. Подигао је очи и погледао. Отац је стајао поред његове постеље.</a:t>
            </a:r>
          </a:p>
          <a:p>
            <a:pPr algn="just">
              <a:buNone/>
            </a:pPr>
            <a:r>
              <a:rPr lang="sr-Cyrl-RS" sz="2800" b="1" dirty="0" smtClean="0">
                <a:solidFill>
                  <a:schemeClr val="bg1"/>
                </a:solidFill>
              </a:rPr>
              <a:t>     Дечак се зачудио: „Па ти си, дакле, оче, тај чаробни златник!“</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chemeClr val="bg1"/>
                </a:solidFill>
              </a:rPr>
              <a:t>МАЊЕ ПОЗНАТЕ РИЈЕЧИ</a:t>
            </a:r>
            <a:endParaRPr lang="en-US" dirty="0">
              <a:solidFill>
                <a:schemeClr val="bg1"/>
              </a:solidFill>
            </a:endParaRPr>
          </a:p>
        </p:txBody>
      </p:sp>
      <p:sp>
        <p:nvSpPr>
          <p:cNvPr id="3" name="Content Placeholder 2"/>
          <p:cNvSpPr>
            <a:spLocks noGrp="1"/>
          </p:cNvSpPr>
          <p:nvPr>
            <p:ph idx="1"/>
          </p:nvPr>
        </p:nvSpPr>
        <p:spPr>
          <a:solidFill>
            <a:srgbClr val="003300"/>
          </a:solidFill>
          <a:ln>
            <a:solidFill>
              <a:srgbClr val="003300"/>
            </a:solidFill>
          </a:ln>
        </p:spPr>
        <p:style>
          <a:lnRef idx="2">
            <a:schemeClr val="accent2"/>
          </a:lnRef>
          <a:fillRef idx="1">
            <a:schemeClr val="lt1"/>
          </a:fillRef>
          <a:effectRef idx="0">
            <a:schemeClr val="accent2"/>
          </a:effectRef>
          <a:fontRef idx="minor">
            <a:schemeClr val="dk1"/>
          </a:fontRef>
        </p:style>
        <p:txBody>
          <a:bodyPr/>
          <a:lstStyle/>
          <a:p>
            <a:r>
              <a:rPr lang="sr-Cyrl-RS" b="1" dirty="0" smtClean="0">
                <a:solidFill>
                  <a:schemeClr val="bg1"/>
                </a:solidFill>
              </a:rPr>
              <a:t>Златник – дукат</a:t>
            </a:r>
          </a:p>
          <a:p>
            <a:r>
              <a:rPr lang="sr-Cyrl-RS" b="1" dirty="0" smtClean="0">
                <a:solidFill>
                  <a:schemeClr val="bg1"/>
                </a:solidFill>
              </a:rPr>
              <a:t>Котарица – плетена корпа</a:t>
            </a:r>
          </a:p>
          <a:p>
            <a:r>
              <a:rPr lang="sr-Cyrl-RS" b="1" dirty="0" smtClean="0">
                <a:solidFill>
                  <a:schemeClr val="bg1"/>
                </a:solidFill>
              </a:rPr>
              <a:t>Дводинарка – новац од два динара</a:t>
            </a:r>
          </a:p>
          <a:p>
            <a:r>
              <a:rPr lang="sr-Cyrl-RS" b="1" dirty="0" smtClean="0">
                <a:solidFill>
                  <a:schemeClr val="bg1"/>
                </a:solidFill>
              </a:rPr>
              <a:t>Грумен – груда</a:t>
            </a:r>
          </a:p>
          <a:p>
            <a:r>
              <a:rPr lang="sr-Cyrl-RS" b="1" dirty="0" smtClean="0">
                <a:solidFill>
                  <a:schemeClr val="bg1"/>
                </a:solidFill>
              </a:rPr>
              <a:t>Притајити - утишати</a:t>
            </a:r>
            <a:endParaRPr lang="en-US"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109</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ЧАРОБНИ ЗЛАТНИК</vt:lpstr>
      <vt:lpstr>ЧАРОБНИ ЗЛАТНИК</vt:lpstr>
      <vt:lpstr>.</vt:lpstr>
      <vt:lpstr>.</vt:lpstr>
      <vt:lpstr>.</vt:lpstr>
      <vt:lpstr>.</vt:lpstr>
      <vt:lpstr>.</vt:lpstr>
      <vt:lpstr>.</vt:lpstr>
      <vt:lpstr>МАЊЕ ПОЗНАТЕ РИЈЕЧИ</vt:lpstr>
      <vt:lpstr>Разговор о тексту:</vt:lpstr>
      <vt:lpstr>Задаци за самосталан рад:</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user</cp:lastModifiedBy>
  <cp:revision>44</cp:revision>
  <dcterms:created xsi:type="dcterms:W3CDTF">2020-03-24T16:28:47Z</dcterms:created>
  <dcterms:modified xsi:type="dcterms:W3CDTF">2020-04-29T17:02:04Z</dcterms:modified>
</cp:coreProperties>
</file>