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9" r:id="rId4"/>
    <p:sldId id="270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7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1" d="100"/>
          <a:sy n="121" d="100"/>
        </p:scale>
        <p:origin x="-346" y="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BCBE-8DD4-48FA-AA94-EE06C7A92D1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97F3-CB1B-408B-B731-095377818CC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BCBE-8DD4-48FA-AA94-EE06C7A92D1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97F3-CB1B-408B-B731-095377818C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BCBE-8DD4-48FA-AA94-EE06C7A92D1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97F3-CB1B-408B-B731-095377818C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BCBE-8DD4-48FA-AA94-EE06C7A92D1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97F3-CB1B-408B-B731-095377818C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BCBE-8DD4-48FA-AA94-EE06C7A92D1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97F3-CB1B-408B-B731-095377818C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BCBE-8DD4-48FA-AA94-EE06C7A92D1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97F3-CB1B-408B-B731-095377818CC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BCBE-8DD4-48FA-AA94-EE06C7A92D1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97F3-CB1B-408B-B731-095377818CC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BCBE-8DD4-48FA-AA94-EE06C7A92D1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97F3-CB1B-408B-B731-095377818C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BCBE-8DD4-48FA-AA94-EE06C7A92D1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97F3-CB1B-408B-B731-095377818C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BCBE-8DD4-48FA-AA94-EE06C7A92D1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97F3-CB1B-408B-B731-095377818C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BCBE-8DD4-48FA-AA94-EE06C7A92D1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197F3-CB1B-408B-B731-095377818CC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BDCBCBE-8DD4-48FA-AA94-EE06C7A92D16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15197F3-CB1B-408B-B731-095377818CC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3" y="2349217"/>
            <a:ext cx="8856984" cy="2058737"/>
          </a:xfrm>
        </p:spPr>
        <p:txBody>
          <a:bodyPr/>
          <a:lstStyle/>
          <a:p>
            <a:r>
              <a:rPr lang="sr-Cyrl-BA" dirty="0"/>
              <a:t>РАДИЈАЦИЈА И ЗАШТИТА ОД ЗРАЧЕЊА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75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71600" y="1059582"/>
            <a:ext cx="3346704" cy="2606040"/>
          </a:xfrm>
        </p:spPr>
        <p:txBody>
          <a:bodyPr>
            <a:normAutofit fontScale="92500" lnSpcReduction="10000"/>
          </a:bodyPr>
          <a:lstStyle/>
          <a:p>
            <a:r>
              <a:rPr lang="sr-Cyrl-BA" b="1" dirty="0"/>
              <a:t>Посљедице УВ-зрачења су: </a:t>
            </a:r>
            <a:endParaRPr lang="sr-Latn-BA" b="1" dirty="0"/>
          </a:p>
          <a:p>
            <a:pPr marL="502920" indent="-457200">
              <a:buFont typeface="+mj-lt"/>
              <a:buAutoNum type="arabicPeriod"/>
            </a:pPr>
            <a:r>
              <a:rPr lang="sr-Cyrl-BA" b="1" dirty="0"/>
              <a:t>рак коже, </a:t>
            </a:r>
            <a:endParaRPr lang="sr-Latn-BA" b="1" dirty="0"/>
          </a:p>
          <a:p>
            <a:pPr marL="502920" indent="-457200">
              <a:buFont typeface="+mj-lt"/>
              <a:buAutoNum type="arabicPeriod"/>
            </a:pPr>
            <a:r>
              <a:rPr lang="sr-Cyrl-BA" b="1" dirty="0"/>
              <a:t>старење коже,</a:t>
            </a:r>
            <a:endParaRPr lang="sr-Latn-BA" b="1" dirty="0"/>
          </a:p>
          <a:p>
            <a:pPr marL="502920" indent="-457200">
              <a:buFont typeface="+mj-lt"/>
              <a:buAutoNum type="arabicPeriod"/>
            </a:pPr>
            <a:r>
              <a:rPr lang="sr-Cyrl-BA" b="1" dirty="0"/>
              <a:t>катаракта (мрена),</a:t>
            </a:r>
            <a:endParaRPr lang="sr-Latn-BA" b="1" dirty="0"/>
          </a:p>
          <a:p>
            <a:pPr marL="502920" indent="-457200">
              <a:buFont typeface="+mj-lt"/>
              <a:buAutoNum type="arabicPeriod"/>
            </a:pPr>
            <a:r>
              <a:rPr lang="sr-Cyrl-BA" b="1" dirty="0"/>
              <a:t>слабљење имуног система.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320" y="1059582"/>
            <a:ext cx="3960440" cy="275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59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1560" y="1845188"/>
            <a:ext cx="3346704" cy="942991"/>
          </a:xfrm>
        </p:spPr>
        <p:txBody>
          <a:bodyPr/>
          <a:lstStyle/>
          <a:p>
            <a:r>
              <a:rPr lang="sr-Cyrl-BA" b="1" dirty="0"/>
              <a:t>Катаракта- замућен или замагљен вид.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188" y="843558"/>
            <a:ext cx="4104456" cy="327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045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3568" y="771550"/>
            <a:ext cx="3960440" cy="3751304"/>
          </a:xfrm>
        </p:spPr>
        <p:txBody>
          <a:bodyPr>
            <a:normAutofit/>
          </a:bodyPr>
          <a:lstStyle/>
          <a:p>
            <a:r>
              <a:rPr lang="sr-Cyrl-BA" sz="2800" b="1" dirty="0"/>
              <a:t>Заштита од УВ зрачења</a:t>
            </a:r>
            <a:r>
              <a:rPr lang="sr-Latn-BA" sz="2800" b="1" dirty="0"/>
              <a:t> -</a:t>
            </a:r>
            <a:r>
              <a:rPr lang="sr-Cyrl-BA" sz="2800" b="1" dirty="0"/>
              <a:t>избјегавање боравка напољу у периоду када је индекс УВ зрачења висок (</a:t>
            </a:r>
            <a:r>
              <a:rPr lang="sr-Latn-BA" sz="2800" b="1" dirty="0"/>
              <a:t>4</a:t>
            </a:r>
            <a:r>
              <a:rPr lang="sr-Cyrl-BA" sz="2800" b="1" dirty="0"/>
              <a:t>-11)</a:t>
            </a:r>
            <a:endParaRPr lang="en-US" sz="28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15566"/>
            <a:ext cx="4032448" cy="3002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992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99592" y="627534"/>
            <a:ext cx="3346704" cy="3643291"/>
          </a:xfrm>
        </p:spPr>
        <p:txBody>
          <a:bodyPr>
            <a:normAutofit fontScale="85000" lnSpcReduction="20000"/>
          </a:bodyPr>
          <a:lstStyle/>
          <a:p>
            <a:r>
              <a:rPr lang="sr-Cyrl-BA" b="1" dirty="0"/>
              <a:t>Стандардне мјере заштите су: </a:t>
            </a:r>
          </a:p>
          <a:p>
            <a:pPr marL="502920" indent="-457200">
              <a:buFont typeface="+mj-lt"/>
              <a:buAutoNum type="arabicPeriod"/>
            </a:pPr>
            <a:r>
              <a:rPr lang="sr-Cyrl-BA" b="1" dirty="0"/>
              <a:t>шешир са великим ободом, </a:t>
            </a:r>
          </a:p>
          <a:p>
            <a:pPr marL="502920" indent="-457200">
              <a:buFont typeface="+mj-lt"/>
              <a:buAutoNum type="arabicPeriod"/>
            </a:pPr>
            <a:r>
              <a:rPr lang="sr-Cyrl-BA" b="1" dirty="0"/>
              <a:t>свијетла и памучна одјећа која покрива тијело, </a:t>
            </a:r>
          </a:p>
          <a:p>
            <a:pPr marL="502920" indent="-457200">
              <a:buFont typeface="+mj-lt"/>
              <a:buAutoNum type="arabicPeriod"/>
            </a:pPr>
            <a:r>
              <a:rPr lang="sr-Cyrl-BA" b="1" dirty="0"/>
              <a:t>наочаре које апсорбују 100% УВ </a:t>
            </a:r>
            <a:r>
              <a:rPr lang="sr-Cyrl-BA" b="1" dirty="0" err="1"/>
              <a:t>зрачењ</a:t>
            </a:r>
            <a:r>
              <a:rPr lang="en-US" b="1" dirty="0"/>
              <a:t>a</a:t>
            </a:r>
            <a:r>
              <a:rPr lang="sr-Cyrl-BA" b="1" dirty="0"/>
              <a:t>, </a:t>
            </a:r>
          </a:p>
          <a:p>
            <a:pPr marL="502920" indent="-457200">
              <a:buFont typeface="+mj-lt"/>
              <a:buAutoNum type="arabicPeriod"/>
            </a:pPr>
            <a:r>
              <a:rPr lang="sr-Cyrl-BA" b="1" dirty="0"/>
              <a:t>боравак у хладовини, употреба креме са заштитним фактором.</a:t>
            </a:r>
            <a:endParaRPr lang="en-US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15566"/>
            <a:ext cx="3888432" cy="291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562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BA" dirty="0"/>
              <a:t>Домаћи задатак: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5" y="548640"/>
            <a:ext cx="4542656" cy="3589284"/>
          </a:xfrm>
        </p:spPr>
        <p:txBody>
          <a:bodyPr>
            <a:normAutofit/>
          </a:bodyPr>
          <a:lstStyle/>
          <a:p>
            <a:r>
              <a:rPr lang="sr-Cyrl-BA" sz="2800" b="1"/>
              <a:t>Шта штити живи свијет на Земљи од УВ зрака?</a:t>
            </a:r>
            <a:endParaRPr lang="sr-Cyrl-BA" sz="2800" b="1" dirty="0"/>
          </a:p>
          <a:p>
            <a:r>
              <a:rPr lang="sr-Cyrl-BA" sz="2800" b="1" dirty="0"/>
              <a:t>Које су посљедице УВ зрачења?</a:t>
            </a:r>
          </a:p>
          <a:p>
            <a:r>
              <a:rPr lang="sr-Cyrl-BA" sz="2800" b="1" dirty="0"/>
              <a:t>Које су мјере заштите од УВ зрачења?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06095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067694"/>
            <a:ext cx="7930883" cy="1626399"/>
          </a:xfrm>
        </p:spPr>
        <p:txBody>
          <a:bodyPr/>
          <a:lstStyle/>
          <a:p>
            <a:r>
              <a:rPr lang="sr-Cyrl-BA" dirty="0"/>
              <a:t>ХВАЛА НА ПАЖЊИ!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47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843558"/>
            <a:ext cx="3662119" cy="3175239"/>
          </a:xfrm>
        </p:spPr>
        <p:txBody>
          <a:bodyPr>
            <a:normAutofit/>
          </a:bodyPr>
          <a:lstStyle/>
          <a:p>
            <a:r>
              <a:rPr lang="sr-Cyrl-BA" sz="2800" b="1" dirty="0"/>
              <a:t>Радиоактивност је појава да неке материје емитују радиоактивне зраке.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843558"/>
            <a:ext cx="461962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63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="" xmlns:a16="http://schemas.microsoft.com/office/drawing/2014/main" id="{83F6AE0F-A6C5-4BDB-91E2-DA004DBDC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024" y="1131591"/>
            <a:ext cx="7175351" cy="331940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RS" b="1" dirty="0"/>
              <a:t>Из природних извора:</a:t>
            </a:r>
          </a:p>
          <a:p>
            <a:r>
              <a:rPr lang="sr-Cyrl-RS" b="1" dirty="0"/>
              <a:t>    (УВ зрачење);</a:t>
            </a:r>
          </a:p>
          <a:p>
            <a:endParaRPr lang="sr-Cyrl-RS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RS" b="1" dirty="0"/>
              <a:t>Из вјештачких извора:</a:t>
            </a:r>
          </a:p>
          <a:p>
            <a:r>
              <a:rPr lang="sr-Cyrl-RS" b="1" dirty="0"/>
              <a:t>( нуклеарне електране, рентгенски зраци који се примјењују у медицини, нуклеарне експлозије).</a:t>
            </a:r>
          </a:p>
          <a:p>
            <a:endParaRPr lang="sr-Cyrl-RS" b="1" dirty="0"/>
          </a:p>
          <a:p>
            <a:endParaRPr lang="sr-Cyrl-R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61B3CC0C-7E1D-4545-81E1-87CA2C3FD7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582" y="411511"/>
            <a:ext cx="7175351" cy="661590"/>
          </a:xfrm>
        </p:spPr>
        <p:txBody>
          <a:bodyPr/>
          <a:lstStyle/>
          <a:p>
            <a:r>
              <a:rPr lang="sr-Cyrl-BA" sz="2800" dirty="0" smtClean="0"/>
              <a:t>Зрачење</a:t>
            </a:r>
            <a:r>
              <a:rPr lang="sr-Cyrl-RS" sz="2800" dirty="0" smtClean="0"/>
              <a:t> </a:t>
            </a:r>
            <a:r>
              <a:rPr lang="sr-Cyrl-RS" sz="2800" dirty="0"/>
              <a:t>може бити: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13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D6D4BA-8947-43BC-9C96-48EE1E96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096" y="555526"/>
            <a:ext cx="3636085" cy="2232248"/>
          </a:xfrm>
        </p:spPr>
        <p:txBody>
          <a:bodyPr/>
          <a:lstStyle/>
          <a:p>
            <a:pPr marL="0" indent="0">
              <a:buNone/>
            </a:pPr>
            <a:r>
              <a:rPr lang="sr-Cyrl-RS" sz="2000" dirty="0" smtClean="0">
                <a:latin typeface="+mn-lt"/>
              </a:rPr>
              <a:t>Рентгенски </a:t>
            </a:r>
            <a:r>
              <a:rPr lang="sr-Cyrl-RS" sz="2000" dirty="0">
                <a:latin typeface="+mn-lt"/>
              </a:rPr>
              <a:t>зраци или х-зраци имају вишеструко негативно дејство на здравље човјека јер разарају ћелије, а посебно негативно утичу на ДНК молекул;</a:t>
            </a:r>
            <a:endParaRPr lang="en-US" sz="2000" dirty="0">
              <a:latin typeface="+mn-lt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4B458676-F214-4CC0-91BB-8F87711BD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771550"/>
            <a:ext cx="3096343" cy="3680768"/>
          </a:xfr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07F5DFC-A2CA-4A57-947E-41ED0FD32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8694" y="3003798"/>
            <a:ext cx="3388660" cy="1656184"/>
          </a:xfrm>
        </p:spPr>
        <p:txBody>
          <a:bodyPr>
            <a:normAutofit/>
          </a:bodyPr>
          <a:lstStyle/>
          <a:p>
            <a:r>
              <a:rPr lang="sr-Cyrl-RS" sz="2000" b="1" dirty="0"/>
              <a:t>Примјена у медицини: </a:t>
            </a:r>
          </a:p>
          <a:p>
            <a:r>
              <a:rPr lang="sr-Cyrl-RS" sz="2000" b="1" dirty="0"/>
              <a:t>-у дијагностичке и терапеутске сврхе.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5357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362107" cy="857250"/>
          </a:xfrm>
        </p:spPr>
        <p:txBody>
          <a:bodyPr/>
          <a:lstStyle/>
          <a:p>
            <a:r>
              <a:rPr lang="sr-Cyrl-BA" dirty="0"/>
              <a:t>УВ - зрачење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7584" y="771550"/>
            <a:ext cx="3346704" cy="3265249"/>
          </a:xfrm>
        </p:spPr>
        <p:txBody>
          <a:bodyPr>
            <a:normAutofit/>
          </a:bodyPr>
          <a:lstStyle/>
          <a:p>
            <a:r>
              <a:rPr lang="sr-Cyrl-BA" sz="2800" b="1" dirty="0"/>
              <a:t>У невидљивом дијелу сунчевог спектра, осим топлотних зрака  налазе се и УВ-зраци.</a:t>
            </a:r>
            <a:endParaRPr lang="en-US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20421"/>
            <a:ext cx="3871429" cy="264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42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3568" y="548639"/>
            <a:ext cx="3806137" cy="3427267"/>
          </a:xfrm>
        </p:spPr>
        <p:txBody>
          <a:bodyPr>
            <a:noAutofit/>
          </a:bodyPr>
          <a:lstStyle/>
          <a:p>
            <a:r>
              <a:rPr lang="sr-Cyrl-BA" sz="2400" b="1" dirty="0"/>
              <a:t>У мањој количини ови зраци дјелују повољно на живи свијет (витилиго и псоријаза), а у већој количини њихово дејство је неповољно.</a:t>
            </a:r>
          </a:p>
          <a:p>
            <a:r>
              <a:rPr lang="sr-Cyrl-BA" sz="2400" b="1" dirty="0"/>
              <a:t>Од овог зрачења Земљу штити озонски омотач.</a:t>
            </a:r>
            <a:endParaRPr lang="en-US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320" y="771550"/>
            <a:ext cx="4032448" cy="329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46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27584" y="555526"/>
            <a:ext cx="3346704" cy="3427267"/>
          </a:xfrm>
        </p:spPr>
        <p:txBody>
          <a:bodyPr>
            <a:noAutofit/>
          </a:bodyPr>
          <a:lstStyle/>
          <a:p>
            <a:r>
              <a:rPr lang="sr-Cyrl-BA" sz="2400" b="1" dirty="0"/>
              <a:t>Озон је </a:t>
            </a:r>
            <a:r>
              <a:rPr lang="sr-Cyrl-BA" sz="2400" b="1" dirty="0" smtClean="0"/>
              <a:t>блиједо плав, </a:t>
            </a:r>
            <a:r>
              <a:rPr lang="sr-Cyrl-BA" sz="2400" b="1" dirty="0"/>
              <a:t>који у молекулу има три атома кисеоника (О</a:t>
            </a:r>
            <a:r>
              <a:rPr lang="sr-Cyrl-BA" sz="1600" b="1" dirty="0"/>
              <a:t>3</a:t>
            </a:r>
            <a:r>
              <a:rPr lang="sr-Cyrl-BA" sz="2400" b="1" dirty="0"/>
              <a:t>).</a:t>
            </a:r>
          </a:p>
          <a:p>
            <a:r>
              <a:rPr lang="sr-Cyrl-BA" sz="2400" b="1" dirty="0"/>
              <a:t>Налази се у атмосфери на висини од 10-50 км изнад површине Земље.</a:t>
            </a:r>
            <a:endParaRPr lang="en-US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59582"/>
            <a:ext cx="4381500" cy="2866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53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411510"/>
            <a:ext cx="4035608" cy="4122458"/>
          </a:xfrm>
        </p:spPr>
        <p:txBody>
          <a:bodyPr>
            <a:noAutofit/>
          </a:bodyPr>
          <a:lstStyle/>
          <a:p>
            <a:r>
              <a:rPr lang="sr-Cyrl-BA" sz="2000" b="1" dirty="0"/>
              <a:t>Оштећења озонског омотача позната су још од средине </a:t>
            </a:r>
            <a:r>
              <a:rPr lang="sr-Latn-BA" sz="2000" b="1" dirty="0"/>
              <a:t>XX</a:t>
            </a:r>
            <a:r>
              <a:rPr lang="sr-Cyrl-BA" sz="2000" b="1" dirty="0"/>
              <a:t> вијека.</a:t>
            </a:r>
            <a:endParaRPr lang="sr-Latn-BA" sz="2000" b="1" dirty="0"/>
          </a:p>
          <a:p>
            <a:r>
              <a:rPr lang="sr-Cyrl-BA" sz="2000" b="1" dirty="0"/>
              <a:t>Године 1986. уочено је да изнад Антарктика постоје оштећења озонског омотача („озонска рупа“) , а три године касније </a:t>
            </a:r>
            <a:r>
              <a:rPr lang="sr-Cyrl-BA" sz="2000" b="1"/>
              <a:t>(</a:t>
            </a:r>
            <a:r>
              <a:rPr lang="sr-Cyrl-BA" sz="2000" b="1" smtClean="0"/>
              <a:t>1989) </a:t>
            </a:r>
            <a:r>
              <a:rPr lang="sr-Cyrl-BA" sz="2000" b="1" dirty="0"/>
              <a:t>оштећење се проширило изнад јужне Аустралије.</a:t>
            </a:r>
            <a:endParaRPr lang="sr-Latn-BA" sz="2000" b="1" dirty="0"/>
          </a:p>
          <a:p>
            <a:r>
              <a:rPr lang="sr-Cyrl-BA" sz="2000" b="1" dirty="0"/>
              <a:t>Озонске рупе су мјеста гдје је слој озона „истањен“. </a:t>
            </a:r>
            <a:endParaRPr lang="en-US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9582"/>
            <a:ext cx="4176464" cy="2838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24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9552" y="555526"/>
            <a:ext cx="3518103" cy="3805310"/>
          </a:xfrm>
        </p:spPr>
        <p:txBody>
          <a:bodyPr>
            <a:normAutofit lnSpcReduction="10000"/>
          </a:bodyPr>
          <a:lstStyle/>
          <a:p>
            <a:r>
              <a:rPr lang="sr-Cyrl-BA" b="1" dirty="0"/>
              <a:t>Озонски омотач оштећују гасови као што су халон и фреон.</a:t>
            </a:r>
          </a:p>
          <a:p>
            <a:r>
              <a:rPr lang="sr-Cyrl-BA" b="1" dirty="0"/>
              <a:t>Ови гасови у горњим слојевима атмосфере ослобађају хлор који оштећује (</a:t>
            </a:r>
            <a:r>
              <a:rPr lang="sr-Latn-BA" b="1" dirty="0"/>
              <a:t>„</a:t>
            </a:r>
            <a:r>
              <a:rPr lang="sr-Cyrl-BA" b="1" dirty="0"/>
              <a:t>раскида</a:t>
            </a:r>
            <a:r>
              <a:rPr lang="sr-Latn-BA" b="1" dirty="0"/>
              <a:t>“</a:t>
            </a:r>
            <a:r>
              <a:rPr lang="sr-Cyrl-BA" b="1" dirty="0"/>
              <a:t>) везе у оквиру молекула озона и претвара га у „обични“ кисоник О</a:t>
            </a:r>
            <a:r>
              <a:rPr lang="sr-Cyrl-BA" sz="1600" b="1" dirty="0"/>
              <a:t>2.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99542"/>
            <a:ext cx="418643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35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364</TotalTime>
  <Words>364</Words>
  <Application>Microsoft Office PowerPoint</Application>
  <PresentationFormat>On-screen Show (16:9)</PresentationFormat>
  <Paragraphs>40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Slipstream</vt:lpstr>
      <vt:lpstr>РАДИЈАЦИЈА И ЗАШТИТА ОД ЗРАЧЕЊА</vt:lpstr>
      <vt:lpstr>PowerPoint Presentation</vt:lpstr>
      <vt:lpstr>Зрачење може бити:</vt:lpstr>
      <vt:lpstr>Рентгенски зраци или х-зраци имају вишеструко негативно дејство на здравље човјека јер разарају ћелије, а посебно негативно утичу на ДНК молекул;</vt:lpstr>
      <vt:lpstr>УВ - зрачење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Домаћи задатак:</vt:lpstr>
      <vt:lpstr>ХВАЛА НА ПАЖЊИ!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РАДИЈАЦИЈА И ЗАШТИТА ОД ЗРАЧЕЊА</dc:title>
  <dc:creator>Windows User</dc:creator>
  <cp:lastModifiedBy>Windows User</cp:lastModifiedBy>
  <cp:revision>33</cp:revision>
  <dcterms:created xsi:type="dcterms:W3CDTF">2020-04-28T08:10:51Z</dcterms:created>
  <dcterms:modified xsi:type="dcterms:W3CDTF">2020-05-13T07:19:46Z</dcterms:modified>
</cp:coreProperties>
</file>