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428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26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439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745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034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464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866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759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899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492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285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7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784" y="705393"/>
            <a:ext cx="10058400" cy="721829"/>
          </a:xfrm>
        </p:spPr>
        <p:txBody>
          <a:bodyPr>
            <a:normAutofit fontScale="90000"/>
          </a:bodyPr>
          <a:lstStyle/>
          <a:p>
            <a:r>
              <a:rPr lang="sr-Cyrl-BA" sz="5400" b="1" dirty="0" smtClean="0">
                <a:solidFill>
                  <a:srgbClr val="C00000"/>
                </a:solidFill>
              </a:rPr>
              <a:t>СВЕТА ТАЈНА ЈЕЛЕОСВЕЋЕЊА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4248" y="1570124"/>
            <a:ext cx="8228922" cy="431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75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9588138" cy="4023360"/>
          </a:xfrm>
        </p:spPr>
        <p:txBody>
          <a:bodyPr>
            <a:normAutofit fontScale="85000" lnSpcReduction="20000"/>
          </a:bodyPr>
          <a:lstStyle/>
          <a:p>
            <a:endParaRPr lang="sr-Cyrl-RS" dirty="0"/>
          </a:p>
          <a:p>
            <a:pPr algn="just"/>
            <a:r>
              <a:rPr lang="sr-Cyrl-RS" sz="2400" b="1" dirty="0" smtClean="0">
                <a:solidFill>
                  <a:srgbClr val="002060"/>
                </a:solidFill>
              </a:rPr>
              <a:t>- Јелеосвећење је Света тајна која се врши над болесним човјеком. </a:t>
            </a:r>
          </a:p>
          <a:p>
            <a:pPr algn="just"/>
            <a:r>
              <a:rPr lang="sr-Cyrl-RS" sz="2400" b="1" dirty="0" smtClean="0">
                <a:solidFill>
                  <a:srgbClr val="002060"/>
                </a:solidFill>
              </a:rPr>
              <a:t>- Света тајна јелеосвећења је поновљива.</a:t>
            </a:r>
          </a:p>
          <a:p>
            <a:pPr algn="just"/>
            <a:r>
              <a:rPr lang="sr-Cyrl-RS" sz="2400" b="1" dirty="0" smtClean="0">
                <a:solidFill>
                  <a:srgbClr val="002060"/>
                </a:solidFill>
              </a:rPr>
              <a:t>- У њој се, уз </a:t>
            </a:r>
            <a:r>
              <a:rPr lang="sr-Cyrl-RS" sz="2400" b="1" dirty="0" smtClean="0">
                <a:solidFill>
                  <a:srgbClr val="002060"/>
                </a:solidFill>
              </a:rPr>
              <a:t>помазивање тијела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sr-Cyrl-RS" sz="2400" b="1" dirty="0" smtClean="0">
                <a:solidFill>
                  <a:srgbClr val="002060"/>
                </a:solidFill>
              </a:rPr>
              <a:t>болесног човјека, </a:t>
            </a:r>
            <a:r>
              <a:rPr lang="sr-Cyrl-RS" sz="2400" b="1" dirty="0" smtClean="0">
                <a:solidFill>
                  <a:srgbClr val="002060"/>
                </a:solidFill>
              </a:rPr>
              <a:t>освећеним јелејем, односно уљем, призива Божја благодат која исцјељује душевне и тјелесне слабости и болести.</a:t>
            </a:r>
          </a:p>
          <a:p>
            <a:pPr algn="just"/>
            <a:r>
              <a:rPr lang="sr-Cyrl-RS" sz="2400" b="1" dirty="0" smtClean="0">
                <a:solidFill>
                  <a:srgbClr val="002060"/>
                </a:solidFill>
              </a:rPr>
              <a:t>- Свету тајну јелеосвећења установио је Господ Исус Христос када је слао своје Свете апостоле да </a:t>
            </a:r>
            <a:r>
              <a:rPr lang="sr-Cyrl-RS" sz="2400" b="1" dirty="0" smtClean="0">
                <a:solidFill>
                  <a:srgbClr val="002060"/>
                </a:solidFill>
              </a:rPr>
              <a:t>проповиједају </a:t>
            </a:r>
            <a:r>
              <a:rPr lang="sr-Cyrl-RS" sz="2400" b="1" dirty="0" smtClean="0">
                <a:solidFill>
                  <a:srgbClr val="002060"/>
                </a:solidFill>
              </a:rPr>
              <a:t>Јеванђеље, да болесне лијече и да чине друга добра народу.</a:t>
            </a:r>
          </a:p>
          <a:p>
            <a:pPr algn="just"/>
            <a:r>
              <a:rPr lang="sr-Cyrl-RS" sz="2400" b="1" dirty="0" smtClean="0">
                <a:solidFill>
                  <a:srgbClr val="002060"/>
                </a:solidFill>
              </a:rPr>
              <a:t>- Потврду древности јелеосвећења налазимо и у ријечима Апостола Јакова који каже: „Болује ли ко међу вама? Нека дозове старјешине црквене, те нека очитају молитву над њим, и нека га помажу уљем у име Господње. И молитва вјере помоћи ће болеснику, и подигнуће га Господ, и ако је гријеха учинио, опростиће му се</a:t>
            </a:r>
            <a:r>
              <a:rPr lang="sr-Cyrl-RS" sz="2400" b="1" dirty="0" smtClean="0">
                <a:solidFill>
                  <a:srgbClr val="002060"/>
                </a:solidFill>
              </a:rPr>
              <a:t>.“ (</a:t>
            </a:r>
            <a:r>
              <a:rPr lang="sr-Cyrl-RS" sz="2400" b="1" dirty="0" smtClean="0">
                <a:solidFill>
                  <a:srgbClr val="002060"/>
                </a:solidFill>
              </a:rPr>
              <a:t>Јак 5,14-15)</a:t>
            </a: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6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614540"/>
          </a:xfrm>
        </p:spPr>
        <p:txBody>
          <a:bodyPr>
            <a:normAutofit lnSpcReduction="10000"/>
          </a:bodyPr>
          <a:lstStyle/>
          <a:p>
            <a:endParaRPr lang="sr-Cyrl-RS" dirty="0" smtClean="0"/>
          </a:p>
          <a:p>
            <a:pPr algn="just"/>
            <a:r>
              <a:rPr lang="sr-Cyrl-RS" sz="2400" dirty="0" smtClean="0">
                <a:solidFill>
                  <a:srgbClr val="002060"/>
                </a:solidFill>
              </a:rPr>
              <a:t>-</a:t>
            </a:r>
            <a:r>
              <a:rPr lang="sr-Cyrl-RS" sz="2400" b="1" dirty="0" smtClean="0">
                <a:solidFill>
                  <a:srgbClr val="002060"/>
                </a:solidFill>
              </a:rPr>
              <a:t> Света тајна јелеосвећења врши се само над болеснима.</a:t>
            </a:r>
          </a:p>
          <a:p>
            <a:pPr algn="just"/>
            <a:r>
              <a:rPr lang="sr-Cyrl-RS" sz="2400" b="1" dirty="0" smtClean="0">
                <a:solidFill>
                  <a:srgbClr val="002060"/>
                </a:solidFill>
              </a:rPr>
              <a:t>- Служи је седам свештеника, али у случају нужде, може је обавити и мање од седам свештеника.</a:t>
            </a:r>
          </a:p>
          <a:p>
            <a:pPr algn="just"/>
            <a:r>
              <a:rPr lang="sr-Cyrl-RS" sz="2400" b="1" dirty="0" smtClean="0">
                <a:solidFill>
                  <a:srgbClr val="002060"/>
                </a:solidFill>
              </a:rPr>
              <a:t>- У току ове Свете тајне чита се седам молитава, седам одломака из </a:t>
            </a:r>
            <a:r>
              <a:rPr lang="sr-Cyrl-RS" sz="2400" b="1" dirty="0" smtClean="0">
                <a:solidFill>
                  <a:srgbClr val="002060"/>
                </a:solidFill>
              </a:rPr>
              <a:t>Посланица </a:t>
            </a:r>
            <a:r>
              <a:rPr lang="sr-Cyrl-RS" sz="2400" b="1" dirty="0" smtClean="0">
                <a:solidFill>
                  <a:srgbClr val="002060"/>
                </a:solidFill>
              </a:rPr>
              <a:t>и седам одломака из Јеванђеља.</a:t>
            </a:r>
          </a:p>
          <a:p>
            <a:pPr algn="just"/>
            <a:r>
              <a:rPr lang="sr-Cyrl-RS" sz="2400" b="1" dirty="0" smtClean="0">
                <a:solidFill>
                  <a:srgbClr val="002060"/>
                </a:solidFill>
              </a:rPr>
              <a:t>- Број седам узет је због своје нарочите симболике. Број седам је симбол </a:t>
            </a:r>
            <a:r>
              <a:rPr lang="sr-Cyrl-RS" sz="2400" b="1" dirty="0">
                <a:solidFill>
                  <a:srgbClr val="002060"/>
                </a:solidFill>
              </a:rPr>
              <a:t> </a:t>
            </a:r>
            <a:r>
              <a:rPr lang="sr-Cyrl-RS" sz="2400" b="1" dirty="0" smtClean="0">
                <a:solidFill>
                  <a:srgbClr val="002060"/>
                </a:solidFill>
              </a:rPr>
              <a:t>  савршенства и знак седам дарова Духа Светога</a:t>
            </a:r>
            <a:r>
              <a:rPr lang="sr-Cyrl-RS" sz="2400" b="1" dirty="0" smtClean="0">
                <a:solidFill>
                  <a:srgbClr val="002060"/>
                </a:solidFill>
              </a:rPr>
              <a:t>.</a:t>
            </a:r>
            <a:endParaRPr lang="sr-Cyrl-RS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sr-Cyrl-RS" sz="2400" b="1" dirty="0" smtClean="0">
                <a:solidFill>
                  <a:srgbClr val="002060"/>
                </a:solidFill>
              </a:rPr>
              <a:t>                                           </a:t>
            </a:r>
            <a:endParaRPr lang="sr-Cyrl-RS" sz="2400" b="1" dirty="0" smtClean="0">
              <a:solidFill>
                <a:srgbClr val="002060"/>
              </a:solidFill>
            </a:endParaRPr>
          </a:p>
          <a:p>
            <a:endParaRPr lang="sr-Cyrl-RS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6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259874"/>
            <a:ext cx="10058400" cy="966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dirty="0" smtClean="0">
                <a:solidFill>
                  <a:srgbClr val="002060"/>
                </a:solidFill>
              </a:rPr>
              <a:t>- Одговори </a:t>
            </a:r>
            <a:r>
              <a:rPr lang="sr-Cyrl-RS" sz="2400" dirty="0" smtClean="0">
                <a:solidFill>
                  <a:srgbClr val="002060"/>
                </a:solidFill>
              </a:rPr>
              <a:t>на питања у уџбенику на страни 66!</a:t>
            </a:r>
            <a:endParaRPr lang="sr-Cyrl-RS" sz="2400" dirty="0" smtClean="0"/>
          </a:p>
          <a:p>
            <a:pPr>
              <a:buNone/>
            </a:pPr>
            <a:r>
              <a:rPr lang="sr-Cyrl-RS" sz="2400" dirty="0" smtClean="0">
                <a:solidFill>
                  <a:srgbClr val="002060"/>
                </a:solidFill>
              </a:rPr>
              <a:t>-У </a:t>
            </a:r>
            <a:r>
              <a:rPr lang="sr-Cyrl-RS" sz="2400" dirty="0" smtClean="0">
                <a:solidFill>
                  <a:srgbClr val="002060"/>
                </a:solidFill>
              </a:rPr>
              <a:t>радној свесци уради задатке на страни 39</a:t>
            </a:r>
            <a:r>
              <a:rPr lang="sr-Cyrl-RS" sz="2400" dirty="0" smtClean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4281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238</TotalTime>
  <Words>241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Retrospect</vt:lpstr>
      <vt:lpstr>СВЕТА ТАЈНА ЈЕЛЕОСВЕЋЕЊА 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Десети члан Символа вјере</dc:title>
  <dc:creator>Korisnik</dc:creator>
  <cp:lastModifiedBy>Slavoljub Lukic</cp:lastModifiedBy>
  <cp:revision>21</cp:revision>
  <dcterms:created xsi:type="dcterms:W3CDTF">2020-03-29T09:35:36Z</dcterms:created>
  <dcterms:modified xsi:type="dcterms:W3CDTF">2020-05-29T08:46:46Z</dcterms:modified>
</cp:coreProperties>
</file>