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4" r:id="rId10"/>
    <p:sldId id="263" r:id="rId11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2" y="-246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1C094-DBCB-4ACA-890C-247C46E0BCEA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EDC8-94A7-4A2D-A801-7B5004AFD6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1680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1C094-DBCB-4ACA-890C-247C46E0BCEA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EDC8-94A7-4A2D-A801-7B5004AFD6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3299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1C094-DBCB-4ACA-890C-247C46E0BCEA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EDC8-94A7-4A2D-A801-7B5004AFD6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5013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1C094-DBCB-4ACA-890C-247C46E0BCEA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EDC8-94A7-4A2D-A801-7B5004AFD6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2358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1C094-DBCB-4ACA-890C-247C46E0BCEA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EDC8-94A7-4A2D-A801-7B5004AFD6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0382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1C094-DBCB-4ACA-890C-247C46E0BCEA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EDC8-94A7-4A2D-A801-7B5004AFD6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0618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1C094-DBCB-4ACA-890C-247C46E0BCEA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EDC8-94A7-4A2D-A801-7B5004AFD6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1948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1C094-DBCB-4ACA-890C-247C46E0BCEA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EDC8-94A7-4A2D-A801-7B5004AFD6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3561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1C094-DBCB-4ACA-890C-247C46E0BCEA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EDC8-94A7-4A2D-A801-7B5004AFD6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6150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1C094-DBCB-4ACA-890C-247C46E0BCEA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EDC8-94A7-4A2D-A801-7B5004AFD6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1609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1C094-DBCB-4ACA-890C-247C46E0BCEA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EDC8-94A7-4A2D-A801-7B5004AFD6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066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C094-DBCB-4ACA-890C-247C46E0BCEA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4EDC8-94A7-4A2D-A801-7B5004AFD6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4215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C\Desktop\AudioCutter_Baka%20%2024389099378373848174.mp3" TargetMode="Externa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2327" y="1124744"/>
            <a:ext cx="10337562" cy="2160240"/>
          </a:xfrm>
        </p:spPr>
        <p:txBody>
          <a:bodyPr>
            <a:normAutofit/>
          </a:bodyPr>
          <a:lstStyle/>
          <a:p>
            <a:r>
              <a:rPr lang="sr-Latn-RS" sz="4000" b="1" dirty="0"/>
              <a:t>ČITANJE PRIRODNIM GLASOM </a:t>
            </a:r>
            <a:r>
              <a:rPr lang="sr-Latn-RS" sz="4000" b="1" dirty="0" smtClean="0"/>
              <a:t/>
            </a:r>
            <a:br>
              <a:rPr lang="sr-Latn-RS" sz="4000" b="1" dirty="0" smtClean="0"/>
            </a:br>
            <a:r>
              <a:rPr lang="sr-Latn-RS" sz="4000" b="1" dirty="0" smtClean="0"/>
              <a:t>I NORMALNIM </a:t>
            </a:r>
            <a:r>
              <a:rPr lang="sr-Latn-RS" sz="4000" b="1" dirty="0"/>
              <a:t>TEMPOM</a:t>
            </a:r>
            <a:r>
              <a:rPr lang="en-US" sz="4000" b="1" dirty="0"/>
              <a:t/>
            </a:r>
            <a:br>
              <a:rPr lang="en-US" sz="4000" b="1" dirty="0"/>
            </a:br>
            <a:endParaRPr lang="en-US" sz="4000" b="1" dirty="0"/>
          </a:p>
        </p:txBody>
      </p:sp>
      <p:pic>
        <p:nvPicPr>
          <p:cNvPr id="4" name="Picture 3" descr="oie_transparent - 2020-05-25T173436.8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2567" y="3429000"/>
            <a:ext cx="6469732" cy="371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563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800" dirty="0" smtClean="0"/>
              <a:t>ZADATAK ZA SAMOSTALAN RAD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92" y="1600201"/>
            <a:ext cx="10945654" cy="47811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Latn-RS" sz="2800" dirty="0" smtClean="0"/>
              <a:t>    Uvježbati izražajno čitanje jednog dijela teksta „Baka“, snimiti i poslati svojim učiteljima.</a:t>
            </a:r>
          </a:p>
          <a:p>
            <a:pPr marL="0" indent="0" algn="ctr">
              <a:buNone/>
            </a:pPr>
            <a:endParaRPr lang="sr-Latn-RS" sz="2800" dirty="0" smtClean="0"/>
          </a:p>
          <a:p>
            <a:pPr marL="0" indent="0" algn="ctr">
              <a:buNone/>
            </a:pPr>
            <a:endParaRPr lang="sr-Latn-RS" sz="2800" dirty="0" smtClean="0"/>
          </a:p>
          <a:p>
            <a:pPr marL="0" indent="0" algn="ctr">
              <a:buNone/>
            </a:pPr>
            <a:endParaRPr lang="sr-Latn-RS" sz="2800" dirty="0" smtClean="0"/>
          </a:p>
          <a:p>
            <a:pPr marL="0" indent="0" algn="ctr">
              <a:buNone/>
            </a:pPr>
            <a:endParaRPr lang="sr-Latn-RS" sz="2800" dirty="0" smtClean="0"/>
          </a:p>
          <a:p>
            <a:pPr marL="0" indent="0" algn="ctr">
              <a:buNone/>
            </a:pPr>
            <a:endParaRPr lang="sr-Latn-RS" sz="2800" dirty="0" smtClean="0"/>
          </a:p>
          <a:p>
            <a:pPr marL="0" indent="0" algn="ctr">
              <a:buNone/>
            </a:pPr>
            <a:endParaRPr lang="sr-Latn-RS" sz="2800" dirty="0" smtClean="0"/>
          </a:p>
          <a:p>
            <a:pPr marL="0" indent="0" algn="ctr">
              <a:buNone/>
            </a:pPr>
            <a:r>
              <a:rPr lang="sr-Latn-RS" sz="2800" dirty="0" smtClean="0"/>
              <a:t>Čitanka; 59. strana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87" y="2510036"/>
            <a:ext cx="3879533" cy="4347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883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311" y="0"/>
            <a:ext cx="10945654" cy="1143000"/>
          </a:xfrm>
        </p:spPr>
        <p:txBody>
          <a:bodyPr>
            <a:normAutofit/>
          </a:bodyPr>
          <a:lstStyle/>
          <a:p>
            <a:r>
              <a:rPr lang="sr-Latn-RS" sz="2800" dirty="0" smtClean="0"/>
              <a:t>ISTU REČENICU MO</a:t>
            </a:r>
            <a:r>
              <a:rPr lang="sr-Latn-BA" sz="2800" dirty="0" smtClean="0"/>
              <a:t>ŽE</a:t>
            </a:r>
            <a:r>
              <a:rPr lang="sr-Latn-RS" sz="2800" dirty="0" smtClean="0"/>
              <a:t>MO PROČITATI NA RAZLIČITE NAČINE.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295" y="2060848"/>
            <a:ext cx="5105005" cy="12527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r-Latn-RS" sz="2800" dirty="0" smtClean="0"/>
              <a:t>Vjetar duva.                       </a:t>
            </a:r>
          </a:p>
          <a:p>
            <a:pPr marL="0" indent="0">
              <a:buNone/>
            </a:pPr>
            <a:r>
              <a:rPr lang="sr-Latn-RS" sz="2800" dirty="0"/>
              <a:t>Vjetar duva</a:t>
            </a:r>
            <a:r>
              <a:rPr lang="sr-Latn-RS" sz="2800" dirty="0" smtClean="0"/>
              <a:t>.                       </a:t>
            </a:r>
            <a:endParaRPr lang="en-US" sz="2800" dirty="0"/>
          </a:p>
          <a:p>
            <a:pPr marL="0" indent="0">
              <a:buNone/>
            </a:pPr>
            <a:r>
              <a:rPr lang="sr-Latn-RS" sz="2800" dirty="0" smtClean="0"/>
              <a:t>                                        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5216823" y="4221088"/>
            <a:ext cx="64595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800" dirty="0" smtClean="0"/>
              <a:t>Petar čita knjigu.</a:t>
            </a:r>
          </a:p>
          <a:p>
            <a:r>
              <a:rPr lang="sr-Latn-RS" sz="2800" dirty="0" smtClean="0"/>
              <a:t>Petar čita knjigu.</a:t>
            </a:r>
          </a:p>
          <a:p>
            <a:r>
              <a:rPr lang="sr-Latn-RS" sz="2800" dirty="0" smtClean="0"/>
              <a:t>Petar čita knjigu.</a:t>
            </a:r>
            <a:endParaRPr lang="sr-Latn-RS" sz="2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64295" y="2420888"/>
            <a:ext cx="936104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00399" y="2780928"/>
            <a:ext cx="792088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16823" y="4653136"/>
            <a:ext cx="864096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80919" y="5085184"/>
            <a:ext cx="576064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728991" y="5517232"/>
            <a:ext cx="936104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oie_transparent - 2020-05-23T154934.15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81319" y="4221088"/>
            <a:ext cx="2160240" cy="2263228"/>
          </a:xfrm>
          <a:prstGeom prst="rect">
            <a:avLst/>
          </a:prstGeom>
        </p:spPr>
      </p:pic>
      <p:pic>
        <p:nvPicPr>
          <p:cNvPr id="34" name="Picture 33" descr="oie_transparent - 2020-05-24T173210.07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632647" y="1340768"/>
            <a:ext cx="2990059" cy="194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496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ie_transparent - 2020-05-24T171136.43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 flipH="1">
            <a:off x="2192486" y="-2763689"/>
            <a:ext cx="7848872" cy="12601402"/>
          </a:xfrm>
          <a:prstGeom prst="rect">
            <a:avLst/>
          </a:prstGeom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728991" y="1052736"/>
            <a:ext cx="36004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Ki</a:t>
            </a:r>
            <a:r>
              <a:rPr kumimoji="0" lang="sr-Latn-B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š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ilo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bi,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dok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mi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kora</a:t>
            </a:r>
            <a:r>
              <a:rPr kumimoji="0" lang="sr-Latn-B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č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amo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pola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tamo</a:t>
            </a:r>
            <a:r>
              <a:rPr kumimoji="0" lang="sr-Latn-B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,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a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pola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ovamo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Stavili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bi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dan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pod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ki</a:t>
            </a:r>
            <a:r>
              <a:rPr kumimoji="0" lang="sr-Latn-B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š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obran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ja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dobar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, a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slu</a:t>
            </a:r>
            <a:r>
              <a:rPr lang="sr-Latn-BA" sz="2400" dirty="0" smtClean="0">
                <a:solidFill>
                  <a:srgbClr val="000000"/>
                </a:solidFill>
                <a:cs typeface="Arial" pitchFamily="34" charset="0"/>
              </a:rPr>
              <a:t>č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ajno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sam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Kad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bi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meni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dali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jedan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dan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ja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ga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ne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bih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potro</a:t>
            </a:r>
            <a:r>
              <a:rPr kumimoji="0" lang="sr-Latn-B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š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io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sam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400399" y="1556792"/>
            <a:ext cx="3600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  <a:cs typeface="Arial" pitchFamily="34" charset="0"/>
              </a:rPr>
              <a:t>Kad</a:t>
            </a: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 bi </a:t>
            </a:r>
            <a:r>
              <a:rPr lang="en-US" sz="2400" dirty="0" err="1" smtClean="0">
                <a:solidFill>
                  <a:srgbClr val="000000"/>
                </a:solidFill>
                <a:cs typeface="Arial" pitchFamily="34" charset="0"/>
              </a:rPr>
              <a:t>meni</a:t>
            </a: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cs typeface="Arial" pitchFamily="34" charset="0"/>
              </a:rPr>
              <a:t>dali</a:t>
            </a: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cs typeface="Arial" pitchFamily="34" charset="0"/>
              </a:rPr>
              <a:t>jedan</a:t>
            </a: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cs typeface="Arial" pitchFamily="34" charset="0"/>
              </a:rPr>
              <a:t>dan</a:t>
            </a: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cs typeface="Arial" pitchFamily="34" charset="0"/>
              </a:rPr>
              <a:t>ja</a:t>
            </a: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cs typeface="Arial" pitchFamily="34" charset="0"/>
              </a:rPr>
              <a:t>ga</a:t>
            </a: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 ne </a:t>
            </a:r>
            <a:r>
              <a:rPr lang="en-US" sz="2400" dirty="0" err="1" smtClean="0">
                <a:solidFill>
                  <a:srgbClr val="000000"/>
                </a:solidFill>
                <a:cs typeface="Arial" pitchFamily="34" charset="0"/>
              </a:rPr>
              <a:t>bih</a:t>
            </a: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cs typeface="Arial" pitchFamily="34" charset="0"/>
              </a:rPr>
              <a:t>potro</a:t>
            </a:r>
            <a:r>
              <a:rPr lang="sr-Latn-BA" sz="2400" smtClean="0">
                <a:solidFill>
                  <a:srgbClr val="000000"/>
                </a:solidFill>
                <a:cs typeface="Arial" pitchFamily="34" charset="0"/>
              </a:rPr>
              <a:t>š</a:t>
            </a:r>
            <a:r>
              <a:rPr lang="en-US" sz="2400" smtClean="0">
                <a:solidFill>
                  <a:srgbClr val="000000"/>
                </a:solidFill>
                <a:cs typeface="Arial" pitchFamily="34" charset="0"/>
              </a:rPr>
              <a:t>io</a:t>
            </a: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cs typeface="Arial" pitchFamily="34" charset="0"/>
              </a:rPr>
              <a:t>sam</a:t>
            </a: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. </a:t>
            </a:r>
            <a:r>
              <a:rPr lang="en-US" sz="2400" dirty="0" err="1" smtClean="0">
                <a:solidFill>
                  <a:srgbClr val="000000"/>
                </a:solidFill>
                <a:cs typeface="Arial" pitchFamily="34" charset="0"/>
              </a:rPr>
              <a:t>Pola</a:t>
            </a: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cs typeface="Arial" pitchFamily="34" charset="0"/>
              </a:rPr>
              <a:t>dana</a:t>
            </a: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cs typeface="Arial" pitchFamily="34" charset="0"/>
              </a:rPr>
              <a:t>ja</a:t>
            </a: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cs typeface="Arial" pitchFamily="34" charset="0"/>
              </a:rPr>
              <a:t>bih</a:t>
            </a: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cs typeface="Arial" pitchFamily="34" charset="0"/>
              </a:rPr>
              <a:t>dao</a:t>
            </a: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cs typeface="Arial" pitchFamily="34" charset="0"/>
              </a:rPr>
              <a:t>nekom</a:t>
            </a: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cs typeface="Arial" pitchFamily="34" charset="0"/>
              </a:rPr>
              <a:t>ko</a:t>
            </a: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 je </a:t>
            </a:r>
            <a:r>
              <a:rPr lang="en-US" sz="2400" dirty="0" err="1" smtClean="0">
                <a:solidFill>
                  <a:srgbClr val="000000"/>
                </a:solidFill>
                <a:cs typeface="Arial" pitchFamily="34" charset="0"/>
              </a:rPr>
              <a:t>dobar</a:t>
            </a: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, a </a:t>
            </a:r>
            <a:r>
              <a:rPr lang="en-US" sz="2400" dirty="0" err="1" smtClean="0">
                <a:solidFill>
                  <a:srgbClr val="000000"/>
                </a:solidFill>
                <a:cs typeface="Arial" pitchFamily="34" charset="0"/>
              </a:rPr>
              <a:t>slu</a:t>
            </a:r>
            <a:r>
              <a:rPr lang="sr-Latn-BA" sz="2400" dirty="0" smtClean="0">
                <a:solidFill>
                  <a:srgbClr val="000000"/>
                </a:solidFill>
                <a:cs typeface="Arial" pitchFamily="34" charset="0"/>
              </a:rPr>
              <a:t>č</a:t>
            </a:r>
            <a:r>
              <a:rPr lang="en-US" sz="2400" dirty="0" err="1" smtClean="0">
                <a:solidFill>
                  <a:srgbClr val="000000"/>
                </a:solidFill>
                <a:cs typeface="Arial" pitchFamily="34" charset="0"/>
              </a:rPr>
              <a:t>ajno</a:t>
            </a: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cs typeface="Arial" pitchFamily="34" charset="0"/>
              </a:rPr>
              <a:t>sam</a:t>
            </a: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endParaRPr lang="en-US" sz="2400" dirty="0" smtClean="0">
              <a:solidFill>
                <a:srgbClr val="000000"/>
              </a:solidFill>
              <a:cs typeface="Arial" pitchFamily="34" charset="0"/>
            </a:endParaRPr>
          </a:p>
          <a:p>
            <a:r>
              <a:rPr lang="en-US" sz="2400" dirty="0" err="1" smtClean="0">
                <a:solidFill>
                  <a:srgbClr val="000000"/>
                </a:solidFill>
                <a:cs typeface="Arial" pitchFamily="34" charset="0"/>
              </a:rPr>
              <a:t>Igrali</a:t>
            </a: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 bi, </a:t>
            </a:r>
            <a:r>
              <a:rPr lang="en-US" sz="2400" dirty="0" err="1" smtClean="0">
                <a:solidFill>
                  <a:srgbClr val="000000"/>
                </a:solidFill>
                <a:cs typeface="Arial" pitchFamily="34" charset="0"/>
              </a:rPr>
              <a:t>pri</a:t>
            </a:r>
            <a:r>
              <a:rPr lang="sr-Latn-BA" sz="2400" dirty="0" smtClean="0">
                <a:solidFill>
                  <a:srgbClr val="000000"/>
                </a:solidFill>
                <a:cs typeface="Arial" pitchFamily="34" charset="0"/>
              </a:rPr>
              <a:t>č</a:t>
            </a:r>
            <a:r>
              <a:rPr lang="en-US" sz="2400" dirty="0" err="1" smtClean="0">
                <a:solidFill>
                  <a:srgbClr val="000000"/>
                </a:solidFill>
                <a:cs typeface="Arial" pitchFamily="34" charset="0"/>
              </a:rPr>
              <a:t>ali</a:t>
            </a: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 bi ne</a:t>
            </a:r>
            <a:r>
              <a:rPr lang="sr-Latn-BA" sz="2400" dirty="0" smtClean="0">
                <a:solidFill>
                  <a:srgbClr val="000000"/>
                </a:solidFill>
                <a:cs typeface="Arial" pitchFamily="34" charset="0"/>
              </a:rPr>
              <a:t>š</a:t>
            </a: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to, </a:t>
            </a:r>
            <a:r>
              <a:rPr lang="en-US" sz="2400" dirty="0" err="1" smtClean="0">
                <a:solidFill>
                  <a:srgbClr val="000000"/>
                </a:solidFill>
                <a:cs typeface="Arial" pitchFamily="34" charset="0"/>
              </a:rPr>
              <a:t>tr</a:t>
            </a:r>
            <a:r>
              <a:rPr lang="sr-Latn-BA" sz="2400" dirty="0" smtClean="0">
                <a:solidFill>
                  <a:srgbClr val="000000"/>
                </a:solidFill>
                <a:cs typeface="Arial" pitchFamily="34" charset="0"/>
              </a:rPr>
              <a:t>č</a:t>
            </a:r>
            <a:r>
              <a:rPr lang="en-US" sz="2400" dirty="0" err="1" smtClean="0">
                <a:solidFill>
                  <a:srgbClr val="000000"/>
                </a:solidFill>
                <a:cs typeface="Arial" pitchFamily="34" charset="0"/>
              </a:rPr>
              <a:t>ali</a:t>
            </a: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 bi, </a:t>
            </a:r>
            <a:r>
              <a:rPr lang="en-US" sz="2400" dirty="0" err="1" smtClean="0">
                <a:solidFill>
                  <a:srgbClr val="000000"/>
                </a:solidFill>
                <a:cs typeface="Arial" pitchFamily="34" charset="0"/>
              </a:rPr>
              <a:t>skakali</a:t>
            </a: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 bi </a:t>
            </a:r>
            <a:r>
              <a:rPr lang="en-US" sz="2400" dirty="0" err="1" smtClean="0">
                <a:solidFill>
                  <a:srgbClr val="000000"/>
                </a:solidFill>
                <a:cs typeface="Arial" pitchFamily="34" charset="0"/>
              </a:rPr>
              <a:t>ve</a:t>
            </a:r>
            <a:r>
              <a:rPr lang="sr-Latn-BA" sz="2400" dirty="0" smtClean="0">
                <a:solidFill>
                  <a:srgbClr val="000000"/>
                </a:solidFill>
                <a:cs typeface="Arial" pitchFamily="34" charset="0"/>
              </a:rPr>
              <a:t>š</a:t>
            </a: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to </a:t>
            </a:r>
            <a:endParaRPr lang="sr-Latn-BA" sz="2400" dirty="0" smtClean="0">
              <a:solidFill>
                <a:srgbClr val="000000"/>
              </a:solidFill>
              <a:cs typeface="Arial" pitchFamily="34" charset="0"/>
            </a:endParaRPr>
          </a:p>
          <a:p>
            <a:r>
              <a:rPr lang="en-US" sz="2400" dirty="0" err="1" smtClean="0">
                <a:solidFill>
                  <a:srgbClr val="000000"/>
                </a:solidFill>
                <a:cs typeface="Arial" pitchFamily="34" charset="0"/>
              </a:rPr>
              <a:t>ja</a:t>
            </a: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cs typeface="Arial" pitchFamily="34" charset="0"/>
              </a:rPr>
              <a:t>i</a:t>
            </a: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cs typeface="Arial" pitchFamily="34" charset="0"/>
              </a:rPr>
              <a:t>dobar</a:t>
            </a: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, a </a:t>
            </a:r>
            <a:r>
              <a:rPr lang="en-US" sz="2400" dirty="0" err="1" smtClean="0">
                <a:solidFill>
                  <a:srgbClr val="000000"/>
                </a:solidFill>
                <a:cs typeface="Arial" pitchFamily="34" charset="0"/>
              </a:rPr>
              <a:t>slu</a:t>
            </a:r>
            <a:r>
              <a:rPr lang="sr-Latn-BA" sz="2400" dirty="0" smtClean="0">
                <a:solidFill>
                  <a:srgbClr val="000000"/>
                </a:solidFill>
                <a:cs typeface="Arial" pitchFamily="34" charset="0"/>
              </a:rPr>
              <a:t>č</a:t>
            </a:r>
            <a:r>
              <a:rPr lang="en-US" sz="2400" dirty="0" err="1" smtClean="0">
                <a:solidFill>
                  <a:srgbClr val="000000"/>
                </a:solidFill>
                <a:cs typeface="Arial" pitchFamily="34" charset="0"/>
              </a:rPr>
              <a:t>ajno</a:t>
            </a: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cs typeface="Arial" pitchFamily="34" charset="0"/>
              </a:rPr>
              <a:t>sam</a:t>
            </a: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. </a:t>
            </a:r>
          </a:p>
          <a:p>
            <a:endParaRPr lang="en-US" sz="2400" dirty="0" smtClean="0">
              <a:solidFill>
                <a:srgbClr val="000000"/>
              </a:solidFill>
              <a:cs typeface="Arial" pitchFamily="34" charset="0"/>
            </a:endParaRPr>
          </a:p>
          <a:p>
            <a:r>
              <a:rPr lang="en-US" sz="2400" dirty="0" err="1" smtClean="0">
                <a:solidFill>
                  <a:srgbClr val="000000"/>
                </a:solidFill>
                <a:cs typeface="Arial" pitchFamily="34" charset="0"/>
              </a:rPr>
              <a:t>Kad</a:t>
            </a: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 bi </a:t>
            </a:r>
            <a:r>
              <a:rPr lang="en-US" sz="2400" dirty="0" err="1" smtClean="0">
                <a:solidFill>
                  <a:srgbClr val="000000"/>
                </a:solidFill>
                <a:cs typeface="Arial" pitchFamily="34" charset="0"/>
              </a:rPr>
              <a:t>meni</a:t>
            </a: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cs typeface="Arial" pitchFamily="34" charset="0"/>
              </a:rPr>
              <a:t>dali</a:t>
            </a: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cs typeface="Arial" pitchFamily="34" charset="0"/>
              </a:rPr>
              <a:t>ki</a:t>
            </a:r>
            <a:r>
              <a:rPr lang="sr-Latn-BA" sz="2400" dirty="0" smtClean="0">
                <a:solidFill>
                  <a:srgbClr val="000000"/>
                </a:solidFill>
                <a:cs typeface="Arial" pitchFamily="34" charset="0"/>
              </a:rPr>
              <a:t>š</a:t>
            </a:r>
            <a:r>
              <a:rPr lang="en-US" sz="2400" dirty="0" err="1" smtClean="0">
                <a:solidFill>
                  <a:srgbClr val="000000"/>
                </a:solidFill>
                <a:cs typeface="Arial" pitchFamily="34" charset="0"/>
              </a:rPr>
              <a:t>obran</a:t>
            </a: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cs typeface="Arial" pitchFamily="34" charset="0"/>
              </a:rPr>
              <a:t>ja</a:t>
            </a: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cs typeface="Arial" pitchFamily="34" charset="0"/>
              </a:rPr>
              <a:t>ga</a:t>
            </a: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 ne </a:t>
            </a:r>
            <a:r>
              <a:rPr lang="en-US" sz="2400" dirty="0" err="1" smtClean="0">
                <a:solidFill>
                  <a:srgbClr val="000000"/>
                </a:solidFill>
                <a:cs typeface="Arial" pitchFamily="34" charset="0"/>
              </a:rPr>
              <a:t>bih</a:t>
            </a: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cs typeface="Arial" pitchFamily="34" charset="0"/>
              </a:rPr>
              <a:t>potro</a:t>
            </a:r>
            <a:r>
              <a:rPr lang="sr-Latn-BA" sz="2400" dirty="0" smtClean="0">
                <a:solidFill>
                  <a:srgbClr val="000000"/>
                </a:solidFill>
                <a:cs typeface="Arial" pitchFamily="34" charset="0"/>
              </a:rPr>
              <a:t>š</a:t>
            </a:r>
            <a:r>
              <a:rPr lang="en-US" sz="2400" dirty="0" err="1" smtClean="0">
                <a:solidFill>
                  <a:srgbClr val="000000"/>
                </a:solidFill>
                <a:cs typeface="Arial" pitchFamily="34" charset="0"/>
              </a:rPr>
              <a:t>io</a:t>
            </a: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cs typeface="Arial" pitchFamily="34" charset="0"/>
              </a:rPr>
              <a:t>sam</a:t>
            </a: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. 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400399" y="5589240"/>
            <a:ext cx="3960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000000"/>
                </a:solidFill>
                <a:cs typeface="Arial" pitchFamily="34" charset="0"/>
              </a:rPr>
              <a:t>Pola</a:t>
            </a: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cs typeface="Arial" pitchFamily="34" charset="0"/>
              </a:rPr>
              <a:t>mesta</a:t>
            </a: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cs typeface="Arial" pitchFamily="34" charset="0"/>
              </a:rPr>
              <a:t>ja</a:t>
            </a: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cs typeface="Arial" pitchFamily="34" charset="0"/>
              </a:rPr>
              <a:t>bih</a:t>
            </a: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cs typeface="Arial" pitchFamily="34" charset="0"/>
              </a:rPr>
              <a:t>dao</a:t>
            </a: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cs typeface="Arial" pitchFamily="34" charset="0"/>
              </a:rPr>
              <a:t>nekom</a:t>
            </a: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cs typeface="Arial" pitchFamily="34" charset="0"/>
              </a:rPr>
              <a:t>ko</a:t>
            </a: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 je </a:t>
            </a:r>
            <a:r>
              <a:rPr lang="en-US" sz="2400" dirty="0" err="1" smtClean="0">
                <a:solidFill>
                  <a:srgbClr val="000000"/>
                </a:solidFill>
                <a:cs typeface="Arial" pitchFamily="34" charset="0"/>
              </a:rPr>
              <a:t>dobar</a:t>
            </a: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, a </a:t>
            </a:r>
            <a:r>
              <a:rPr lang="en-US" sz="2400" dirty="0" err="1" smtClean="0">
                <a:solidFill>
                  <a:srgbClr val="000000"/>
                </a:solidFill>
                <a:cs typeface="Arial" pitchFamily="34" charset="0"/>
              </a:rPr>
              <a:t>slu</a:t>
            </a:r>
            <a:r>
              <a:rPr lang="sr-Latn-BA" sz="2400" dirty="0" smtClean="0">
                <a:solidFill>
                  <a:srgbClr val="000000"/>
                </a:solidFill>
                <a:cs typeface="Arial" pitchFamily="34" charset="0"/>
              </a:rPr>
              <a:t>č</a:t>
            </a:r>
            <a:r>
              <a:rPr lang="en-US" sz="2400" dirty="0" err="1" smtClean="0">
                <a:solidFill>
                  <a:srgbClr val="000000"/>
                </a:solidFill>
                <a:cs typeface="Arial" pitchFamily="34" charset="0"/>
              </a:rPr>
              <a:t>ajno</a:t>
            </a: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cs typeface="Arial" pitchFamily="34" charset="0"/>
              </a:rPr>
              <a:t>sam</a:t>
            </a: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56583" y="764704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200" dirty="0" smtClean="0"/>
              <a:t>KAD BI MENI DALI JEDAN DAN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8673207" y="4365104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Branislav Crnčević</a:t>
            </a:r>
            <a:endParaRPr lang="en-US" sz="2400" dirty="0"/>
          </a:p>
        </p:txBody>
      </p:sp>
      <p:pic>
        <p:nvPicPr>
          <p:cNvPr id="13" name="Picture 12" descr="oie_transparent - 2020-05-25T173126.752.png"/>
          <p:cNvPicPr>
            <a:picLocks noChangeAspect="1"/>
          </p:cNvPicPr>
          <p:nvPr/>
        </p:nvPicPr>
        <p:blipFill>
          <a:blip r:embed="rId3" cstate="print"/>
          <a:srcRect r="1995" b="5385"/>
          <a:stretch>
            <a:fillRect/>
          </a:stretch>
        </p:blipFill>
        <p:spPr>
          <a:xfrm>
            <a:off x="5936903" y="4149080"/>
            <a:ext cx="2328192" cy="2418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oie_transparent (47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310" y="764704"/>
            <a:ext cx="10657185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311" y="0"/>
            <a:ext cx="10945654" cy="1143000"/>
          </a:xfrm>
        </p:spPr>
        <p:txBody>
          <a:bodyPr>
            <a:normAutofit/>
          </a:bodyPr>
          <a:lstStyle/>
          <a:p>
            <a:r>
              <a:rPr lang="sr-Latn-RS" sz="2800" dirty="0" smtClean="0"/>
              <a:t>NAČINOM IZGOVORA RIJEČI U REČENICAMA DOČARAVAMO OSJEĆANJA.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391" y="2420888"/>
            <a:ext cx="8856985" cy="4781127"/>
          </a:xfrm>
        </p:spPr>
        <p:txBody>
          <a:bodyPr/>
          <a:lstStyle/>
          <a:p>
            <a:pPr marL="0" indent="0">
              <a:buNone/>
            </a:pPr>
            <a:r>
              <a:rPr lang="sr-Latn-RS" dirty="0"/>
              <a:t> </a:t>
            </a:r>
            <a:r>
              <a:rPr lang="sr-Cyrl-RS" dirty="0" smtClean="0"/>
              <a:t>„</a:t>
            </a:r>
            <a:r>
              <a:rPr lang="sr-Latn-RS" dirty="0" smtClean="0"/>
              <a:t>N</a:t>
            </a:r>
            <a:r>
              <a:rPr lang="sr-Cyrl-RS" dirty="0" smtClean="0"/>
              <a:t>е </a:t>
            </a:r>
            <a:r>
              <a:rPr lang="sr-Latn-RS" dirty="0" smtClean="0"/>
              <a:t>tiču </a:t>
            </a:r>
            <a:r>
              <a:rPr lang="sr-Latn-RS" dirty="0"/>
              <a:t>m</a:t>
            </a:r>
            <a:r>
              <a:rPr lang="sr-Cyrl-RS" dirty="0" smtClean="0"/>
              <a:t>е </a:t>
            </a:r>
            <a:r>
              <a:rPr lang="sr-Latn-RS" dirty="0"/>
              <a:t>s</a:t>
            </a:r>
            <a:r>
              <a:rPr lang="sr-Cyrl-RS" dirty="0" smtClean="0"/>
              <a:t>е о</a:t>
            </a:r>
            <a:r>
              <a:rPr lang="sr-Latn-RS" dirty="0" smtClean="0"/>
              <a:t>ni</a:t>
            </a:r>
            <a:r>
              <a:rPr lang="sr-Cyrl-RS" dirty="0" smtClean="0"/>
              <a:t> </a:t>
            </a:r>
            <a:r>
              <a:rPr lang="sr-Latn-RS" dirty="0" smtClean="0"/>
              <a:t>št</a:t>
            </a:r>
            <a:r>
              <a:rPr lang="sr-Cyrl-RS" dirty="0" smtClean="0"/>
              <a:t>о </a:t>
            </a:r>
            <a:r>
              <a:rPr lang="sr-Latn-RS" dirty="0" smtClean="0"/>
              <a:t>misle </a:t>
            </a:r>
            <a:r>
              <a:rPr lang="sr-Latn-RS" dirty="0"/>
              <a:t>d</a:t>
            </a:r>
            <a:r>
              <a:rPr lang="sr-Cyrl-RS" dirty="0" smtClean="0"/>
              <a:t>а </a:t>
            </a:r>
            <a:r>
              <a:rPr lang="sr-Latn-RS" dirty="0" smtClean="0"/>
              <a:t>su stari ljudi i</a:t>
            </a:r>
            <a:r>
              <a:rPr lang="sr-Cyrl-RS" dirty="0" smtClean="0"/>
              <a:t> </a:t>
            </a:r>
            <a:r>
              <a:rPr lang="sr-Latn-RS" dirty="0" smtClean="0"/>
              <a:t>deca isto</a:t>
            </a:r>
            <a:r>
              <a:rPr lang="sr-Cyrl-RS" dirty="0" smtClean="0"/>
              <a:t>. </a:t>
            </a:r>
            <a:r>
              <a:rPr lang="sr-Latn-RS" dirty="0"/>
              <a:t>N</a:t>
            </a:r>
            <a:r>
              <a:rPr lang="sr-Cyrl-RS" dirty="0" smtClean="0"/>
              <a:t>е </a:t>
            </a:r>
            <a:r>
              <a:rPr lang="sr-Latn-RS" dirty="0" smtClean="0"/>
              <a:t>obraćam pažnju na one što tvrde da se deci može bilo šta govoriti</a:t>
            </a:r>
            <a:r>
              <a:rPr lang="sr-Cyrl-RS" dirty="0" smtClean="0"/>
              <a:t>. </a:t>
            </a:r>
            <a:r>
              <a:rPr lang="sr-Latn-RS" dirty="0" smtClean="0"/>
              <a:t>Hoću da pričam o mojoj baki</a:t>
            </a:r>
            <a:r>
              <a:rPr lang="sr-Cyrl-RS" dirty="0" smtClean="0"/>
              <a:t>. </a:t>
            </a:r>
            <a:r>
              <a:rPr lang="sr-Latn-RS" dirty="0" smtClean="0"/>
              <a:t>Ona mi često kaže</a:t>
            </a:r>
            <a:r>
              <a:rPr lang="sr-Cyrl-RS" dirty="0" smtClean="0"/>
              <a:t>:</a:t>
            </a:r>
            <a:endParaRPr lang="en-US" dirty="0"/>
          </a:p>
          <a:p>
            <a:pPr marL="0" lvl="0" indent="0">
              <a:buNone/>
            </a:pPr>
            <a:r>
              <a:rPr lang="sr-Latn-RS" dirty="0" smtClean="0"/>
              <a:t> - Hodi ovamo</a:t>
            </a:r>
            <a:r>
              <a:rPr lang="sr-Cyrl-RS" dirty="0" smtClean="0"/>
              <a:t>.</a:t>
            </a:r>
            <a:r>
              <a:rPr lang="sr-Latn-BA" dirty="0" smtClean="0"/>
              <a:t> </a:t>
            </a:r>
            <a:r>
              <a:rPr lang="sr-Latn-RS" dirty="0" smtClean="0"/>
              <a:t>Kod mene će te sve proći</a:t>
            </a:r>
            <a:r>
              <a:rPr lang="sr-Cyrl-RS" dirty="0" smtClean="0"/>
              <a:t>.”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baka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93287" y="3213656"/>
            <a:ext cx="2363372" cy="364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319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ie_transparent (47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336" y="1484784"/>
            <a:ext cx="9649072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800" dirty="0" smtClean="0"/>
              <a:t>PRILIKOM ČITANJA NEKE RIJEČI NAGLAŠAVAMO POVISIVANJEM I POJAČAVANJEM GLASA.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2447" y="2332037"/>
            <a:ext cx="7848872" cy="4525963"/>
          </a:xfrm>
        </p:spPr>
        <p:txBody>
          <a:bodyPr/>
          <a:lstStyle/>
          <a:p>
            <a:endParaRPr lang="sr-Latn-RS" u="sng" dirty="0" smtClean="0"/>
          </a:p>
          <a:p>
            <a:pPr marL="0" indent="0">
              <a:buNone/>
            </a:pPr>
            <a:r>
              <a:rPr lang="sr-Cyrl-RS" u="sng" dirty="0" smtClean="0"/>
              <a:t>„</a:t>
            </a:r>
            <a:r>
              <a:rPr lang="sr-Latn-RS" u="sng" dirty="0" smtClean="0"/>
              <a:t>Idem</a:t>
            </a:r>
            <a:r>
              <a:rPr lang="sr-Latn-RS" dirty="0" smtClean="0"/>
              <a:t> baki</a:t>
            </a:r>
            <a:r>
              <a:rPr lang="sr-Latn-BA" dirty="0" smtClean="0"/>
              <a:t>. </a:t>
            </a:r>
            <a:r>
              <a:rPr lang="sr-Latn-RS" u="sng" dirty="0" smtClean="0"/>
              <a:t>Ne boli </a:t>
            </a:r>
            <a:r>
              <a:rPr lang="sr-Latn-RS" dirty="0" smtClean="0"/>
              <a:t>me glava</a:t>
            </a:r>
            <a:r>
              <a:rPr lang="sr-Cyrl-RS" dirty="0" smtClean="0"/>
              <a:t>.</a:t>
            </a:r>
            <a:r>
              <a:rPr lang="sr-Latn-BA" dirty="0" smtClean="0"/>
              <a:t> </a:t>
            </a:r>
            <a:r>
              <a:rPr lang="sr-Latn-RS" dirty="0" smtClean="0"/>
              <a:t>Ne boli me</a:t>
            </a:r>
            <a:r>
              <a:rPr lang="sr-Latn-RS" dirty="0"/>
              <a:t> </a:t>
            </a:r>
            <a:r>
              <a:rPr lang="sr-Latn-RS" u="sng" dirty="0" smtClean="0"/>
              <a:t>ništa</a:t>
            </a:r>
            <a:r>
              <a:rPr lang="sr-Cyrl-RS" dirty="0" smtClean="0"/>
              <a:t>. </a:t>
            </a:r>
            <a:r>
              <a:rPr lang="sr-Latn-RS" dirty="0" smtClean="0"/>
              <a:t>Ali </a:t>
            </a:r>
            <a:r>
              <a:rPr lang="sr-Latn-RS" u="sng" dirty="0" smtClean="0"/>
              <a:t>hoću</a:t>
            </a:r>
            <a:r>
              <a:rPr lang="sr-Latn-RS" dirty="0" smtClean="0"/>
              <a:t> da me baka požali</a:t>
            </a:r>
            <a:r>
              <a:rPr lang="sr-Cyrl-RS" dirty="0" smtClean="0"/>
              <a:t>.</a:t>
            </a:r>
            <a:r>
              <a:rPr lang="sr-Latn-RS" dirty="0" smtClean="0"/>
              <a:t> </a:t>
            </a:r>
            <a:r>
              <a:rPr lang="sr-Latn-RS" u="sng" dirty="0" smtClean="0"/>
              <a:t>Hoću</a:t>
            </a:r>
            <a:r>
              <a:rPr lang="sr-Latn-RS" dirty="0" smtClean="0"/>
              <a:t> da se baka </a:t>
            </a:r>
            <a:r>
              <a:rPr lang="sr-Latn-RS" u="sng" dirty="0" smtClean="0"/>
              <a:t>zabrine</a:t>
            </a:r>
            <a:r>
              <a:rPr lang="sr-Latn-RS" dirty="0" smtClean="0"/>
              <a:t> za mene</a:t>
            </a:r>
            <a:r>
              <a:rPr lang="sr-Cyrl-RS" dirty="0" smtClean="0"/>
              <a:t>.“…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oie_transparent (40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5134" y="3573016"/>
            <a:ext cx="3091493" cy="364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66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rcRect t="67362" r="-2047"/>
          <a:stretch>
            <a:fillRect/>
          </a:stretch>
        </p:blipFill>
        <p:spPr>
          <a:xfrm>
            <a:off x="1112367" y="2132856"/>
            <a:ext cx="8655623" cy="28083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271" y="548680"/>
            <a:ext cx="10945654" cy="1143000"/>
          </a:xfrm>
        </p:spPr>
        <p:txBody>
          <a:bodyPr>
            <a:normAutofit/>
          </a:bodyPr>
          <a:lstStyle/>
          <a:p>
            <a:r>
              <a:rPr lang="sr-Latn-RS" sz="2800" dirty="0" smtClean="0"/>
              <a:t>NEKE RIJEČI MOŽEMO ISTAKNUTI I PAUZOM PRI ČITANJU.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431" y="3140968"/>
            <a:ext cx="80648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2800" dirty="0" smtClean="0"/>
              <a:t>„Kroz njenu brigu - osetim da nešto vredim, da nešto značim – i da je nekome stalo – da meni bude što bolje.</a:t>
            </a:r>
            <a:r>
              <a:rPr lang="sr-Cyrl-BA" sz="2800" dirty="0" smtClean="0"/>
              <a:t>”</a:t>
            </a:r>
            <a:endParaRPr lang="en-US" sz="2800" dirty="0"/>
          </a:p>
        </p:txBody>
      </p:sp>
      <p:pic>
        <p:nvPicPr>
          <p:cNvPr id="6" name="Picture 5" descr="oie_transparent (4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69151" y="2924944"/>
            <a:ext cx="4413376" cy="44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583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ie_transparent - 2020-05-24T212939.97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279" y="1196752"/>
            <a:ext cx="11021427" cy="66419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800" dirty="0" smtClean="0"/>
              <a:t>INTERPUNKCIJSKI ZNAKOVI NAM POMAŽU U ČITANJU.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455" y="2332037"/>
            <a:ext cx="10945654" cy="4525963"/>
          </a:xfrm>
        </p:spPr>
        <p:txBody>
          <a:bodyPr/>
          <a:lstStyle/>
          <a:p>
            <a:pPr marL="0" indent="0">
              <a:buNone/>
            </a:pPr>
            <a:r>
              <a:rPr lang="sr-Latn-RS" sz="2800" dirty="0" smtClean="0"/>
              <a:t>  </a:t>
            </a:r>
          </a:p>
          <a:p>
            <a:pPr marL="0" indent="0">
              <a:buNone/>
            </a:pPr>
            <a:r>
              <a:rPr lang="sr-Latn-RS" sz="2800" dirty="0" smtClean="0"/>
              <a:t> „- Bako, pobeći ću od kuće.</a:t>
            </a:r>
          </a:p>
          <a:p>
            <a:pPr marL="0" indent="0">
              <a:buNone/>
            </a:pPr>
            <a:r>
              <a:rPr lang="sr-Latn-RS" sz="2800" dirty="0" smtClean="0"/>
              <a:t>   - E, kad si to smislio?</a:t>
            </a:r>
          </a:p>
          <a:p>
            <a:pPr marL="0" indent="0">
              <a:buNone/>
            </a:pPr>
            <a:r>
              <a:rPr lang="sr-Latn-RS" sz="2800" dirty="0"/>
              <a:t> </a:t>
            </a:r>
            <a:r>
              <a:rPr lang="sr-Latn-RS" sz="2800" dirty="0" smtClean="0"/>
              <a:t>  - Bako, ne mogu više, vidiš koliki su putevi.</a:t>
            </a:r>
          </a:p>
          <a:p>
            <a:pPr marL="0" indent="0">
              <a:buNone/>
            </a:pPr>
            <a:r>
              <a:rPr lang="sr-Latn-RS" sz="2800" dirty="0" smtClean="0"/>
              <a:t>   - Ne živiš ti od puteva. Šta se tebe tiču putevi?</a:t>
            </a:r>
            <a:r>
              <a:rPr lang="sr-Cyrl-RS" sz="2800" dirty="0" smtClean="0"/>
              <a:t>”</a:t>
            </a:r>
            <a:endParaRPr lang="sr-Latn-RS" sz="2800" dirty="0" smtClean="0"/>
          </a:p>
          <a:p>
            <a:endParaRPr lang="en-US" dirty="0"/>
          </a:p>
        </p:txBody>
      </p:sp>
      <p:pic>
        <p:nvPicPr>
          <p:cNvPr id="4" name="Picture 3" descr="znakovi3.png"/>
          <p:cNvPicPr>
            <a:picLocks noChangeAspect="1"/>
          </p:cNvPicPr>
          <p:nvPr/>
        </p:nvPicPr>
        <p:blipFill>
          <a:blip r:embed="rId3" cstate="print"/>
          <a:srcRect t="18146" r="48862" b="25767"/>
          <a:stretch>
            <a:fillRect/>
          </a:stretch>
        </p:blipFill>
        <p:spPr>
          <a:xfrm rot="21411049">
            <a:off x="7802666" y="4350261"/>
            <a:ext cx="2232248" cy="2448272"/>
          </a:xfrm>
          <a:prstGeom prst="rect">
            <a:avLst/>
          </a:prstGeom>
        </p:spPr>
      </p:pic>
      <p:pic>
        <p:nvPicPr>
          <p:cNvPr id="5" name="Picture 4" descr="znakovi3.png"/>
          <p:cNvPicPr>
            <a:picLocks noChangeAspect="1"/>
          </p:cNvPicPr>
          <p:nvPr/>
        </p:nvPicPr>
        <p:blipFill>
          <a:blip r:embed="rId3" cstate="print"/>
          <a:srcRect l="84131" t="28044" r="-627" b="55460"/>
          <a:stretch>
            <a:fillRect/>
          </a:stretch>
        </p:blipFill>
        <p:spPr>
          <a:xfrm>
            <a:off x="6873007" y="5877272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573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800" dirty="0" smtClean="0"/>
              <a:t>PRAVILNO ČITANJE UČIMO I SLUŠAJUĆI DRUGE KAKO ČITAJU.</a:t>
            </a:r>
            <a:endParaRPr lang="en-US" sz="2800" dirty="0"/>
          </a:p>
        </p:txBody>
      </p:sp>
      <p:pic>
        <p:nvPicPr>
          <p:cNvPr id="7" name="Picture 6" descr="slusaj.png"/>
          <p:cNvPicPr>
            <a:picLocks noChangeAspect="1"/>
          </p:cNvPicPr>
          <p:nvPr/>
        </p:nvPicPr>
        <p:blipFill>
          <a:blip r:embed="rId3" cstate="print"/>
          <a:srcRect r="274" b="11171"/>
          <a:stretch>
            <a:fillRect/>
          </a:stretch>
        </p:blipFill>
        <p:spPr>
          <a:xfrm flipH="1">
            <a:off x="5360839" y="2204864"/>
            <a:ext cx="2664296" cy="4039417"/>
          </a:xfrm>
          <a:prstGeom prst="rect">
            <a:avLst/>
          </a:prstGeom>
        </p:spPr>
      </p:pic>
      <p:pic>
        <p:nvPicPr>
          <p:cNvPr id="6" name="AudioCutter_Baka  2438909937837384817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208711" y="3068960"/>
            <a:ext cx="880864" cy="88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045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2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ie_transparent (87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02399" cy="727280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288" y="1412776"/>
            <a:ext cx="11588550" cy="59766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r-Latn-RS" sz="2800" dirty="0" smtClean="0"/>
          </a:p>
          <a:p>
            <a:pPr marL="0" indent="0">
              <a:buNone/>
            </a:pPr>
            <a:r>
              <a:rPr lang="sr-Latn-RS" sz="2800" dirty="0" smtClean="0"/>
              <a:t>   Čitanje je misaoni proces, zato misli o tome što čitaš.</a:t>
            </a:r>
          </a:p>
          <a:p>
            <a:pPr marL="0" indent="0">
              <a:buNone/>
            </a:pPr>
            <a:endParaRPr lang="sr-Latn-RS" sz="2800" dirty="0" smtClean="0"/>
          </a:p>
          <a:p>
            <a:pPr marL="0" indent="0">
              <a:buNone/>
            </a:pPr>
            <a:r>
              <a:rPr lang="sr-Latn-RS" sz="2800" dirty="0" smtClean="0"/>
              <a:t>  Pravila za dobro čitanje:</a:t>
            </a:r>
          </a:p>
          <a:p>
            <a:pPr marL="0" indent="0">
              <a:buNone/>
            </a:pPr>
            <a:r>
              <a:rPr lang="sr-Latn-RS" sz="2800" dirty="0" smtClean="0"/>
              <a:t>- Pravilno izgovaraj svaki glas u riječi i svaku riječ u rečenici;</a:t>
            </a:r>
          </a:p>
          <a:p>
            <a:pPr marL="0" indent="0">
              <a:buNone/>
            </a:pPr>
            <a:r>
              <a:rPr lang="sr-Latn-RS" sz="2800" dirty="0" smtClean="0"/>
              <a:t>- Podizanjem ili spuštanjem glasa</a:t>
            </a:r>
            <a:r>
              <a:rPr lang="sr-Cyrl-BA" sz="2800" dirty="0" smtClean="0"/>
              <a:t>;</a:t>
            </a:r>
            <a:endParaRPr lang="sr-Latn-RS" sz="2800" dirty="0" smtClean="0"/>
          </a:p>
          <a:p>
            <a:pPr marL="0" indent="0">
              <a:buNone/>
            </a:pPr>
            <a:r>
              <a:rPr lang="sr-Latn-RS" sz="2800" dirty="0" smtClean="0"/>
              <a:t>- Usporenim ili ubrzanim govorom</a:t>
            </a:r>
            <a:r>
              <a:rPr lang="sr-Cyrl-BA" sz="2800" dirty="0" smtClean="0"/>
              <a:t>;</a:t>
            </a:r>
            <a:r>
              <a:rPr lang="sr-Latn-RS" sz="2800" dirty="0" smtClean="0"/>
              <a:t>  </a:t>
            </a:r>
          </a:p>
          <a:p>
            <a:pPr>
              <a:buNone/>
            </a:pPr>
            <a:r>
              <a:rPr lang="sr-Latn-RS" sz="2800" dirty="0" smtClean="0"/>
              <a:t>- Poštuj znakove interpunkcije;</a:t>
            </a:r>
          </a:p>
          <a:p>
            <a:pPr>
              <a:buNone/>
            </a:pPr>
            <a:r>
              <a:rPr lang="sr-Latn-RS" sz="2800" dirty="0" smtClean="0"/>
              <a:t>- Pravilno naglasi određene riječi u rečenici.</a:t>
            </a:r>
          </a:p>
          <a:p>
            <a:pPr>
              <a:buFontTx/>
              <a:buChar char="-"/>
            </a:pPr>
            <a:endParaRPr lang="sr-Latn-RS" sz="2800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576863" y="4221088"/>
            <a:ext cx="933966" cy="2160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720879" y="4581128"/>
            <a:ext cx="789950" cy="2160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440959" y="4221088"/>
            <a:ext cx="35938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800" dirty="0" smtClean="0"/>
              <a:t>dočaravamo osjećanja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4871275" y="5949280"/>
            <a:ext cx="4275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Latn-RS" sz="2400" b="1" dirty="0" smtClean="0"/>
              <a:t>OVA PRAVILA VAŽE I ZA GOVOR</a:t>
            </a:r>
            <a:r>
              <a:rPr lang="sr-Cyrl-BA" sz="2400" b="1" dirty="0" smtClean="0"/>
              <a:t>.</a:t>
            </a:r>
            <a:endParaRPr lang="en-US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4280719" y="692696"/>
            <a:ext cx="41301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Latn-RS" sz="3600" b="1" dirty="0" smtClean="0"/>
              <a:t>Usavršavamo čitanje</a:t>
            </a:r>
          </a:p>
        </p:txBody>
      </p:sp>
    </p:spTree>
    <p:extLst>
      <p:ext uri="{BB962C8B-B14F-4D97-AF65-F5344CB8AC3E}">
        <p14:creationId xmlns:p14="http://schemas.microsoft.com/office/powerpoint/2010/main" xmlns="" val="5371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489</Words>
  <Application>Microsoft Office PowerPoint</Application>
  <PresentationFormat>Custom</PresentationFormat>
  <Paragraphs>57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ČITANJE PRIRODNIM GLASOM  I NORMALNIM TEMPOM </vt:lpstr>
      <vt:lpstr>ISTU REČENICU MOŽEMO PROČITATI NA RAZLIČITE NAČINE.</vt:lpstr>
      <vt:lpstr>Slide 3</vt:lpstr>
      <vt:lpstr>NAČINOM IZGOVORA RIJEČI U REČENICAMA DOČARAVAMO OSJEĆANJA.</vt:lpstr>
      <vt:lpstr>PRILIKOM ČITANJA NEKE RIJEČI NAGLAŠAVAMO POVISIVANJEM I POJAČAVANJEM GLASA.</vt:lpstr>
      <vt:lpstr>NEKE RIJEČI MOŽEMO ISTAKNUTI I PAUZOM PRI ČITANJU.</vt:lpstr>
      <vt:lpstr>INTERPUNKCIJSKI ZNAKOVI NAM POMAŽU U ČITANJU.</vt:lpstr>
      <vt:lpstr>PRAVILNO ČITANJE UČIMO I SLUŠAJUĆI DRUGE KAKO ČITAJU.</vt:lpstr>
      <vt:lpstr>Slide 9</vt:lpstr>
      <vt:lpstr>ZADATAK ZA SAMOSTALAN RAD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ČITANJE I PISANJE LATINICE:</dc:title>
  <dc:creator>WINDOWS 10</dc:creator>
  <cp:lastModifiedBy>PC</cp:lastModifiedBy>
  <cp:revision>25</cp:revision>
  <dcterms:created xsi:type="dcterms:W3CDTF">2020-05-23T13:52:00Z</dcterms:created>
  <dcterms:modified xsi:type="dcterms:W3CDTF">2020-05-26T20:38:00Z</dcterms:modified>
</cp:coreProperties>
</file>