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9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0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2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6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9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5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CAE0846F-7E5C-4FEE-80CF-6B9514FDDC5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E664FB9-DC40-41B6-BAE3-66BDC2B35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12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D22A-00F2-4276-BD19-5267D5C3C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3B5CA-2E33-4CB4-936E-246559C0A9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000" dirty="0"/>
              <a:t>РЕПРОДУКТИВНО ЗДРАВЉЕ</a:t>
            </a:r>
            <a:endParaRPr lang="en-US" sz="4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57FAE-E501-4386-9E63-D5BE127DE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55" y="1243661"/>
            <a:ext cx="6919120" cy="336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1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1344C5C-84EE-42D5-97E7-B1FF1434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u="sng" dirty="0"/>
              <a:t>Репродуктивно здравље</a:t>
            </a:r>
            <a:r>
              <a:rPr lang="sr-Cyrl-BA" sz="2400" dirty="0"/>
              <a:t> је стање физичког, менталног и социјалног благостања у свим областима везаним за репродуктивни систем, у свим фазама живота (Свјетска здравствена организација)</a:t>
            </a:r>
            <a:endParaRPr lang="en-US" sz="2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1D68B5-B0C0-4D1E-A476-74E086331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575" y="144966"/>
            <a:ext cx="6779941" cy="612057"/>
          </a:xfrm>
        </p:spPr>
        <p:txBody>
          <a:bodyPr>
            <a:normAutofit/>
          </a:bodyPr>
          <a:lstStyle/>
          <a:p>
            <a:r>
              <a:rPr lang="sr-Cyrl-BA" sz="3200" dirty="0"/>
              <a:t>РЕПРОДУКТИВНО ЗДРАВЉЕ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2A1119-BFD7-47BC-B5EA-1C5A463F73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77" y="3226777"/>
            <a:ext cx="3475038" cy="287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A6C1101-5AA7-4615-AC4D-B53DB9311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97865" y="2219092"/>
            <a:ext cx="4041216" cy="4355855"/>
          </a:xfrm>
        </p:spPr>
        <p:txBody>
          <a:bodyPr>
            <a:normAutofit/>
          </a:bodyPr>
          <a:lstStyle/>
          <a:p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Заштита репродуктивног здравља подразумијева:</a:t>
            </a:r>
          </a:p>
          <a:p>
            <a:endParaRPr lang="sr-Cyrl-BA" sz="2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образовање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савјетовање о планирању породице и контрацепцији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превенцију и лијечење полно преносивих болести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превенцију и лијечење неплодности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превенцију полног злостављања и бригу о жртвама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r-Cyrl-BA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3EB9AEE-A8EC-44CC-B4E4-6BBC2E59D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3056" y="1123837"/>
            <a:ext cx="3837479" cy="17097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200" dirty="0"/>
              <a:t>Репродуктивно здравље подразумијева да људи могу имати задовољавајући и безбједан сексуални живот и потомство.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A27856-3175-405A-979C-6A8661E654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094" y="695092"/>
            <a:ext cx="28575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369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EF3468-1975-401F-BBA1-C8DFCC5C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36691" cy="4601183"/>
          </a:xfrm>
        </p:spPr>
        <p:txBody>
          <a:bodyPr>
            <a:normAutofit/>
          </a:bodyPr>
          <a:lstStyle/>
          <a:p>
            <a:r>
              <a:rPr lang="sr-Cyrl-BA" sz="2400" u="sng" dirty="0"/>
              <a:t>Адолесценција </a:t>
            </a:r>
            <a:r>
              <a:rPr lang="sr-Cyrl-BA" sz="2400" dirty="0"/>
              <a:t>представља животно доба  у којем се млада особа развија у одраслу особу.</a:t>
            </a:r>
            <a:br>
              <a:rPr lang="sr-Cyrl-BA" sz="2400" dirty="0"/>
            </a:br>
            <a:r>
              <a:rPr lang="sr-Cyrl-BA" sz="2400" dirty="0"/>
              <a:t> Сматра се да обухвата период ос 10. до 20. године живота (почетак и трајање је и индивидуално).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53B014-92BF-496F-9C60-A8032232D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8820" y="310666"/>
            <a:ext cx="6311590" cy="618741"/>
          </a:xfrm>
        </p:spPr>
        <p:txBody>
          <a:bodyPr>
            <a:normAutofit/>
          </a:bodyPr>
          <a:lstStyle/>
          <a:p>
            <a:r>
              <a:rPr lang="sr-Cyrl-BA" sz="3200" dirty="0"/>
              <a:t>АДОЛЕСЦЕНЦИЈА И ПУБЕРТЕТ</a:t>
            </a:r>
            <a:endParaRPr lang="en-US" sz="3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0EAEA9-8DFF-4324-844A-D25C07146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65884" y="1117765"/>
            <a:ext cx="3474720" cy="1223991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r-Cyrl-BA" sz="2400" dirty="0">
                <a:solidFill>
                  <a:schemeClr val="tx2">
                    <a:lumMod val="50000"/>
                  </a:schemeClr>
                </a:solidFill>
              </a:rPr>
              <a:t>Адолесценцију одликују физичке и менталне промјене.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47B7085-8323-48CD-9B91-034416104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1039715"/>
            <a:ext cx="3474720" cy="39560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r>
              <a:rPr lang="sr-Cyrl-BA" sz="2400" dirty="0"/>
              <a:t>Подјела адолесценције: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/>
              <a:t>Рана адолесценција (10-13. година)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/>
              <a:t>Средња адолесценција (13- 15.година)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/>
              <a:t>Касна адолесценција ( до 18. за дјевојке и 20. за младиће).</a:t>
            </a:r>
          </a:p>
          <a:p>
            <a:endParaRPr lang="sr-Cyrl-BA" sz="2400" dirty="0"/>
          </a:p>
          <a:p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B12AEEB-B66F-494C-B926-6DB9ECA22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962" y="2851064"/>
            <a:ext cx="3617834" cy="2676177"/>
          </a:xfrm>
          <a:prstGeom prst="rect">
            <a:avLst/>
          </a:prstGeom>
        </p:spPr>
      </p:pic>
      <p:pic>
        <p:nvPicPr>
          <p:cNvPr id="14" name="Picture 2" descr="Razlike u pubertetu kod djevojčica i dječaka - Sretna.hr">
            <a:extLst>
              <a:ext uri="{FF2B5EF4-FFF2-40B4-BE49-F238E27FC236}">
                <a16:creationId xmlns:a16="http://schemas.microsoft.com/office/drawing/2014/main" id="{A79B22BD-1297-4B2C-ADFD-E9312B2B9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63" y="4770003"/>
            <a:ext cx="3474720" cy="1737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E2FD560-1BEE-484F-BEF0-56F2F09130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7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8AC5-D263-492B-8B97-ECC9BB27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r-Cyrl-BA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4289F-C6E5-4DFC-A0E4-0D44DEF0E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3785" y="210415"/>
            <a:ext cx="7304049" cy="693289"/>
          </a:xfrm>
        </p:spPr>
        <p:txBody>
          <a:bodyPr>
            <a:noAutofit/>
          </a:bodyPr>
          <a:lstStyle/>
          <a:p>
            <a:r>
              <a:rPr lang="sr-Cyrl-BA" sz="3200" dirty="0"/>
              <a:t>ФИЗИЧКЕ И ПСИХИЧКЕ ПРОМЈЕНЕ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CA72-6D7F-400C-82FF-C361AC0C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7793" y="1123837"/>
            <a:ext cx="4400239" cy="2968660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2400" b="1" dirty="0"/>
              <a:t>Дјевојчице:</a:t>
            </a:r>
          </a:p>
          <a:p>
            <a:r>
              <a:rPr lang="sr-Cyrl-BA" sz="2400" dirty="0"/>
              <a:t> повећање масног ткива и тјелесне масе</a:t>
            </a:r>
          </a:p>
          <a:p>
            <a:r>
              <a:rPr lang="sr-Cyrl-BA" sz="2400" dirty="0"/>
              <a:t>повећавају се груди</a:t>
            </a:r>
          </a:p>
          <a:p>
            <a:r>
              <a:rPr lang="sr-Cyrl-BA" sz="2400" dirty="0"/>
              <a:t>задебљава слузница материце</a:t>
            </a:r>
          </a:p>
          <a:p>
            <a:r>
              <a:rPr lang="sr-Cyrl-BA" sz="2400" dirty="0"/>
              <a:t>развија се маљавост женског типа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972A0A-F416-4D87-8DFB-DB10F834A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6788" y="1353113"/>
            <a:ext cx="3219743" cy="5014234"/>
          </a:xfrm>
        </p:spPr>
        <p:txBody>
          <a:bodyPr>
            <a:normAutofit fontScale="92500"/>
          </a:bodyPr>
          <a:lstStyle/>
          <a:p>
            <a:endParaRPr lang="sr-Cyrl-BA" sz="2800" dirty="0">
              <a:solidFill>
                <a:schemeClr val="tx1"/>
              </a:solidFill>
            </a:endParaRPr>
          </a:p>
          <a:p>
            <a:r>
              <a:rPr lang="sr-Cyrl-BA" sz="2800" dirty="0">
                <a:solidFill>
                  <a:schemeClr val="tx1"/>
                </a:solidFill>
              </a:rPr>
              <a:t>РАНА АДОЛЕСЦЕНЦИЈА</a:t>
            </a:r>
          </a:p>
          <a:p>
            <a:endParaRPr lang="sr-Cyrl-BA" sz="2800" dirty="0">
              <a:solidFill>
                <a:schemeClr val="tx1"/>
              </a:solidFill>
            </a:endParaRPr>
          </a:p>
          <a:p>
            <a:r>
              <a:rPr lang="sr-Cyrl-BA" sz="2400" dirty="0">
                <a:solidFill>
                  <a:schemeClr val="tx1"/>
                </a:solidFill>
              </a:rPr>
              <a:t>Сматра се </a:t>
            </a:r>
            <a:r>
              <a:rPr lang="sr-Cyrl-BA" sz="2400" dirty="0">
                <a:solidFill>
                  <a:srgbClr val="002060"/>
                </a:solidFill>
              </a:rPr>
              <a:t>да пубертет почиње од 9. до 14. године</a:t>
            </a:r>
            <a:r>
              <a:rPr lang="sr-Cyrl-BA" sz="2400" dirty="0">
                <a:solidFill>
                  <a:schemeClr val="tx1"/>
                </a:solidFill>
              </a:rPr>
              <a:t> иако је његов почетак индивидуалан.</a:t>
            </a:r>
          </a:p>
          <a:p>
            <a:r>
              <a:rPr lang="sr-Cyrl-BA" sz="2400" dirty="0">
                <a:solidFill>
                  <a:schemeClr val="tx1"/>
                </a:solidFill>
              </a:rPr>
              <a:t>Долази до појачаног лучења фактора који стимулишу полне жлијезде. </a:t>
            </a:r>
          </a:p>
          <a:p>
            <a:r>
              <a:rPr lang="sr-Cyrl-BA" sz="2400" dirty="0">
                <a:solidFill>
                  <a:schemeClr val="tx1"/>
                </a:solidFill>
              </a:rPr>
              <a:t>Јајници луче </a:t>
            </a:r>
            <a:r>
              <a:rPr lang="sr-Cyrl-BA" sz="2400" u="sng" dirty="0">
                <a:solidFill>
                  <a:srgbClr val="002060"/>
                </a:solidFill>
              </a:rPr>
              <a:t>естроген</a:t>
            </a:r>
            <a:r>
              <a:rPr lang="sr-Cyrl-BA" sz="2400" dirty="0">
                <a:solidFill>
                  <a:schemeClr val="tx1"/>
                </a:solidFill>
              </a:rPr>
              <a:t> а тестиси </a:t>
            </a:r>
            <a:r>
              <a:rPr lang="sr-Cyrl-BA" sz="2400" u="sng" dirty="0">
                <a:solidFill>
                  <a:srgbClr val="002060"/>
                </a:solidFill>
              </a:rPr>
              <a:t>тестостерон</a:t>
            </a:r>
            <a:r>
              <a:rPr lang="sr-Cyrl-BA" sz="2400" dirty="0">
                <a:solidFill>
                  <a:schemeClr val="tx1"/>
                </a:solidFill>
              </a:rPr>
              <a:t>.</a:t>
            </a:r>
          </a:p>
          <a:p>
            <a:r>
              <a:rPr lang="sr-Cyrl-BA" sz="2400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F5D7C-42F6-4922-A646-6E709BC17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08032" y="3791415"/>
            <a:ext cx="3711899" cy="2856170"/>
          </a:xfrm>
          <a:solidFill>
            <a:schemeClr val="tx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2400" b="1" dirty="0"/>
              <a:t>Дјечаци:</a:t>
            </a:r>
          </a:p>
          <a:p>
            <a:r>
              <a:rPr lang="sr-Cyrl-BA" sz="2400" dirty="0"/>
              <a:t>пораст мишићне масе и смањење масног ткива</a:t>
            </a:r>
          </a:p>
          <a:p>
            <a:r>
              <a:rPr lang="sr-Cyrl-BA" sz="2400" dirty="0"/>
              <a:t>увећавају се тестиси</a:t>
            </a:r>
          </a:p>
          <a:p>
            <a:r>
              <a:rPr lang="sr-Cyrl-BA" sz="2400" dirty="0"/>
              <a:t>Појава маљавости мушког типа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4F286B-D2D5-4674-98D0-5AE20A0A4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1" y="192476"/>
            <a:ext cx="2404955" cy="16363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432F11-B575-4359-95CD-B39894771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38" y="4206111"/>
            <a:ext cx="3790687" cy="2527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CD5A5D-C29E-4D9B-A3FF-E00C2F881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380" y="1003837"/>
            <a:ext cx="3160639" cy="26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8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F00B-C9D3-4459-A23C-7FA45E86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836757"/>
            <a:ext cx="3139162" cy="4352170"/>
          </a:xfrm>
        </p:spPr>
        <p:txBody>
          <a:bodyPr>
            <a:normAutofit/>
          </a:bodyPr>
          <a:lstStyle/>
          <a:p>
            <a:r>
              <a:rPr lang="sr-Cyrl-BA" sz="2600" dirty="0"/>
              <a:t>СРЕДЊА АДОЛЕСЦЕНЦИЈА</a:t>
            </a:r>
            <a:br>
              <a:rPr lang="sr-Cyrl-BA" sz="2600" dirty="0"/>
            </a:br>
            <a:r>
              <a:rPr lang="sr-Cyrl-BA" sz="2600" dirty="0"/>
              <a:t>(</a:t>
            </a:r>
            <a:r>
              <a:rPr lang="sr-Cyrl-BA" sz="2600" dirty="0">
                <a:solidFill>
                  <a:srgbClr val="002060"/>
                </a:solidFill>
              </a:rPr>
              <a:t>тинејџери</a:t>
            </a:r>
            <a:r>
              <a:rPr lang="sr-Cyrl-BA" sz="2600" dirty="0"/>
              <a:t>)</a:t>
            </a:r>
            <a:br>
              <a:rPr lang="sr-Cyrl-BA" sz="2600" dirty="0"/>
            </a:br>
            <a:br>
              <a:rPr lang="sr-Cyrl-BA" sz="2600" dirty="0"/>
            </a:br>
            <a:r>
              <a:rPr lang="sr-Cyrl-BA" sz="2600" dirty="0"/>
              <a:t>Сматра се да </a:t>
            </a:r>
            <a:r>
              <a:rPr lang="sr-Cyrl-BA" sz="2600" u="sng" dirty="0">
                <a:solidFill>
                  <a:srgbClr val="002060"/>
                </a:solidFill>
              </a:rPr>
              <a:t>траје од 13. до 15. године</a:t>
            </a:r>
            <a:r>
              <a:rPr lang="sr-Cyrl-BA" sz="2600" dirty="0"/>
              <a:t> живота али је то индивидуално.</a:t>
            </a:r>
            <a:br>
              <a:rPr lang="sr-Cyrl-BA" sz="2600" dirty="0"/>
            </a:br>
            <a:r>
              <a:rPr lang="sr-Cyrl-BA" sz="2600" dirty="0"/>
              <a:t>Долази до убрзања раста и почетка облиовања тијела.</a:t>
            </a:r>
            <a:endParaRPr lang="en-US" sz="2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7F001-50C9-4ACC-B658-44160681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5727" y="358396"/>
            <a:ext cx="6813395" cy="807720"/>
          </a:xfrm>
        </p:spPr>
        <p:txBody>
          <a:bodyPr>
            <a:normAutofit/>
          </a:bodyPr>
          <a:lstStyle/>
          <a:p>
            <a:r>
              <a:rPr lang="sr-Cyrl-BA" sz="3200" dirty="0"/>
              <a:t>ФИЗИЧКЕ И ПСИХИЧКЕ ПРОМЈЕНЕ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8CCFC-A735-454A-A909-9C14460D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023586"/>
            <a:ext cx="3474720" cy="2700921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2400" dirty="0"/>
              <a:t>Дјевојчице:</a:t>
            </a:r>
          </a:p>
          <a:p>
            <a:r>
              <a:rPr lang="sr-Cyrl-BA" sz="2400" dirty="0"/>
              <a:t>Таложи се масно ткиво у подручју кукова и трбуха</a:t>
            </a:r>
          </a:p>
          <a:p>
            <a:r>
              <a:rPr lang="sr-Cyrl-BA" sz="2400" dirty="0"/>
              <a:t>Наставља се раст дојки</a:t>
            </a:r>
          </a:p>
          <a:p>
            <a:r>
              <a:rPr lang="sr-Cyrl-BA" sz="2400" dirty="0"/>
              <a:t>Јавља се прва менструација (менарха).</a:t>
            </a:r>
            <a:endParaRPr lang="sr-Cyrl-B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7A009F-6BAF-4427-AD34-9D74CC7FD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71316" y="867469"/>
            <a:ext cx="4070195" cy="270092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200" dirty="0">
                <a:solidFill>
                  <a:schemeClr val="tx1"/>
                </a:solidFill>
              </a:rPr>
              <a:t>Овај период карактерише </a:t>
            </a:r>
            <a:r>
              <a:rPr lang="sr-Cyrl-BA" sz="2200" dirty="0">
                <a:solidFill>
                  <a:srgbClr val="FF9900"/>
                </a:solidFill>
              </a:rPr>
              <a:t>криза идентитета </a:t>
            </a:r>
            <a:r>
              <a:rPr lang="sr-Cyrl-BA" sz="2200" dirty="0">
                <a:solidFill>
                  <a:schemeClr val="tx1"/>
                </a:solidFill>
              </a:rPr>
              <a:t>због незадовољства изазваног промјенама свог тијела.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200" dirty="0">
                <a:solidFill>
                  <a:schemeClr val="accent3"/>
                </a:solidFill>
              </a:rPr>
              <a:t>Тинејџери су несигурни и имају потребу за доказивањем.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C625C-D302-47E0-A2AF-FC415A04E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7912" y="4171041"/>
            <a:ext cx="3474720" cy="252924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2400" dirty="0"/>
              <a:t>Дјечаци: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Повећава се мишићна маса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Наставља се раст пениса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Јавља се прва ејакулација (спермарха).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78691C-CF96-4772-AC29-38B43EE16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8" y="67775"/>
            <a:ext cx="3338563" cy="17689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8486EB-3724-445B-9CC6-8F7E006DA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292" y="3682891"/>
            <a:ext cx="1960622" cy="29409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97916E8-5263-4B96-B3AF-D7E99BA8C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14" y="5366988"/>
            <a:ext cx="2520293" cy="1341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E06586-186C-457F-B12F-454D5A882F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14" y="3682891"/>
            <a:ext cx="2520293" cy="1535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80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8838-24BB-4F9C-AAE8-A5A38894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2600" dirty="0"/>
              <a:t>КАСНА АДОЛЕСЦЕНЦИЈА</a:t>
            </a:r>
            <a:br>
              <a:rPr lang="sr-Cyrl-BA" sz="2600" dirty="0"/>
            </a:br>
            <a:br>
              <a:rPr lang="sr-Cyrl-BA" sz="2600" dirty="0"/>
            </a:br>
            <a:r>
              <a:rPr lang="sr-Cyrl-BA" sz="2600" dirty="0"/>
              <a:t>Сматра се да </a:t>
            </a:r>
            <a:r>
              <a:rPr lang="sr-Cyrl-BA" sz="2600" u="sng" dirty="0">
                <a:solidFill>
                  <a:srgbClr val="002060"/>
                </a:solidFill>
              </a:rPr>
              <a:t>траје до 18.(за дјевојке) или  20. (за младиће) године</a:t>
            </a:r>
            <a:r>
              <a:rPr lang="sr-Cyrl-BA" sz="2600" dirty="0"/>
              <a:t> живота.</a:t>
            </a:r>
            <a:br>
              <a:rPr lang="sr-Cyrl-BA" sz="2600" dirty="0"/>
            </a:br>
            <a:r>
              <a:rPr lang="sr-Cyrl-BA" sz="2600" dirty="0"/>
              <a:t> Тијела дјевојке односно младића попримају обиљежја младе жене, односно младог мушкарца. </a:t>
            </a:r>
            <a:br>
              <a:rPr lang="sr-Cyrl-BA" sz="2600" dirty="0"/>
            </a:b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B03B3-82EB-4B0C-BA82-E1B59B304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4507" y="1123837"/>
            <a:ext cx="3725967" cy="39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200" dirty="0"/>
              <a:t>У овом периоду секундарне полне карактеристике су потпуно развијене .</a:t>
            </a:r>
          </a:p>
          <a:p>
            <a:pPr marL="0" indent="0">
              <a:buNone/>
            </a:pPr>
            <a:r>
              <a:rPr lang="sr-Cyrl-BA" sz="2200" dirty="0"/>
              <a:t> Оба пола су репродуктивно способна.</a:t>
            </a:r>
          </a:p>
          <a:p>
            <a:pPr marL="0" indent="0">
              <a:buNone/>
            </a:pPr>
            <a:r>
              <a:rPr lang="sr-Cyrl-BA" sz="2200" dirty="0"/>
              <a:t>Адолесценти планирају своју будућност и јавља се сукоб између сигурности родитељског дома и самосталног живота.</a:t>
            </a:r>
            <a:endParaRPr lang="en-US" sz="2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88E4C-7936-4397-9C8E-ADA3649FF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178CDC6-114D-4B9C-965E-584C75516E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591" y="4890920"/>
            <a:ext cx="3323064" cy="1782210"/>
          </a:xfr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E0B4C0F-ED19-499D-88F5-8CE23B192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8390" y="446050"/>
            <a:ext cx="6891454" cy="813171"/>
          </a:xfrm>
        </p:spPr>
        <p:txBody>
          <a:bodyPr>
            <a:normAutofit/>
          </a:bodyPr>
          <a:lstStyle/>
          <a:p>
            <a:r>
              <a:rPr lang="sr-Cyrl-BA" sz="3200" dirty="0"/>
              <a:t>ФИЗИЧКЕ И ПСИХИЧКЕ ПРОМЈЕНЕ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76C12E-1350-407A-8086-577C18B6A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91" y="1110985"/>
            <a:ext cx="4008464" cy="22547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86EB47-1E00-437D-928E-A829335F5E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463" y="3812788"/>
            <a:ext cx="3595687" cy="215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6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198D9-BD04-4645-A5B5-BBE45D70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759564"/>
            <a:ext cx="2947482" cy="4194732"/>
          </a:xfrm>
        </p:spPr>
        <p:txBody>
          <a:bodyPr>
            <a:normAutofit/>
          </a:bodyPr>
          <a:lstStyle/>
          <a:p>
            <a:r>
              <a:rPr lang="sr-Cyrl-BA" sz="2800" dirty="0"/>
              <a:t>Адолесценција је прелазни период у одрастању  а поред физичких и психичких промјена мијења се и </a:t>
            </a:r>
            <a:r>
              <a:rPr lang="sr-Cyrl-BA" sz="2800" dirty="0">
                <a:solidFill>
                  <a:srgbClr val="002060"/>
                </a:solidFill>
              </a:rPr>
              <a:t>улога појединца у друштву.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A264A-004C-40C3-9A70-5FA9E8377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1" y="236694"/>
            <a:ext cx="7500680" cy="579112"/>
          </a:xfrm>
        </p:spPr>
        <p:txBody>
          <a:bodyPr>
            <a:noAutofit/>
          </a:bodyPr>
          <a:lstStyle/>
          <a:p>
            <a:r>
              <a:rPr lang="sr-Cyrl-BA" sz="3200" dirty="0"/>
              <a:t>ХУМАНИЗАЦИЈА МЕЂУ ПОЛОВИМА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3E401-0509-4AB3-B976-7DC3BC27B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9206" y="2340539"/>
            <a:ext cx="3863452" cy="2514266"/>
          </a:xfrm>
          <a:solidFill>
            <a:schemeClr val="tx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sr-Cyrl-BA" sz="2200" dirty="0">
                <a:solidFill>
                  <a:schemeClr val="accent3">
                    <a:lumMod val="50000"/>
                  </a:schemeClr>
                </a:solidFill>
              </a:rPr>
              <a:t>Неопходно је постојање родне и полне равноправности и хуманих односа међу половима који нису засновани на предрасудама и стереотипима.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DDB2-7012-4E3F-BDE9-248E5D4D3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0574" y="1110250"/>
            <a:ext cx="2795953" cy="1411131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sr-Cyrl-BA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sr-Cyrl-BA" sz="2800" dirty="0">
                <a:solidFill>
                  <a:srgbClr val="C00000"/>
                </a:solidFill>
              </a:rPr>
              <a:t>ПОЛ </a:t>
            </a:r>
            <a:r>
              <a:rPr lang="sr-Cyrl-BA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означава урођене биолошке карактеристике и односи се на мушки односно женски пол.</a:t>
            </a:r>
            <a:endParaRPr lang="sr-Cyrl-BA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E6338-7A74-409A-B28A-CFD0A2614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421109" y="1759564"/>
            <a:ext cx="2947482" cy="163537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BA" b="1" dirty="0">
                <a:solidFill>
                  <a:srgbClr val="C00000"/>
                </a:solidFill>
              </a:rPr>
              <a:t>РОД</a:t>
            </a:r>
            <a:r>
              <a:rPr lang="sr-Cyrl-BA" b="1" dirty="0">
                <a:solidFill>
                  <a:srgbClr val="002060"/>
                </a:solidFill>
              </a:rPr>
              <a:t> </a:t>
            </a:r>
            <a:r>
              <a:rPr lang="sr-Cyrl-BA" sz="2400" dirty="0">
                <a:solidFill>
                  <a:schemeClr val="bg2">
                    <a:lumMod val="75000"/>
                  </a:schemeClr>
                </a:solidFill>
              </a:rPr>
              <a:t>представља друштвену категорију – начин на који се понашамо, као дјевојчице или дјечаци, односно мушкарци или жене.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8EC80F-1C22-450D-996C-68A48831C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261" y="3689381"/>
            <a:ext cx="4270248" cy="242316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D54797F-8E43-4353-B3FD-FD5F3F816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14" y="283120"/>
            <a:ext cx="3084492" cy="1654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B31AF4-A143-46E8-8141-EB696CCEA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06" y="4710806"/>
            <a:ext cx="3236374" cy="203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9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42FC-0828-4E67-A53A-E983727A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2693063"/>
            <a:ext cx="3065045" cy="3556908"/>
          </a:xfrm>
        </p:spPr>
        <p:txBody>
          <a:bodyPr>
            <a:normAutofit fontScale="90000"/>
          </a:bodyPr>
          <a:lstStyle/>
          <a:p>
            <a:r>
              <a:rPr lang="sr-Cyrl-BA" sz="2800" dirty="0"/>
              <a:t>У периоду адолесценције је јако важн0</a:t>
            </a:r>
            <a:r>
              <a:rPr lang="sr-Cyrl-BA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откривање сопствене сексуалности као и изградити исправне ставове и понашања у вези са сексуалношћу.</a:t>
            </a:r>
            <a:br>
              <a:rPr lang="sr-Cyrl-BA" sz="2800" dirty="0">
                <a:solidFill>
                  <a:schemeClr val="tx1"/>
                </a:solidFill>
              </a:rPr>
            </a:br>
            <a:r>
              <a:rPr lang="sr-Cyrl-BA" sz="2800" dirty="0"/>
              <a:t> 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43AA-989C-4775-B5AE-EAEC05C5A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2" y="298383"/>
            <a:ext cx="3474720" cy="725203"/>
          </a:xfrm>
        </p:spPr>
        <p:txBody>
          <a:bodyPr>
            <a:normAutofit/>
          </a:bodyPr>
          <a:lstStyle/>
          <a:p>
            <a:r>
              <a:rPr lang="sr-Cyrl-BA" sz="3200" dirty="0"/>
              <a:t>СЕКСУАЛНОСТ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8C2D4-2254-443D-BB7F-EC89FBE25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01844" y="3033132"/>
            <a:ext cx="4571999" cy="2685582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sr-Cyrl-BA" sz="2200" dirty="0">
                <a:solidFill>
                  <a:schemeClr val="accent3">
                    <a:lumMod val="50000"/>
                  </a:schemeClr>
                </a:solidFill>
              </a:rPr>
              <a:t>Велики број младих доживљава супротстављене притиске у вези своје сексуалности под утицајем ставова и увјерења заснованих на породичним вриједностима, религиозним увјерењима и утицају вршњака..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8188F-131D-4531-A624-6DB2B707A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2543" y="721182"/>
            <a:ext cx="4184725" cy="1663799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sz="2400" dirty="0">
                <a:solidFill>
                  <a:schemeClr val="tx1"/>
                </a:solidFill>
              </a:rPr>
              <a:t>Веома је битно у сексуалне односе ступити тек онда када су оба партнера спремна  и када је на добровољној бази.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12303F-B706-4F54-9F11-491B3BF2E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42" y="1139286"/>
            <a:ext cx="2347071" cy="15832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C69193-D302-4644-9F59-03358541E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1" y="914896"/>
            <a:ext cx="3065046" cy="14700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C7C2A8-E4F9-4541-92F5-83A239FA41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23" y="2693063"/>
            <a:ext cx="3226389" cy="20579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AB8547D-2257-48C3-AB72-2D01711D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633" y="5196029"/>
            <a:ext cx="3798420" cy="1531065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sr-Cyrl-BA" dirty="0">
              <a:solidFill>
                <a:schemeClr val="tx1"/>
              </a:solidFill>
            </a:endParaRPr>
          </a:p>
          <a:p>
            <a:r>
              <a:rPr lang="sr-Cyrl-BA" sz="2400" dirty="0">
                <a:solidFill>
                  <a:schemeClr val="tx1"/>
                </a:solidFill>
              </a:rPr>
              <a:t>У том смислу јако је битно успостављање властитих граница и изражавање својих жеља.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29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222</TotalTime>
  <Words>572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Frame</vt:lpstr>
      <vt:lpstr>PowerPoint Presentation</vt:lpstr>
      <vt:lpstr>Репродуктивно здравље је стање физичког, менталног и социјалног благостања у свим областима везаним за репродуктивни систем, у свим фазама живота (Свјетска здравствена организација)</vt:lpstr>
      <vt:lpstr>Адолесценција представља животно доба  у којем се млада особа развија у одраслу особу.  Сматра се да обухвата период ос 10. до 20. године живота (почетак и трајање је и индивидуално).</vt:lpstr>
      <vt:lpstr> </vt:lpstr>
      <vt:lpstr>СРЕДЊА АДОЛЕСЦЕНЦИЈА (тинејџери)  Сматра се да траје од 13. до 15. године живота али је то индивидуално. Долази до убрзања раста и почетка облиовања тијела.</vt:lpstr>
      <vt:lpstr>КАСНА АДОЛЕСЦЕНЦИЈА  Сматра се да траје до 18.(за дјевојке) или  20. (за младиће) године живота.  Тијела дјевојке односно младића попримају обиљежја младе жене, односно младог мушкарца.  </vt:lpstr>
      <vt:lpstr>Адолесценција је прелазни период у одрастању  а поред физичких и психичких промјена мијења се и улога појединца у друштву. </vt:lpstr>
      <vt:lpstr>У периоду адолесценције је јако важн0 откривање сопствене сексуалности као и изградити исправне ставове и понашања у вези са сексуалношћу.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EUROMODUS - Mladen Jaric</dc:creator>
  <cp:lastModifiedBy>EUROMODUS - Mladen Jaric</cp:lastModifiedBy>
  <cp:revision>21</cp:revision>
  <dcterms:created xsi:type="dcterms:W3CDTF">2020-05-20T08:59:13Z</dcterms:created>
  <dcterms:modified xsi:type="dcterms:W3CDTF">2020-05-20T12:41:26Z</dcterms:modified>
</cp:coreProperties>
</file>