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71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04-Nov-20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04-Nov-20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04-Nov-20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04-Nov-20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04-Nov-20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04-Nov-20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04-Nov-20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04-Nov-20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04-Nov-20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04-Nov-20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04-Nov-20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04-Nov-20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04-Nov-20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04-Nov-20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04-Nov-20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04-Nov-20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04-Nov-20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04-Nov-20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Deutsche Sprache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38101" y="3589234"/>
            <a:ext cx="7298108" cy="1606609"/>
          </a:xfrm>
        </p:spPr>
        <p:txBody>
          <a:bodyPr>
            <a:normAutofit/>
          </a:bodyPr>
          <a:lstStyle/>
          <a:p>
            <a:r>
              <a:rPr lang="de-DE" sz="1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VII Klasse</a:t>
            </a:r>
          </a:p>
          <a:p>
            <a:pPr algn="l"/>
            <a:endParaRPr lang="de-DE" sz="1800" b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sz="1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ÖA GS „Desanka Maksimovi</a:t>
            </a:r>
            <a:r>
              <a:rPr lang="de-DE" sz="1800" b="1" dirty="0" smtClean="0">
                <a:solidFill>
                  <a:schemeClr val="accent5">
                    <a:lumMod val="50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ć“,</a:t>
            </a:r>
            <a:r>
              <a:rPr lang="de-DE" sz="1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Trn-Laktaši dipl.Prof.Biljana Ince</a:t>
            </a:r>
            <a:r>
              <a:rPr lang="de-DE" sz="1800" b="1" dirty="0" smtClean="0">
                <a:solidFill>
                  <a:schemeClr val="accent5">
                    <a:lumMod val="50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endParaRPr lang="de-DE" sz="18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908" y="95874"/>
            <a:ext cx="1391094" cy="139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565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150" y="781051"/>
            <a:ext cx="9315448" cy="895350"/>
          </a:xfrm>
        </p:spPr>
        <p:txBody>
          <a:bodyPr/>
          <a:lstStyle/>
          <a:p>
            <a:pPr algn="l"/>
            <a:r>
              <a:rPr lang="de-DE" dirty="0" smtClean="0">
                <a:solidFill>
                  <a:schemeClr val="accent5">
                    <a:lumMod val="75000"/>
                  </a:schemeClr>
                </a:solidFill>
              </a:rPr>
              <a:t>S.21-Das sind </a:t>
            </a:r>
            <a:r>
              <a:rPr lang="de-DE" b="1" i="1" u="sng" dirty="0" smtClean="0">
                <a:solidFill>
                  <a:srgbClr val="002060"/>
                </a:solidFill>
              </a:rPr>
              <a:t>Hobbies</a:t>
            </a:r>
            <a:r>
              <a:rPr lang="de-DE" dirty="0" smtClean="0">
                <a:solidFill>
                  <a:schemeClr val="accent5">
                    <a:lumMod val="75000"/>
                  </a:schemeClr>
                </a:solidFill>
              </a:rPr>
              <a:t>:                  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Autorennen,Baskettball,Comics,Domino,Eishockey,Fussball,Gaming,Hochsprung,Inlineskating,Judo,Kart,Lesen,Malen,in der Natur sein, Origami,Puzzle,Rudern,Schach,Tanzen,Überraschungseifiguren sammeln,Volkstanz,Wandern,Xbox,Yoga,Zeichnen</a:t>
            </a:r>
          </a:p>
          <a:p>
            <a:pPr marL="0" indent="0">
              <a:buNone/>
            </a:pPr>
            <a:endParaRPr lang="de-D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ÖA GS „Desanka Maksimovi</a:t>
            </a:r>
            <a:r>
              <a:rPr lang="de-DE" dirty="0" smtClean="0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ć</a:t>
            </a:r>
            <a:r>
              <a:rPr lang="de-DE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“,Trn-Laktaši         dipl.Prof.Biljana Ince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86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GR: Präpositionen: </a:t>
            </a:r>
            <a:r>
              <a:rPr lang="de-D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zu,mit,bei!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+Dativ: Kommst du zu </a:t>
            </a:r>
            <a:r>
              <a:rPr lang="de-DE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mir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? Ich komme zu </a:t>
            </a:r>
            <a:r>
              <a:rPr lang="de-DE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de-D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+Dativ: Kommst du mit </a:t>
            </a:r>
            <a:r>
              <a:rPr lang="de-D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mir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?Ich komme mit </a:t>
            </a:r>
            <a:r>
              <a:rPr lang="de-DE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+ Dativ: bei </a:t>
            </a:r>
            <a:r>
              <a:rPr lang="de-DE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mir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bei </a:t>
            </a:r>
            <a:r>
              <a:rPr lang="de-DE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66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sz="28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GR:Gegenteile der Adjektive:</a:t>
            </a:r>
            <a:endParaRPr lang="en-US" sz="28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sz="28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de-DE" sz="2800" b="1" dirty="0" smtClean="0">
                <a:solidFill>
                  <a:schemeClr val="accent5">
                    <a:lumMod val="75000"/>
                  </a:schemeClr>
                </a:solidFill>
              </a:rPr>
              <a:t>                                    interessant</a:t>
            </a:r>
            <a:r>
              <a:rPr lang="de-DE" sz="2800" b="1" dirty="0" smtClean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≠langweilig</a:t>
            </a:r>
          </a:p>
          <a:p>
            <a:pPr marL="0" indent="0">
              <a:buNone/>
            </a:pPr>
            <a:r>
              <a:rPr lang="de-DE" sz="2800" b="1" dirty="0" smtClean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                            fantastisch≠doof/blöd/monoton</a:t>
            </a:r>
          </a:p>
          <a:p>
            <a:pPr marL="0" indent="0">
              <a:buNone/>
            </a:pPr>
            <a:r>
              <a:rPr lang="de-DE" sz="2800" b="1" dirty="0" smtClean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                                        leicht≠schwer</a:t>
            </a:r>
          </a:p>
          <a:p>
            <a:pPr marL="0" indent="0">
              <a:buNone/>
            </a:pPr>
            <a:endParaRPr lang="de-DE" sz="2800" b="1" dirty="0">
              <a:solidFill>
                <a:schemeClr val="accent5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de-DE" sz="18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ÖA GS „Desanka Maksimovi</a:t>
            </a:r>
            <a:r>
              <a:rPr lang="de-DE" sz="1800" b="1" dirty="0" smtClean="0">
                <a:solidFill>
                  <a:schemeClr val="accent4">
                    <a:lumMod val="50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ć</a:t>
            </a:r>
            <a:r>
              <a:rPr lang="de-DE" sz="18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“,Trn-Laktaši                                  dipl.Prof. Biljana Ince</a:t>
            </a:r>
            <a:endParaRPr lang="en-US" sz="18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82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Unbekannte Wörter: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3" y="2469735"/>
            <a:ext cx="9463752" cy="307648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dirty="0"/>
              <a:t>d</a:t>
            </a:r>
            <a:r>
              <a:rPr lang="de-DE" dirty="0" smtClean="0"/>
              <a:t>as Inlineskating (ohne Plural) – voženje rolera</a:t>
            </a:r>
          </a:p>
          <a:p>
            <a:pPr marL="0" indent="0">
              <a:buNone/>
            </a:pPr>
            <a:r>
              <a:rPr lang="de-DE" dirty="0"/>
              <a:t>d</a:t>
            </a:r>
            <a:r>
              <a:rPr lang="de-DE" dirty="0" smtClean="0"/>
              <a:t>as Rudern (ohne Plural)-veslanje</a:t>
            </a:r>
          </a:p>
          <a:p>
            <a:pPr marL="0" indent="0">
              <a:buNone/>
            </a:pPr>
            <a:r>
              <a:rPr lang="de-DE" dirty="0"/>
              <a:t>d</a:t>
            </a:r>
            <a:r>
              <a:rPr lang="de-DE" dirty="0" smtClean="0"/>
              <a:t>er Hochsprung - skok u </a:t>
            </a:r>
            <a:r>
              <a:rPr lang="de-DE" dirty="0" smtClean="0"/>
              <a:t>vis                                      </a:t>
            </a:r>
            <a:endParaRPr lang="de-DE" dirty="0" smtClean="0"/>
          </a:p>
          <a:p>
            <a:pPr marL="0" indent="0">
              <a:buNone/>
            </a:pPr>
            <a:r>
              <a:rPr lang="de-DE" dirty="0"/>
              <a:t>b</a:t>
            </a:r>
            <a:r>
              <a:rPr lang="de-DE" dirty="0" smtClean="0"/>
              <a:t>asteln-sam napraviti nešto iz hobija ili amaterski</a:t>
            </a:r>
          </a:p>
          <a:p>
            <a:pPr marL="0" indent="0">
              <a:buNone/>
            </a:pPr>
            <a:r>
              <a:rPr lang="de-DE" dirty="0"/>
              <a:t>d</a:t>
            </a:r>
            <a:r>
              <a:rPr lang="de-DE" dirty="0" smtClean="0"/>
              <a:t>er Schmuck – nakit</a:t>
            </a:r>
          </a:p>
          <a:p>
            <a:pPr marL="0" indent="0">
              <a:buNone/>
            </a:pPr>
            <a:r>
              <a:rPr lang="de-DE" dirty="0"/>
              <a:t>d</a:t>
            </a:r>
            <a:r>
              <a:rPr lang="de-DE" dirty="0" smtClean="0"/>
              <a:t>er Ohrring,e,-mindjuša, naušnica</a:t>
            </a:r>
          </a:p>
          <a:p>
            <a:pPr marL="0" indent="0">
              <a:buNone/>
            </a:pPr>
            <a:r>
              <a:rPr lang="de-DE" b="1" dirty="0" smtClean="0">
                <a:solidFill>
                  <a:schemeClr val="accent5"/>
                </a:solidFill>
              </a:rPr>
              <a:t>ÖA GS „Desanka Maksimovi</a:t>
            </a:r>
            <a:r>
              <a:rPr lang="de-DE" b="1" dirty="0" smtClean="0">
                <a:solidFill>
                  <a:schemeClr val="accent5"/>
                </a:solidFill>
                <a:latin typeface="Garamond" panose="02020404030301010803" pitchFamily="18" charset="0"/>
              </a:rPr>
              <a:t>ć</a:t>
            </a:r>
            <a:r>
              <a:rPr lang="de-DE" b="1" dirty="0" smtClean="0">
                <a:solidFill>
                  <a:schemeClr val="accent5"/>
                </a:solidFill>
              </a:rPr>
              <a:t>“,Trn-Laktaši                 dipl.Prof. Biljana Ince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Der große Disziplin-Check 2019 – Hochsprung Frauen | leichtathletik.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109" y="2657741"/>
            <a:ext cx="3290130" cy="211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56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753598" cy="1303867"/>
          </a:xfrm>
        </p:spPr>
        <p:txBody>
          <a:bodyPr>
            <a:normAutofit fontScale="90000"/>
          </a:bodyPr>
          <a:lstStyle/>
          <a:p>
            <a:pPr algn="l"/>
            <a:r>
              <a:rPr lang="de-DE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☺</a:t>
            </a:r>
            <a:r>
              <a:rPr lang="de-DE" dirty="0" smtClean="0"/>
              <a:t>Hausaufgabe</a:t>
            </a:r>
            <a:r>
              <a:rPr lang="de-DE" dirty="0" smtClean="0"/>
              <a:t>:</a:t>
            </a:r>
            <a:r>
              <a:rPr lang="de-DE" dirty="0" smtClean="0">
                <a:sym typeface="Wingdings" panose="05000000000000000000" pitchFamily="2" charset="2"/>
              </a:rPr>
              <a:t>(Arbeitsbuch,S. 17,Übungen 1,2,3)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1.Präsens-unregelmäßige Verben.Sortiere sie.fahren-lesen-sprechen-schlafen</a:t>
            </a:r>
          </a:p>
          <a:p>
            <a:pPr marL="0" indent="0">
              <a:buNone/>
            </a:pPr>
            <a:r>
              <a:rPr lang="de-DE" dirty="0" smtClean="0"/>
              <a:t>2.Ergänze das passende Verb aus der Übung 1 in der richtigen Form.</a:t>
            </a:r>
          </a:p>
          <a:p>
            <a:pPr marL="0" indent="0">
              <a:buNone/>
            </a:pPr>
            <a:r>
              <a:rPr lang="de-DE" dirty="0" smtClean="0"/>
              <a:t>3.Kreuz das richtige Wort an.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 smtClean="0">
                <a:solidFill>
                  <a:schemeClr val="accent5">
                    <a:lumMod val="75000"/>
                  </a:schemeClr>
                </a:solidFill>
              </a:rPr>
              <a:t>ÖA GS „Desanka Maksimovi</a:t>
            </a:r>
            <a:r>
              <a:rPr lang="de-DE" b="1" dirty="0" smtClean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ć</a:t>
            </a:r>
            <a:r>
              <a:rPr lang="de-DE" b="1" dirty="0" smtClean="0">
                <a:solidFill>
                  <a:schemeClr val="accent5">
                    <a:lumMod val="75000"/>
                  </a:schemeClr>
                </a:solidFill>
              </a:rPr>
              <a:t>“,Trn-Laktaši         dipl.Prof. Biljana Ince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25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7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7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 smtClean="0">
                <a:solidFill>
                  <a:schemeClr val="accent5">
                    <a:lumMod val="50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Vielen</a:t>
            </a:r>
            <a:r>
              <a:rPr lang="en-US" sz="7200" dirty="0" smtClean="0">
                <a:solidFill>
                  <a:schemeClr val="accent5">
                    <a:lumMod val="50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Dank  </a:t>
            </a:r>
            <a:endParaRPr lang="en-US" sz="7200" dirty="0">
              <a:solidFill>
                <a:schemeClr val="accent5">
                  <a:lumMod val="50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DE" dirty="0" smtClean="0"/>
              <a:t>                                      </a:t>
            </a:r>
            <a:r>
              <a:rPr lang="de-DE" sz="7200" b="1" dirty="0" smtClean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de-DE" sz="7200" b="1" dirty="0" smtClean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de-DE" sz="7000" b="1" dirty="0" smtClean="0">
                <a:solidFill>
                  <a:schemeClr val="accent5">
                    <a:lumMod val="50000"/>
                  </a:schemeClr>
                </a:solidFill>
              </a:rPr>
              <a:t>für</a:t>
            </a:r>
            <a:endParaRPr lang="de-DE" sz="7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de-DE" sz="7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7000" b="1" dirty="0" smtClean="0">
                <a:solidFill>
                  <a:schemeClr val="accent5">
                    <a:lumMod val="50000"/>
                  </a:schemeClr>
                </a:solidFill>
              </a:rPr>
              <a:t>      eure </a:t>
            </a:r>
            <a:r>
              <a:rPr lang="de-DE" sz="7000" b="1" dirty="0" smtClean="0">
                <a:solidFill>
                  <a:schemeClr val="accent5">
                    <a:lumMod val="50000"/>
                  </a:schemeClr>
                </a:solidFill>
              </a:rPr>
              <a:t>Aufmerksamkeit</a:t>
            </a:r>
            <a:r>
              <a:rPr lang="de-DE" sz="7000" b="1" dirty="0" smtClean="0">
                <a:solidFill>
                  <a:schemeClr val="accent5">
                    <a:lumMod val="50000"/>
                  </a:schemeClr>
                </a:solidFill>
              </a:rPr>
              <a:t>!!! </a:t>
            </a:r>
          </a:p>
          <a:p>
            <a:pPr marL="0" indent="0">
              <a:buNone/>
            </a:pPr>
            <a:endParaRPr lang="de-DE" sz="72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de-DE" sz="2800" b="1" dirty="0" smtClean="0">
                <a:solidFill>
                  <a:schemeClr val="accent6">
                    <a:lumMod val="75000"/>
                  </a:schemeClr>
                </a:solidFill>
              </a:rPr>
              <a:t>ÖA GS „Desanka Maksimovi</a:t>
            </a:r>
            <a:r>
              <a:rPr lang="de-DE" sz="2800" b="1" dirty="0" smtClean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ć</a:t>
            </a:r>
            <a:r>
              <a:rPr lang="de-DE" sz="2800" b="1" dirty="0" smtClean="0">
                <a:solidFill>
                  <a:schemeClr val="accent6">
                    <a:lumMod val="75000"/>
                  </a:schemeClr>
                </a:solidFill>
              </a:rPr>
              <a:t>“,Trn-Laktaši   </a:t>
            </a:r>
            <a:r>
              <a:rPr lang="de-DE" sz="2800" b="1" dirty="0" smtClean="0">
                <a:solidFill>
                  <a:schemeClr val="accent6">
                    <a:lumMod val="75000"/>
                  </a:schemeClr>
                </a:solidFill>
              </a:rPr>
              <a:t>                 dipl.prof.Biljana </a:t>
            </a:r>
            <a:r>
              <a:rPr lang="de-DE" sz="2800" b="1" dirty="0" smtClean="0">
                <a:solidFill>
                  <a:schemeClr val="accent6">
                    <a:lumMod val="75000"/>
                  </a:schemeClr>
                </a:solidFill>
              </a:rPr>
              <a:t>Ince</a:t>
            </a:r>
          </a:p>
          <a:p>
            <a:pPr marL="0" indent="0">
              <a:buNone/>
            </a:pPr>
            <a:endParaRPr lang="en-US" sz="7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5275" y="585425"/>
            <a:ext cx="1701322" cy="1773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3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1069" y="686790"/>
            <a:ext cx="8730761" cy="1870142"/>
          </a:xfrm>
        </p:spPr>
        <p:txBody>
          <a:bodyPr>
            <a:noAutofit/>
          </a:bodyPr>
          <a:lstStyle/>
          <a:p>
            <a:pPr algn="l"/>
            <a:r>
              <a:rPr lang="en-US" sz="7200" dirty="0" smtClean="0">
                <a:solidFill>
                  <a:srgbClr val="FFFF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     </a:t>
            </a:r>
            <a:r>
              <a:rPr lang="en-US" sz="7200" dirty="0" smtClean="0">
                <a:solidFill>
                  <a:srgbClr val="FFFF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smtClean="0">
                <a:solidFill>
                  <a:srgbClr val="FFFF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☺  </a:t>
            </a:r>
            <a:r>
              <a:rPr lang="en-US" sz="7200" dirty="0" smtClean="0">
                <a:solidFill>
                  <a:srgbClr val="FFFF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Auf</a:t>
            </a:r>
            <a:r>
              <a:rPr lang="en-US" sz="7200" dirty="0" smtClean="0">
                <a:solidFill>
                  <a:srgbClr val="FFFF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                        </a:t>
            </a:r>
            <a:endParaRPr lang="en-US" sz="7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7200" dirty="0" smtClean="0">
                <a:solidFill>
                  <a:srgbClr val="FFFF00"/>
                </a:solidFill>
              </a:rPr>
              <a:t>           </a:t>
            </a:r>
          </a:p>
          <a:p>
            <a:pPr marL="0" indent="0">
              <a:buNone/>
            </a:pPr>
            <a:r>
              <a:rPr lang="de-DE" sz="7200" dirty="0">
                <a:solidFill>
                  <a:srgbClr val="FFFF00"/>
                </a:solidFill>
              </a:rPr>
              <a:t> </a:t>
            </a:r>
            <a:r>
              <a:rPr lang="de-DE" sz="7200" dirty="0" smtClean="0">
                <a:solidFill>
                  <a:srgbClr val="FFFF00"/>
                </a:solidFill>
              </a:rPr>
              <a:t>         Wiedersehen!!!</a:t>
            </a:r>
          </a:p>
          <a:p>
            <a:pPr marL="0" indent="0">
              <a:buNone/>
            </a:pPr>
            <a:r>
              <a:rPr lang="de-DE" sz="2000" b="1" dirty="0" smtClean="0">
                <a:solidFill>
                  <a:schemeClr val="accent4">
                    <a:lumMod val="50000"/>
                  </a:schemeClr>
                </a:solidFill>
              </a:rPr>
              <a:t>ÖA GS „Desanka Maksimovi</a:t>
            </a:r>
            <a:r>
              <a:rPr lang="de-DE" sz="2000" b="1" dirty="0" smtClean="0">
                <a:solidFill>
                  <a:schemeClr val="accent4">
                    <a:lumMod val="50000"/>
                  </a:schemeClr>
                </a:solidFill>
                <a:latin typeface="Garamond" panose="02020404030301010803" pitchFamily="18" charset="0"/>
              </a:rPr>
              <a:t>ć</a:t>
            </a:r>
            <a:r>
              <a:rPr lang="de-DE" sz="2000" b="1" dirty="0" smtClean="0">
                <a:solidFill>
                  <a:schemeClr val="accent4">
                    <a:lumMod val="50000"/>
                  </a:schemeClr>
                </a:solidFill>
              </a:rPr>
              <a:t>“,Trn-Laktaši                                   dipl.Prof.Biljana Ince</a:t>
            </a:r>
            <a:endParaRPr lang="en-US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074" name="Picture 2" descr="Überraschungsei Real Angebote - 20g Stueck | Aktionspreis.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359" y="686790"/>
            <a:ext cx="1757471" cy="1757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43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sz="18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ÖA GS „Desanka Maksimovi</a:t>
            </a:r>
            <a:r>
              <a:rPr lang="de-DE" sz="1800" dirty="0" smtClean="0">
                <a:solidFill>
                  <a:schemeClr val="accent4">
                    <a:lumMod val="50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ć</a:t>
            </a:r>
            <a:r>
              <a:rPr lang="de-DE" sz="18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“,Trn-Laktaši                                  dipl.Prof. Biljana Ince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937" y="1059679"/>
            <a:ext cx="5879506" cy="419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766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2.1 HOBBYS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dirty="0" smtClean="0"/>
              <a:t>Simon macht 4 Interviews und interviewt:</a:t>
            </a:r>
            <a:r>
              <a:rPr lang="de-DE" dirty="0" smtClean="0">
                <a:sym typeface="Wingdings" panose="05000000000000000000" pitchFamily="2" charset="2"/>
              </a:rPr>
              <a:t>(</a:t>
            </a:r>
            <a:r>
              <a:rPr lang="de-DE" dirty="0" smtClean="0">
                <a:solidFill>
                  <a:srgbClr val="FF0000"/>
                </a:solidFill>
                <a:sym typeface="Wingdings" panose="05000000000000000000" pitchFamily="2" charset="2"/>
              </a:rPr>
              <a:t>Wer mag was am meisten</a:t>
            </a:r>
            <a:r>
              <a:rPr lang="de-DE" dirty="0" smtClean="0">
                <a:sym typeface="Wingdings" panose="05000000000000000000" pitchFamily="2" charset="2"/>
              </a:rPr>
              <a:t>?) S.30</a:t>
            </a:r>
            <a:endParaRPr lang="de-DE" dirty="0" smtClean="0"/>
          </a:p>
          <a:p>
            <a:pPr marL="457200" indent="-457200">
              <a:buAutoNum type="arabicPeriod"/>
            </a:pPr>
            <a:r>
              <a:rPr lang="de-DE" dirty="0" smtClean="0"/>
              <a:t>Petra                      Inlineskating (voženje rolera)</a:t>
            </a:r>
          </a:p>
          <a:p>
            <a:pPr marL="457200" indent="-457200">
              <a:buAutoNum type="arabicPeriod"/>
            </a:pPr>
            <a:r>
              <a:rPr lang="de-DE" dirty="0" smtClean="0"/>
              <a:t>Max                       Paintball (pejntbol)</a:t>
            </a:r>
          </a:p>
          <a:p>
            <a:pPr marL="457200" indent="-457200">
              <a:buAutoNum type="arabicPeriod"/>
            </a:pPr>
            <a:r>
              <a:rPr lang="de-DE" dirty="0" smtClean="0"/>
              <a:t>Michael                  Rudern (veslanje)</a:t>
            </a:r>
          </a:p>
          <a:p>
            <a:pPr marL="457200" indent="-457200">
              <a:buAutoNum type="arabicPeriod"/>
            </a:pPr>
            <a:r>
              <a:rPr lang="de-DE" dirty="0" smtClean="0"/>
              <a:t>Lea                        Volkstanz (folklor,narodni ples)</a:t>
            </a:r>
          </a:p>
          <a:p>
            <a:pPr marL="457200" indent="-457200">
              <a:buAutoNum type="arabicPeriod"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ÖA GS „Desanka Maksimovi</a:t>
            </a:r>
            <a:r>
              <a:rPr lang="de-DE" sz="2000" dirty="0" smtClean="0">
                <a:solidFill>
                  <a:srgbClr val="FF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ć</a:t>
            </a:r>
            <a:r>
              <a:rPr lang="de-DE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“,Trn-Laktaši                           dipl.Prof.Biljana Ince</a:t>
            </a:r>
          </a:p>
          <a:p>
            <a:pPr marL="457200" indent="-4572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291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85944" cy="1470511"/>
          </a:xfrm>
        </p:spPr>
        <p:txBody>
          <a:bodyPr>
            <a:normAutofit/>
          </a:bodyPr>
          <a:lstStyle/>
          <a:p>
            <a:pPr algn="l"/>
            <a:r>
              <a:rPr lang="de-DE" dirty="0" smtClean="0">
                <a:solidFill>
                  <a:srgbClr val="7030A0"/>
                </a:solidFill>
              </a:rPr>
              <a:t>PETRA     MAX     MICHAEL    LEA</a:t>
            </a:r>
            <a:br>
              <a:rPr lang="de-DE" dirty="0" smtClean="0">
                <a:solidFill>
                  <a:srgbClr val="7030A0"/>
                </a:solidFill>
              </a:rPr>
            </a:br>
            <a:r>
              <a:rPr lang="de-DE" sz="3100" dirty="0" smtClean="0">
                <a:solidFill>
                  <a:srgbClr val="7030A0"/>
                </a:solidFill>
              </a:rPr>
              <a:t>Inlineskating     Paintball            Rudern             Volkstanz</a:t>
            </a:r>
            <a:endParaRPr lang="en-US" sz="3100" dirty="0">
              <a:solidFill>
                <a:srgbClr val="7030A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3036" y="2899872"/>
            <a:ext cx="2204186" cy="215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167" y="2899873"/>
            <a:ext cx="2159237" cy="21592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569" y="2899874"/>
            <a:ext cx="2988314" cy="20823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297" y="2899872"/>
            <a:ext cx="2692447" cy="208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846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S.31a.Was machst </a:t>
            </a:r>
            <a:r>
              <a:rPr lang="de-DE" dirty="0" smtClean="0">
                <a:solidFill>
                  <a:srgbClr val="FF0000"/>
                </a:solidFill>
              </a:rPr>
              <a:t>du gern </a:t>
            </a:r>
            <a:r>
              <a:rPr lang="de-DE" dirty="0" smtClean="0"/>
              <a:t>in </a:t>
            </a:r>
            <a:r>
              <a:rPr lang="de-DE" dirty="0" smtClean="0">
                <a:solidFill>
                  <a:schemeClr val="accent5"/>
                </a:solidFill>
              </a:rPr>
              <a:t>deiner Freizeit</a:t>
            </a:r>
            <a:r>
              <a:rPr lang="de-DE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367185"/>
            <a:ext cx="9601196" cy="393106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dirty="0">
                <a:solidFill>
                  <a:srgbClr val="FF0000"/>
                </a:solidFill>
              </a:rPr>
              <a:t>f</a:t>
            </a:r>
            <a:r>
              <a:rPr lang="de-DE" dirty="0" smtClean="0">
                <a:solidFill>
                  <a:srgbClr val="FF0000"/>
                </a:solidFill>
              </a:rPr>
              <a:t>ahren</a:t>
            </a:r>
            <a:r>
              <a:rPr lang="de-DE" dirty="0" smtClean="0"/>
              <a:t>                </a:t>
            </a:r>
            <a:r>
              <a:rPr lang="de-DE" dirty="0" smtClean="0">
                <a:solidFill>
                  <a:srgbClr val="00B050"/>
                </a:solidFill>
              </a:rPr>
              <a:t>lesen</a:t>
            </a:r>
            <a:r>
              <a:rPr lang="de-DE" dirty="0" smtClean="0"/>
              <a:t>                   </a:t>
            </a:r>
            <a:r>
              <a:rPr lang="de-DE" dirty="0" smtClean="0">
                <a:solidFill>
                  <a:srgbClr val="0070C0"/>
                </a:solidFill>
              </a:rPr>
              <a:t>basteln</a:t>
            </a:r>
            <a:r>
              <a:rPr lang="de-DE" dirty="0" smtClean="0"/>
              <a:t>                  </a:t>
            </a:r>
            <a:r>
              <a:rPr lang="de-DE" dirty="0" smtClean="0">
                <a:solidFill>
                  <a:srgbClr val="002060"/>
                </a:solidFill>
              </a:rPr>
              <a:t>tanzen </a:t>
            </a:r>
            <a:r>
              <a:rPr lang="de-DE" dirty="0" smtClean="0"/>
              <a:t>      </a:t>
            </a:r>
            <a:r>
              <a:rPr lang="de-DE" dirty="0" smtClean="0">
                <a:solidFill>
                  <a:srgbClr val="7030A0"/>
                </a:solidFill>
              </a:rPr>
              <a:t>spielen</a:t>
            </a:r>
          </a:p>
          <a:p>
            <a:pPr marL="0" indent="0">
              <a:buNone/>
            </a:pPr>
            <a:r>
              <a:rPr lang="de-DE" dirty="0" smtClean="0"/>
              <a:t>Kart                  Comics                Modellautos          Tango       Fussball</a:t>
            </a:r>
          </a:p>
          <a:p>
            <a:pPr marL="0" indent="0">
              <a:buNone/>
            </a:pPr>
            <a:r>
              <a:rPr lang="de-DE" dirty="0" smtClean="0"/>
              <a:t>Ski                 	 Schullektüre	     	</a:t>
            </a:r>
            <a:r>
              <a:rPr lang="de-DE" dirty="0"/>
              <a:t> </a:t>
            </a:r>
            <a:r>
              <a:rPr lang="de-DE" dirty="0" smtClean="0"/>
              <a:t>     			    Salsa         Basketball</a:t>
            </a:r>
          </a:p>
          <a:p>
            <a:pPr marL="0" indent="0">
              <a:buNone/>
            </a:pPr>
            <a:r>
              <a:rPr lang="de-DE" dirty="0" smtClean="0"/>
              <a:t>Skateboard		 Krimis						</a:t>
            </a:r>
            <a:r>
              <a:rPr lang="de-DE" dirty="0"/>
              <a:t> </a:t>
            </a:r>
            <a:r>
              <a:rPr lang="de-DE" dirty="0" smtClean="0"/>
              <a:t>               Ballett       Schach</a:t>
            </a:r>
          </a:p>
          <a:p>
            <a:pPr marL="0" indent="0">
              <a:buNone/>
            </a:pPr>
            <a:r>
              <a:rPr lang="de-DE" dirty="0" smtClean="0"/>
              <a:t>Inlineskates</a:t>
            </a:r>
            <a:r>
              <a:rPr lang="de-DE" dirty="0"/>
              <a:t> </a:t>
            </a:r>
            <a:r>
              <a:rPr lang="de-DE" dirty="0" smtClean="0"/>
              <a:t>      Mangas							    Samba      Domino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 smtClean="0"/>
              <a:t>											          Volkstanz Billard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														</a:t>
            </a:r>
            <a:r>
              <a:rPr lang="de-DE" dirty="0"/>
              <a:t> </a:t>
            </a:r>
            <a:r>
              <a:rPr lang="de-DE" dirty="0" smtClean="0"/>
              <a:t>             Quiz	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 smtClean="0"/>
              <a:t>												</a:t>
            </a:r>
            <a:r>
              <a:rPr lang="de-DE" dirty="0"/>
              <a:t> </a:t>
            </a:r>
            <a:r>
              <a:rPr lang="de-DE" dirty="0" smtClean="0"/>
              <a:t>                    Eishokey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5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b.Was ist dein </a:t>
            </a:r>
            <a:r>
              <a:rPr lang="de-D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Hobby</a:t>
            </a:r>
            <a:r>
              <a:rPr lang="de-DE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0778" y="2488223"/>
            <a:ext cx="9748253" cy="3367454"/>
          </a:xfrm>
        </p:spPr>
        <p:txBody>
          <a:bodyPr>
            <a:normAutofit fontScale="92500"/>
          </a:bodyPr>
          <a:lstStyle/>
          <a:p>
            <a:r>
              <a:rPr lang="de-DE" dirty="0" smtClean="0"/>
              <a:t>Ich spiele gern Schach.                                                  </a:t>
            </a:r>
          </a:p>
          <a:p>
            <a:r>
              <a:rPr lang="de-DE" dirty="0" smtClean="0"/>
              <a:t>Spielst du auch manchmal </a:t>
            </a:r>
            <a:r>
              <a:rPr lang="de-DE" b="1" dirty="0" smtClean="0">
                <a:solidFill>
                  <a:srgbClr val="FF0000"/>
                </a:solidFill>
              </a:rPr>
              <a:t>Schach</a:t>
            </a:r>
            <a:r>
              <a:rPr lang="de-DE" dirty="0" smtClean="0"/>
              <a:t>?                                     </a:t>
            </a:r>
          </a:p>
          <a:p>
            <a:r>
              <a:rPr lang="de-DE" dirty="0" smtClean="0"/>
              <a:t>Das finde ich </a:t>
            </a:r>
            <a:r>
              <a:rPr lang="de-D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langweilig</a:t>
            </a:r>
            <a:r>
              <a:rPr lang="de-DE" dirty="0" smtClean="0"/>
              <a:t>.Ich lese lieber </a:t>
            </a:r>
            <a:r>
              <a:rPr lang="de-DE" b="1" dirty="0" smtClean="0">
                <a:solidFill>
                  <a:srgbClr val="C00000"/>
                </a:solidFill>
              </a:rPr>
              <a:t>Comics</a:t>
            </a:r>
            <a:r>
              <a:rPr lang="de-DE" dirty="0" smtClean="0"/>
              <a:t>.</a:t>
            </a:r>
          </a:p>
          <a:p>
            <a:r>
              <a:rPr lang="de-DE" dirty="0" smtClean="0"/>
              <a:t>Und wann liest du Comics?                                      </a:t>
            </a:r>
            <a:r>
              <a:rPr lang="de-DE" dirty="0" smtClean="0">
                <a:solidFill>
                  <a:srgbClr val="FF0000"/>
                </a:solidFill>
              </a:rPr>
              <a:t>lesen-čitati (e</a:t>
            </a:r>
            <a:r>
              <a:rPr lang="de-D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de-DE" dirty="0" smtClean="0">
                <a:solidFill>
                  <a:srgbClr val="FF0000"/>
                </a:solidFill>
              </a:rPr>
              <a:t>ie Wechsel)</a:t>
            </a:r>
            <a:endParaRPr lang="de-DE" dirty="0" smtClean="0"/>
          </a:p>
          <a:p>
            <a:r>
              <a:rPr lang="de-DE" dirty="0" smtClean="0"/>
              <a:t>Abends.                                                                    ich lese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>
                <a:solidFill>
                  <a:srgbClr val="FF0000"/>
                </a:solidFill>
              </a:rPr>
              <a:t>Lesen?</a:t>
            </a:r>
            <a:r>
              <a:rPr lang="de-DE" dirty="0" smtClean="0"/>
              <a:t>Schullektüre,   						</a:t>
            </a:r>
            <a:r>
              <a:rPr lang="de-DE" dirty="0"/>
              <a:t> </a:t>
            </a:r>
            <a:r>
              <a:rPr lang="de-DE" dirty="0" smtClean="0"/>
              <a:t>           du l</a:t>
            </a:r>
            <a:r>
              <a:rPr lang="de-D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</a:t>
            </a:r>
            <a:r>
              <a:rPr lang="de-DE" dirty="0" smtClean="0"/>
              <a:t>st</a:t>
            </a:r>
          </a:p>
          <a:p>
            <a:pPr marL="0" indent="0">
              <a:buNone/>
            </a:pPr>
            <a:r>
              <a:rPr lang="de-DE" dirty="0" smtClean="0"/>
              <a:t>Romane,Mangas,Krimis,Sportblogs,Modeblogs</a:t>
            </a:r>
            <a:r>
              <a:rPr lang="de-DE" dirty="0"/>
              <a:t>	</a:t>
            </a:r>
            <a:r>
              <a:rPr lang="de-DE" dirty="0" smtClean="0"/>
              <a:t>      er,sie,es l</a:t>
            </a:r>
            <a:r>
              <a:rPr lang="de-D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</a:t>
            </a:r>
            <a:r>
              <a:rPr lang="de-DE" dirty="0" smtClean="0"/>
              <a:t>st                                             </a:t>
            </a:r>
            <a:endParaRPr lang="en-US" dirty="0"/>
          </a:p>
        </p:txBody>
      </p:sp>
      <p:sp>
        <p:nvSpPr>
          <p:cNvPr id="4" name="AutoShape 2" descr="Mit sieben Jahren Schach spielen? Aber 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Mit sieben Jahren Schach spielen? Aber j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Kinder spielen Schach | ChessB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023" y="1424355"/>
            <a:ext cx="2528889" cy="2094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302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c.Was magst du?           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9518" y="2633844"/>
            <a:ext cx="5999148" cy="2984257"/>
          </a:xfrm>
        </p:spPr>
        <p:txBody>
          <a:bodyPr>
            <a:normAutofit lnSpcReduction="10000"/>
          </a:bodyPr>
          <a:lstStyle/>
          <a:p>
            <a:r>
              <a:rPr lang="de-DE" dirty="0" smtClean="0"/>
              <a:t>Ich mag </a:t>
            </a:r>
            <a:r>
              <a:rPr lang="de-DE" dirty="0" smtClean="0">
                <a:solidFill>
                  <a:srgbClr val="0070C0"/>
                </a:solidFill>
              </a:rPr>
              <a:t>Basteln</a:t>
            </a:r>
            <a:r>
              <a:rPr lang="de-DE" dirty="0" smtClean="0"/>
              <a:t>. Ich bastle </a:t>
            </a:r>
            <a:r>
              <a:rPr lang="de-D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Modellautos</a:t>
            </a:r>
            <a:r>
              <a:rPr lang="de-DE" dirty="0" smtClean="0"/>
              <a:t>.</a:t>
            </a:r>
          </a:p>
          <a:p>
            <a:r>
              <a:rPr lang="de-DE" dirty="0" smtClean="0"/>
              <a:t>Toll.Das ist kreativ. Und ich tanze gern Tango.                </a:t>
            </a:r>
          </a:p>
          <a:p>
            <a:r>
              <a:rPr lang="de-DE" dirty="0" smtClean="0"/>
              <a:t>Wie oft </a:t>
            </a:r>
            <a:r>
              <a:rPr lang="de-DE" dirty="0" smtClean="0">
                <a:solidFill>
                  <a:srgbClr val="0070C0"/>
                </a:solidFill>
              </a:rPr>
              <a:t>tanzt</a:t>
            </a:r>
            <a:r>
              <a:rPr lang="de-DE" dirty="0" smtClean="0"/>
              <a:t> du </a:t>
            </a:r>
            <a:r>
              <a:rPr lang="de-D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Tango</a:t>
            </a:r>
            <a:r>
              <a:rPr lang="de-DE" dirty="0" smtClean="0"/>
              <a:t>?</a:t>
            </a:r>
          </a:p>
          <a:p>
            <a:r>
              <a:rPr lang="de-DE" dirty="0" smtClean="0"/>
              <a:t>Zweimal wöchentlich-samstags und sonntags.            </a:t>
            </a:r>
          </a:p>
          <a:p>
            <a:pPr marL="0" indent="0">
              <a:buNone/>
            </a:pPr>
            <a:r>
              <a:rPr lang="de-DE" dirty="0" smtClean="0"/>
              <a:t>Salsa,Ballett,                          Origami  Mosaik</a:t>
            </a:r>
          </a:p>
          <a:p>
            <a:pPr marL="0" indent="0">
              <a:buNone/>
            </a:pPr>
            <a:r>
              <a:rPr lang="de-DE" dirty="0" smtClean="0"/>
              <a:t>Walzer,Samba,Volkstanz        Lampen  Schmuck </a:t>
            </a:r>
            <a:endParaRPr lang="en-US" dirty="0"/>
          </a:p>
        </p:txBody>
      </p:sp>
      <p:pic>
        <p:nvPicPr>
          <p:cNvPr id="2050" name="Picture 2" descr="Modellauto Mercedes Benz 300 SL (W198) 1954 silber 1:43 Atl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666" y="683665"/>
            <a:ext cx="2666288" cy="236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ango-Argentino-Tanzkreis ab 10.11.2018 – ADTV Tanzschule Leipzig – Oliver  &amp; Ti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667" y="3563596"/>
            <a:ext cx="3196126" cy="205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362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7254" y="1161594"/>
            <a:ext cx="9864622" cy="806736"/>
          </a:xfrm>
        </p:spPr>
        <p:txBody>
          <a:bodyPr/>
          <a:lstStyle/>
          <a:p>
            <a:pPr algn="l"/>
            <a:r>
              <a:rPr lang="de-DE" b="1" i="1" dirty="0" smtClean="0">
                <a:solidFill>
                  <a:schemeClr val="accent4">
                    <a:lumMod val="50000"/>
                  </a:schemeClr>
                </a:solidFill>
              </a:rPr>
              <a:t>W:                       </a:t>
            </a:r>
            <a:endParaRPr lang="en-US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3200" u="sng" dirty="0" smtClean="0">
                <a:solidFill>
                  <a:srgbClr val="FF0000"/>
                </a:solidFill>
              </a:rPr>
              <a:t>basteln-</a:t>
            </a:r>
            <a:r>
              <a:rPr lang="de-DE" sz="20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 napraviti nešto iz hobija </a:t>
            </a:r>
            <a:r>
              <a:rPr lang="de-DE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de-DE" sz="2800" b="1" u="sng" dirty="0" smtClean="0">
                <a:solidFill>
                  <a:srgbClr val="7030A0"/>
                </a:solidFill>
              </a:rPr>
              <a:t>tanzen-plesati</a:t>
            </a:r>
          </a:p>
          <a:p>
            <a:r>
              <a:rPr lang="de-DE" sz="2800" b="1" dirty="0">
                <a:solidFill>
                  <a:srgbClr val="FF0000"/>
                </a:solidFill>
              </a:rPr>
              <a:t>i</a:t>
            </a:r>
            <a:r>
              <a:rPr lang="de-DE" sz="2800" b="1" dirty="0" smtClean="0">
                <a:solidFill>
                  <a:srgbClr val="FF0000"/>
                </a:solidFill>
              </a:rPr>
              <a:t>ch bastle                                                </a:t>
            </a:r>
            <a:r>
              <a:rPr lang="de-DE" sz="2800" b="1" dirty="0" smtClean="0">
                <a:solidFill>
                  <a:srgbClr val="7030A0"/>
                </a:solidFill>
              </a:rPr>
              <a:t>ich tanze</a:t>
            </a:r>
          </a:p>
          <a:p>
            <a:r>
              <a:rPr lang="de-DE" sz="2800" b="1" dirty="0">
                <a:solidFill>
                  <a:srgbClr val="FF0000"/>
                </a:solidFill>
              </a:rPr>
              <a:t>d</a:t>
            </a:r>
            <a:r>
              <a:rPr lang="de-DE" sz="2800" b="1" dirty="0" smtClean="0">
                <a:solidFill>
                  <a:srgbClr val="FF0000"/>
                </a:solidFill>
              </a:rPr>
              <a:t>u bastelst                                              </a:t>
            </a:r>
            <a:r>
              <a:rPr lang="de-DE" sz="2800" b="1" dirty="0" smtClean="0">
                <a:solidFill>
                  <a:srgbClr val="7030A0"/>
                </a:solidFill>
              </a:rPr>
              <a:t>du tanzt</a:t>
            </a:r>
          </a:p>
          <a:p>
            <a:r>
              <a:rPr lang="de-DE" sz="2800" b="1" dirty="0">
                <a:solidFill>
                  <a:srgbClr val="FF0000"/>
                </a:solidFill>
              </a:rPr>
              <a:t>e</a:t>
            </a:r>
            <a:r>
              <a:rPr lang="de-DE" sz="2800" b="1" dirty="0" smtClean="0">
                <a:solidFill>
                  <a:srgbClr val="FF0000"/>
                </a:solidFill>
              </a:rPr>
              <a:t>r,sie,es bastelt                                       </a:t>
            </a:r>
            <a:r>
              <a:rPr lang="de-DE" sz="2800" b="1" dirty="0" smtClean="0">
                <a:solidFill>
                  <a:srgbClr val="7030A0"/>
                </a:solidFill>
              </a:rPr>
              <a:t>er,sie,es tanzt</a:t>
            </a:r>
          </a:p>
          <a:p>
            <a:pPr marL="0" indent="0">
              <a:buNone/>
            </a:pPr>
            <a:endParaRPr lang="de-DE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20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ÖA GS „Desanka Maksimovi</a:t>
            </a:r>
            <a:r>
              <a:rPr lang="de-DE" sz="2000" b="1" dirty="0" smtClean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ć</a:t>
            </a:r>
            <a:r>
              <a:rPr lang="de-DE" sz="20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“Trn-Laktaši                         dipl.Prof. Biljana Ince</a:t>
            </a:r>
            <a:endParaRPr lang="en-US" sz="20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Malen &amp; Basteln mit Kindern | MÜLL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174" y="650402"/>
            <a:ext cx="3179036" cy="1689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lappkarte Frosch basteln - Kin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056" y="642938"/>
            <a:ext cx="2857500" cy="1689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Langenhagen: Kinder von Sylvie's Dance und Gymnastic Studio tanzen für den  guten Zwe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402" y="659489"/>
            <a:ext cx="2962275" cy="1689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39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666751"/>
            <a:ext cx="9601196" cy="1303866"/>
          </a:xfrm>
        </p:spPr>
        <p:txBody>
          <a:bodyPr>
            <a:normAutofit fontScale="90000"/>
          </a:bodyPr>
          <a:lstStyle/>
          <a:p>
            <a:pPr algn="l"/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S.32 </a:t>
            </a:r>
            <a:r>
              <a:rPr lang="de-DE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Schreibt für jeden Buchstaben ein Hobby! </a:t>
            </a:r>
            <a:r>
              <a:rPr lang="de-DE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Ideen aus Aufgaben 1,2,3)</a:t>
            </a:r>
            <a:endParaRPr lang="en-US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         </a:t>
            </a:r>
          </a:p>
          <a:p>
            <a:endParaRPr lang="de-DE" dirty="0"/>
          </a:p>
          <a:p>
            <a:endParaRPr lang="de-DE" dirty="0" smtClean="0"/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                                   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42059" y="2284736"/>
            <a:ext cx="4231627" cy="358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73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226</TotalTime>
  <Words>436</Words>
  <Application>Microsoft Office PowerPoint</Application>
  <PresentationFormat>Widescreen</PresentationFormat>
  <Paragraphs>100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Century Gothic</vt:lpstr>
      <vt:lpstr>Garamond</vt:lpstr>
      <vt:lpstr>Wingdings</vt:lpstr>
      <vt:lpstr>Organic</vt:lpstr>
      <vt:lpstr>Deutsche Sprache</vt:lpstr>
      <vt:lpstr>PowerPoint Presentation</vt:lpstr>
      <vt:lpstr>2.1 HOBBYS</vt:lpstr>
      <vt:lpstr>PETRA     MAX     MICHAEL    LEA Inlineskating     Paintball            Rudern             Volkstanz</vt:lpstr>
      <vt:lpstr>S.31a.Was machst du gern in deiner Freizeit?</vt:lpstr>
      <vt:lpstr>b.Was ist dein Hobby?</vt:lpstr>
      <vt:lpstr>c.Was magst du?           </vt:lpstr>
      <vt:lpstr>W:                       </vt:lpstr>
      <vt:lpstr>S.32 Schreibt für jeden Buchstaben ein Hobby! (Ideen aus Aufgaben 1,2,3)</vt:lpstr>
      <vt:lpstr>S.21-Das sind Hobbies:                  </vt:lpstr>
      <vt:lpstr>GR: Präpositionen: zu,mit,bei!</vt:lpstr>
      <vt:lpstr>GR:Gegenteile der Adjektive:</vt:lpstr>
      <vt:lpstr>Unbekannte Wörter:</vt:lpstr>
      <vt:lpstr>☺Hausaufgabe:(Arbeitsbuch,S. 17,Übungen 1,2,3)</vt:lpstr>
      <vt:lpstr>        Vielen Dank  </vt:lpstr>
      <vt:lpstr>       ☺  Auf                       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41</cp:revision>
  <dcterms:created xsi:type="dcterms:W3CDTF">2020-11-03T21:20:24Z</dcterms:created>
  <dcterms:modified xsi:type="dcterms:W3CDTF">2020-11-04T22:45:34Z</dcterms:modified>
</cp:coreProperties>
</file>