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16"/>
  </p:notesMasterIdLst>
  <p:handoutMasterIdLst>
    <p:handoutMasterId r:id="rId17"/>
  </p:handoutMasterIdLst>
  <p:sldIdLst>
    <p:sldId id="267" r:id="rId5"/>
    <p:sldId id="284" r:id="rId6"/>
    <p:sldId id="278" r:id="rId7"/>
    <p:sldId id="286" r:id="rId8"/>
    <p:sldId id="287" r:id="rId9"/>
    <p:sldId id="289" r:id="rId10"/>
    <p:sldId id="282" r:id="rId11"/>
    <p:sldId id="291" r:id="rId12"/>
    <p:sldId id="292" r:id="rId13"/>
    <p:sldId id="295" r:id="rId14"/>
    <p:sldId id="29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31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599" autoAdjust="0"/>
  </p:normalViewPr>
  <p:slideViewPr>
    <p:cSldViewPr>
      <p:cViewPr varScale="1">
        <p:scale>
          <a:sx n="80" d="100"/>
          <a:sy n="80" d="100"/>
        </p:scale>
        <p:origin x="58" y="4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en-US"/>
              <a:t>10-Nov-20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en-US"/>
              <a:t>10-Nov-20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7151" y="1905004"/>
            <a:ext cx="9437699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2464" y="3657124"/>
            <a:ext cx="9432387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1" cap="all" baseline="0">
                <a:solidFill>
                  <a:schemeClr val="tx2"/>
                </a:solidFill>
              </a:defRPr>
            </a:lvl1pPr>
            <a:lvl2pPr marL="457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2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9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4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1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8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10-Nov-20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1219200" y="1600200"/>
            <a:ext cx="9742283" cy="73152"/>
            <a:chOff x="914400" y="1200150"/>
            <a:chExt cx="7306712" cy="54864"/>
          </a:xfrm>
        </p:grpSpPr>
        <p:sp>
          <p:nvSpPr>
            <p:cNvPr id="8" name="Oval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1"/>
            </a:p>
          </p:txBody>
        </p:sp>
        <p:sp>
          <p:nvSpPr>
            <p:cNvPr id="9" name="Oval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1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/>
          <p:cNvGrpSpPr/>
          <p:nvPr/>
        </p:nvGrpSpPr>
        <p:grpSpPr>
          <a:xfrm>
            <a:off x="1219200" y="4851400"/>
            <a:ext cx="9742283" cy="73152"/>
            <a:chOff x="914400" y="3638550"/>
            <a:chExt cx="7306712" cy="54864"/>
          </a:xfrm>
        </p:grpSpPr>
        <p:sp>
          <p:nvSpPr>
            <p:cNvPr id="14" name="Oval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1"/>
            </a:p>
          </p:txBody>
        </p:sp>
        <p:sp>
          <p:nvSpPr>
            <p:cNvPr id="15" name="Oval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1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10-Nov-20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37125" y="434976"/>
            <a:ext cx="1168704" cy="5661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930" y="434976"/>
            <a:ext cx="8415942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10-Nov-20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10-Nov-20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1" y="990600"/>
            <a:ext cx="9347199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401" y="3733800"/>
            <a:ext cx="9347199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1" cap="all" baseline="0">
                <a:solidFill>
                  <a:schemeClr val="tx1"/>
                </a:solidFill>
              </a:defRPr>
            </a:lvl1pPr>
            <a:lvl2pPr marL="457337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6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20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93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40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13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86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10-Nov-20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13" name="Group 12"/>
          <p:cNvGrpSpPr/>
          <p:nvPr/>
        </p:nvGrpSpPr>
        <p:grpSpPr>
          <a:xfrm>
            <a:off x="3274635" y="3475736"/>
            <a:ext cx="5642734" cy="54864"/>
            <a:chOff x="2455975" y="2588441"/>
            <a:chExt cx="4232051" cy="41148"/>
          </a:xfrm>
        </p:grpSpPr>
        <p:sp>
          <p:nvSpPr>
            <p:cNvPr id="14" name="Oval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6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1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6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1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803400"/>
            <a:ext cx="4775200" cy="4267200"/>
          </a:xfrm>
        </p:spPr>
        <p:txBody>
          <a:bodyPr>
            <a:normAutofit/>
          </a:bodyPr>
          <a:lstStyle>
            <a:lvl1pPr>
              <a:defRPr sz="2401"/>
            </a:lvl1pPr>
            <a:lvl2pPr>
              <a:defRPr sz="2001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03400"/>
            <a:ext cx="4775200" cy="4267200"/>
          </a:xfrm>
        </p:spPr>
        <p:txBody>
          <a:bodyPr>
            <a:normAutofit/>
          </a:bodyPr>
          <a:lstStyle>
            <a:lvl1pPr>
              <a:defRPr sz="2401"/>
            </a:lvl1pPr>
            <a:lvl2pPr>
              <a:defRPr sz="2001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801"/>
            </a:lvl6pPr>
            <a:lvl7pPr>
              <a:defRPr sz="1801"/>
            </a:lvl7pPr>
            <a:lvl8pPr>
              <a:defRPr sz="1801" baseline="0"/>
            </a:lvl8pPr>
            <a:lvl9pPr>
              <a:defRPr sz="1801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10-Nov-20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3264" y="1803400"/>
            <a:ext cx="4771048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1" b="1"/>
            </a:lvl1pPr>
            <a:lvl2pPr marL="457337" indent="0">
              <a:buNone/>
              <a:defRPr sz="2001" b="1"/>
            </a:lvl2pPr>
            <a:lvl3pPr marL="914674" indent="0">
              <a:buNone/>
              <a:defRPr sz="1801" b="1"/>
            </a:lvl3pPr>
            <a:lvl4pPr marL="1372011" indent="0">
              <a:buNone/>
              <a:defRPr sz="1600" b="1"/>
            </a:lvl4pPr>
            <a:lvl5pPr marL="1829349" indent="0">
              <a:buNone/>
              <a:defRPr sz="1600" b="1"/>
            </a:lvl5pPr>
            <a:lvl6pPr marL="2286686" indent="0">
              <a:buNone/>
              <a:defRPr sz="1600" b="1"/>
            </a:lvl6pPr>
            <a:lvl7pPr marL="2744023" indent="0">
              <a:buNone/>
              <a:defRPr sz="1600" b="1"/>
            </a:lvl7pPr>
            <a:lvl8pPr marL="3201360" indent="0">
              <a:buNone/>
              <a:defRPr sz="1600" b="1"/>
            </a:lvl8pPr>
            <a:lvl9pPr marL="3658697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2514600"/>
            <a:ext cx="4775200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1"/>
            </a:lvl1pPr>
            <a:lvl2pPr>
              <a:defRPr sz="1801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1664" y="1803400"/>
            <a:ext cx="4771048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1" b="1"/>
            </a:lvl1pPr>
            <a:lvl2pPr marL="457337" indent="0">
              <a:buNone/>
              <a:defRPr sz="2001" b="1"/>
            </a:lvl2pPr>
            <a:lvl3pPr marL="914674" indent="0">
              <a:buNone/>
              <a:defRPr sz="1801" b="1"/>
            </a:lvl3pPr>
            <a:lvl4pPr marL="1372011" indent="0">
              <a:buNone/>
              <a:defRPr sz="1600" b="1"/>
            </a:lvl4pPr>
            <a:lvl5pPr marL="1829349" indent="0">
              <a:buNone/>
              <a:defRPr sz="1600" b="1"/>
            </a:lvl5pPr>
            <a:lvl6pPr marL="2286686" indent="0">
              <a:buNone/>
              <a:defRPr sz="1600" b="1"/>
            </a:lvl6pPr>
            <a:lvl7pPr marL="2744023" indent="0">
              <a:buNone/>
              <a:defRPr sz="1600" b="1"/>
            </a:lvl7pPr>
            <a:lvl8pPr marL="3201360" indent="0">
              <a:buNone/>
              <a:defRPr sz="1600" b="1"/>
            </a:lvl8pPr>
            <a:lvl9pPr marL="3658697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2514600"/>
            <a:ext cx="4775200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1"/>
            </a:lvl1pPr>
            <a:lvl2pPr>
              <a:defRPr sz="1801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10-Nov-20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10-Nov-20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10-Nov-20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1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1" y="1803401"/>
            <a:ext cx="6604001" cy="4267201"/>
          </a:xfrm>
        </p:spPr>
        <p:txBody>
          <a:bodyPr>
            <a:normAutofit/>
          </a:bodyPr>
          <a:lstStyle>
            <a:lvl1pPr>
              <a:defRPr sz="2401"/>
            </a:lvl1pPr>
            <a:lvl2pPr>
              <a:defRPr sz="2001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0" y="1803401"/>
            <a:ext cx="2844801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1"/>
            </a:lvl1pPr>
            <a:lvl2pPr marL="457337" indent="0">
              <a:buNone/>
              <a:defRPr sz="1200"/>
            </a:lvl2pPr>
            <a:lvl3pPr marL="914674" indent="0">
              <a:buNone/>
              <a:defRPr sz="1000"/>
            </a:lvl3pPr>
            <a:lvl4pPr marL="1372011" indent="0">
              <a:buNone/>
              <a:defRPr sz="900"/>
            </a:lvl4pPr>
            <a:lvl5pPr marL="1829349" indent="0">
              <a:buNone/>
              <a:defRPr sz="900"/>
            </a:lvl5pPr>
            <a:lvl6pPr marL="2286686" indent="0">
              <a:buNone/>
              <a:defRPr sz="900"/>
            </a:lvl6pPr>
            <a:lvl7pPr marL="2744023" indent="0">
              <a:buNone/>
              <a:defRPr sz="900"/>
            </a:lvl7pPr>
            <a:lvl8pPr marL="3201360" indent="0">
              <a:buNone/>
              <a:defRPr sz="900"/>
            </a:lvl8pPr>
            <a:lvl9pPr marL="3658697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10-Nov-20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1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219200" y="1803400"/>
            <a:ext cx="660400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31" tIns="60965" rIns="121931" bIns="60965" rtlCol="0" anchor="ctr"/>
          <a:lstStyle/>
          <a:p>
            <a:pPr algn="ctr"/>
            <a:endParaRPr sz="1801"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339088" y="1925320"/>
            <a:ext cx="6364224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1"/>
            </a:lvl1pPr>
            <a:lvl2pPr marL="457337" indent="0">
              <a:buNone/>
              <a:defRPr sz="2801"/>
            </a:lvl2pPr>
            <a:lvl3pPr marL="914674" indent="0">
              <a:buNone/>
              <a:defRPr sz="2401"/>
            </a:lvl3pPr>
            <a:lvl4pPr marL="1372011" indent="0">
              <a:buNone/>
              <a:defRPr sz="2001"/>
            </a:lvl4pPr>
            <a:lvl5pPr marL="1829349" indent="0">
              <a:buNone/>
              <a:defRPr sz="2001"/>
            </a:lvl5pPr>
            <a:lvl6pPr marL="2286686" indent="0">
              <a:buNone/>
              <a:defRPr sz="2001"/>
            </a:lvl6pPr>
            <a:lvl7pPr marL="2744023" indent="0">
              <a:buNone/>
              <a:defRPr sz="2001"/>
            </a:lvl7pPr>
            <a:lvl8pPr marL="3201360" indent="0">
              <a:buNone/>
              <a:defRPr sz="2001"/>
            </a:lvl8pPr>
            <a:lvl9pPr marL="3658697" indent="0">
              <a:buNone/>
              <a:defRPr sz="2001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0" y="1803401"/>
            <a:ext cx="2844801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1"/>
            </a:lvl1pPr>
            <a:lvl2pPr marL="457337" indent="0">
              <a:buNone/>
              <a:defRPr sz="1200"/>
            </a:lvl2pPr>
            <a:lvl3pPr marL="914674" indent="0">
              <a:buNone/>
              <a:defRPr sz="1000"/>
            </a:lvl3pPr>
            <a:lvl4pPr marL="1372011" indent="0">
              <a:buNone/>
              <a:defRPr sz="900"/>
            </a:lvl4pPr>
            <a:lvl5pPr marL="1829349" indent="0">
              <a:buNone/>
              <a:defRPr sz="900"/>
            </a:lvl5pPr>
            <a:lvl6pPr marL="2286686" indent="0">
              <a:buNone/>
              <a:defRPr sz="900"/>
            </a:lvl6pPr>
            <a:lvl7pPr marL="2744023" indent="0">
              <a:buNone/>
              <a:defRPr sz="900"/>
            </a:lvl7pPr>
            <a:lvl8pPr marL="3201360" indent="0">
              <a:buNone/>
              <a:defRPr sz="900"/>
            </a:lvl8pPr>
            <a:lvl9pPr marL="3658697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10-Nov-20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1"/>
          </a:p>
        </p:txBody>
      </p:sp>
      <p:sp>
        <p:nvSpPr>
          <p:cNvPr id="8" name="Rounded Rectangle 7"/>
          <p:cNvSpPr/>
          <p:nvPr/>
        </p:nvSpPr>
        <p:spPr>
          <a:xfrm>
            <a:off x="304801" y="301752"/>
            <a:ext cx="11582400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31" tIns="60965" rIns="121931" bIns="60965" rtlCol="0" anchor="ctr"/>
          <a:lstStyle/>
          <a:p>
            <a:pPr algn="ctr"/>
            <a:endParaRPr sz="1801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1" y="431800"/>
            <a:ext cx="975360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1" y="1803400"/>
            <a:ext cx="9753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7416801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9200" y="6172200"/>
            <a:ext cx="1219201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10-Nov-20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1601" y="6172200"/>
            <a:ext cx="7112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674" rtl="0" eaLnBrk="1" latinLnBrk="0" hangingPunct="1">
        <a:spcBef>
          <a:spcPct val="0"/>
        </a:spcBef>
        <a:buNone/>
        <a:defRPr sz="32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962" indent="-246962" algn="l" defTabSz="914674" rtl="0" eaLnBrk="1" latinLnBrk="0" hangingPunct="1">
        <a:lnSpc>
          <a:spcPct val="90000"/>
        </a:lnSpc>
        <a:spcBef>
          <a:spcPts val="1801"/>
        </a:spcBef>
        <a:buClr>
          <a:schemeClr val="tx1"/>
        </a:buClr>
        <a:buFont typeface="Arial" pitchFamily="34" charset="0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548805" indent="-246962" algn="l" defTabSz="914674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2pPr>
      <a:lvl3pPr marL="850647" indent="-246962" algn="l" defTabSz="914674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152490" indent="-246962" algn="l" defTabSz="914674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4332" indent="-246962" algn="l" defTabSz="914674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6175" indent="-246962" algn="l" defTabSz="914674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8017" indent="-246962" algn="l" defTabSz="914674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860" indent="-246962" algn="l" defTabSz="914674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1702" indent="-246962" algn="l" defTabSz="914674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337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674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2011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9349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686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4023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1360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8697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BA" dirty="0" smtClean="0">
                <a:latin typeface="Palatino Linotype" panose="02040502050505030304" pitchFamily="18" charset="0"/>
              </a:rPr>
              <a:t>Свето писмо и његова подјела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BA" dirty="0" smtClean="0"/>
              <a:t>Православна вјеронаука за 4. разред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077199" cy="563880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sr-Cyrl-BA" sz="2000" dirty="0" smtClean="0">
                <a:latin typeface="Palatino Linotype" panose="02040502050505030304" pitchFamily="18" charset="0"/>
              </a:rPr>
              <a:t>Посланице </a:t>
            </a:r>
            <a:r>
              <a:rPr lang="sr-Cyrl-BA" sz="2000" dirty="0">
                <a:latin typeface="Palatino Linotype" panose="02040502050505030304" pitchFamily="18" charset="0"/>
              </a:rPr>
              <a:t>светих </a:t>
            </a:r>
            <a:r>
              <a:rPr lang="sr-Cyrl-BA" sz="2000" dirty="0" smtClean="0">
                <a:latin typeface="Palatino Linotype" panose="02040502050505030304" pitchFamily="18" charset="0"/>
              </a:rPr>
              <a:t>апостола</a:t>
            </a:r>
            <a:endParaRPr lang="sr-Cyrl-BA" sz="2000" dirty="0">
              <a:latin typeface="Palatino Linotype" panose="0204050205050503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sr-Cyrl-BA" sz="2000" dirty="0">
                <a:latin typeface="Palatino Linotype" panose="02040502050505030304" pitchFamily="18" charset="0"/>
              </a:rPr>
              <a:t>Посланице су писма која су апостоли писали новокрштеним хришћанима</a:t>
            </a:r>
            <a:r>
              <a:rPr lang="sr-Cyrl-BA" sz="2000" dirty="0" smtClean="0">
                <a:latin typeface="Palatino Linotype" panose="02040502050505030304" pitchFamily="18" charset="0"/>
              </a:rPr>
              <a:t>.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sr-Cyrl-BA" sz="2000" dirty="0" smtClean="0">
                <a:latin typeface="Palatino Linotype" panose="02040502050505030304" pitchFamily="18" charset="0"/>
              </a:rPr>
              <a:t>У </a:t>
            </a:r>
            <a:r>
              <a:rPr lang="sr-Cyrl-BA" sz="2000" dirty="0">
                <a:latin typeface="Palatino Linotype" panose="02040502050505030304" pitchFamily="18" charset="0"/>
              </a:rPr>
              <a:t>њима је протумачена вјера у Исуса Христа као Спаситеља посланог од Бога.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sr-Cyrl-BA" sz="2000" dirty="0" smtClean="0">
                <a:latin typeface="Palatino Linotype" panose="02040502050505030304" pitchFamily="18" charset="0"/>
              </a:rPr>
              <a:t>14 посланица је написао апостол Павле, а остаих 7 су саборне посланице.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sr-Cyrl-BA" sz="2000" dirty="0" smtClean="0">
                <a:latin typeface="Palatino Linotype" panose="02040502050505030304" pitchFamily="18" charset="0"/>
              </a:rPr>
              <a:t>Откривење </a:t>
            </a:r>
            <a:r>
              <a:rPr lang="sr-Cyrl-BA" sz="2000" dirty="0">
                <a:latin typeface="Palatino Linotype" panose="02040502050505030304" pitchFamily="18" charset="0"/>
              </a:rPr>
              <a:t>Јованово </a:t>
            </a:r>
            <a:endParaRPr lang="sr-Cyrl-BA" sz="2000" dirty="0" smtClean="0">
              <a:latin typeface="Palatino Linotype" panose="0204050205050503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sr-Cyrl-BA" sz="2000" dirty="0" smtClean="0">
                <a:latin typeface="Palatino Linotype" panose="02040502050505030304" pitchFamily="18" charset="0"/>
              </a:rPr>
              <a:t>Откривење </a:t>
            </a:r>
            <a:r>
              <a:rPr lang="sr-Cyrl-BA" sz="2000" dirty="0" smtClean="0">
                <a:latin typeface="Palatino Linotype" panose="02040502050505030304" pitchFamily="18" charset="0"/>
              </a:rPr>
              <a:t>је једина пророчка књига у Новом завјету.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sr-Cyrl-BA" sz="2000" dirty="0" smtClean="0">
                <a:latin typeface="Palatino Linotype" panose="02040502050505030304" pitchFamily="18" charset="0"/>
              </a:rPr>
              <a:t>У њој се појављују чудновата створења и описују силовити догађаји.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sr-Cyrl-BA" sz="2000" dirty="0" smtClean="0">
                <a:latin typeface="Palatino Linotype" panose="02040502050505030304" pitchFamily="18" charset="0"/>
              </a:rPr>
              <a:t>Њена намјера је да покаже да је Исус Христос Господ над свима.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sr-Cyrl-BA" sz="2000" dirty="0" smtClean="0">
                <a:latin typeface="Palatino Linotype" panose="02040502050505030304" pitchFamily="18" charset="0"/>
              </a:rPr>
              <a:t>Он ће створити Ново небо и Нову земљу, гдје ће сав Божији народ живјети у миру и радости. </a:t>
            </a:r>
            <a:endParaRPr lang="en-US" sz="2000" dirty="0">
              <a:latin typeface="Palatino Linotype" panose="020405020505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304800"/>
            <a:ext cx="3230190" cy="624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37056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Задаци за самосталан рад: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endParaRPr lang="sr-Cyrl-BA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sr-Cyrl-BA" dirty="0" smtClean="0"/>
              <a:t>Одговорите на питања у уџбенику на страни 28!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4872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490" y="151547"/>
            <a:ext cx="9753600" cy="1168704"/>
          </a:xfrm>
        </p:spPr>
        <p:txBody>
          <a:bodyPr/>
          <a:lstStyle/>
          <a:p>
            <a:pPr algn="ctr"/>
            <a:r>
              <a:rPr lang="sr-Cyrl-BA" dirty="0" smtClean="0">
                <a:latin typeface="Palatino Linotype" panose="02040502050505030304" pitchFamily="18" charset="0"/>
              </a:rPr>
              <a:t>Шта је то Свето писмо?</a:t>
            </a:r>
            <a:endParaRPr lang="en-US" dirty="0">
              <a:latin typeface="Palatino Linotype" panose="020405020505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340" y="1802977"/>
            <a:ext cx="6021368" cy="4086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3577"/>
            <a:ext cx="5259169" cy="4725631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sr-Cyrl-BA" sz="2400" dirty="0" smtClean="0">
                <a:latin typeface="Palatino Linotype" panose="02040502050505030304" pitchFamily="18" charset="0"/>
              </a:rPr>
              <a:t>Свето писмо или Библија је записана Ријеч Божија.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sr-Cyrl-BA" sz="2400" dirty="0" smtClean="0">
                <a:latin typeface="Palatino Linotype" panose="02040502050505030304" pitchFamily="18" charset="0"/>
              </a:rPr>
              <a:t>Назив </a:t>
            </a:r>
            <a:r>
              <a:rPr lang="sr-Cyrl-BA" sz="2400" dirty="0" smtClean="0">
                <a:latin typeface="Palatino Linotype" panose="02040502050505030304" pitchFamily="18" charset="0"/>
              </a:rPr>
              <a:t>Библија потиче од грчке ријечи која значи „књиге“.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sr-Cyrl-BA" sz="2400" dirty="0" smtClean="0">
                <a:latin typeface="Palatino Linotype" panose="02040502050505030304" pitchFamily="18" charset="0"/>
              </a:rPr>
              <a:t>Настајала је више од хиљаду година, а ниједно књижевно дјело није имало такав утицај на историју човјечанства</a:t>
            </a:r>
            <a:r>
              <a:rPr lang="sr-Cyrl-BA" sz="2400" dirty="0" smtClean="0">
                <a:latin typeface="Palatino Linotype" panose="02040502050505030304" pitchFamily="18" charset="0"/>
              </a:rPr>
              <a:t>.</a:t>
            </a:r>
            <a:endParaRPr lang="sr-Latn-BA" sz="2400" dirty="0" smtClean="0">
              <a:latin typeface="Palatino Linotype" panose="0204050205050503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sr-Cyrl-BA" sz="2400" dirty="0">
                <a:latin typeface="Palatino Linotype" panose="02040502050505030304" pitchFamily="18" charset="0"/>
              </a:rPr>
              <a:t>Бог је у Библији говорио кроз људе</a:t>
            </a:r>
            <a:r>
              <a:rPr lang="sr-Cyrl-BA" sz="2400" dirty="0" smtClean="0">
                <a:latin typeface="Palatino Linotype" panose="02040502050505030304" pitchFamily="18" charset="0"/>
              </a:rPr>
              <a:t>.</a:t>
            </a:r>
            <a:endParaRPr lang="sr-Cyrl-BA" sz="2400" dirty="0">
              <a:latin typeface="Palatino Linotype" panose="0204050205050503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sr-Cyrl-BA" sz="2400" dirty="0">
                <a:latin typeface="Palatino Linotype" panose="02040502050505030304" pitchFamily="18" charset="0"/>
              </a:rPr>
              <a:t>Ти људи били су надахнути од Духа Светога.</a:t>
            </a:r>
          </a:p>
          <a:p>
            <a:pPr>
              <a:buFont typeface="Wingdings" panose="05000000000000000000" pitchFamily="2" charset="2"/>
              <a:buChar char="v"/>
            </a:pPr>
            <a:endParaRPr lang="sr-Cyrl-BA" sz="2400" dirty="0" smtClean="0">
              <a:latin typeface="Palatino Linotype" panose="02040502050505030304" pitchFamily="18" charset="0"/>
            </a:endParaRPr>
          </a:p>
          <a:p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97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867400" y="762000"/>
            <a:ext cx="5486400" cy="5308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r-Cyrl-BA" sz="2800" dirty="0" smtClean="0">
                <a:latin typeface="Palatino Linotype" panose="02040502050505030304" pitchFamily="18" charset="0"/>
              </a:rPr>
              <a:t>Библија се дијели на два дијела: </a:t>
            </a:r>
          </a:p>
          <a:p>
            <a:pPr marL="457200" indent="-457200">
              <a:buFont typeface="+mj-lt"/>
              <a:buAutoNum type="arabicPeriod"/>
            </a:pPr>
            <a:r>
              <a:rPr lang="sr-Cyrl-BA" sz="2800" dirty="0" smtClean="0">
                <a:latin typeface="Palatino Linotype" panose="02040502050505030304" pitchFamily="18" charset="0"/>
              </a:rPr>
              <a:t>Стари завјет </a:t>
            </a:r>
          </a:p>
          <a:p>
            <a:pPr marL="457200" indent="-457200">
              <a:buFont typeface="+mj-lt"/>
              <a:buAutoNum type="arabicPeriod"/>
            </a:pPr>
            <a:r>
              <a:rPr lang="sr-Cyrl-BA" sz="2800" dirty="0" smtClean="0">
                <a:latin typeface="Palatino Linotype" panose="02040502050505030304" pitchFamily="18" charset="0"/>
              </a:rPr>
              <a:t>Нови завјет</a:t>
            </a:r>
            <a:endParaRPr lang="sr-Latn-BA" sz="2800" dirty="0" smtClean="0">
              <a:latin typeface="Palatino Linotype" panose="0204050205050503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r-Cyrl-BA" sz="2800" dirty="0" smtClean="0">
                <a:latin typeface="Palatino Linotype" panose="02040502050505030304" pitchFamily="18" charset="0"/>
              </a:rPr>
              <a:t>Ријеч „завјет“ означава савез Бога са људима.</a:t>
            </a:r>
            <a:endParaRPr lang="en-US" sz="2800" dirty="0" smtClean="0">
              <a:latin typeface="Palatino Linotype" panose="0204050205050503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r-Cyrl-BA" sz="2800" dirty="0" smtClean="0">
                <a:latin typeface="Palatino Linotype" panose="02040502050505030304" pitchFamily="18" charset="0"/>
              </a:rPr>
              <a:t>Стари </a:t>
            </a:r>
            <a:r>
              <a:rPr lang="sr-Cyrl-BA" sz="2800" dirty="0">
                <a:latin typeface="Palatino Linotype" panose="02040502050505030304" pitchFamily="18" charset="0"/>
              </a:rPr>
              <a:t>завјет најављује долазак Исуса Христа, а Нови завјет га објављује као Сина Божијег који је дошао у свијет</a:t>
            </a:r>
            <a:r>
              <a:rPr lang="sr-Cyrl-BA" sz="2800" dirty="0" smtClean="0">
                <a:latin typeface="Palatino Linotype" panose="02040502050505030304" pitchFamily="18" charset="0"/>
              </a:rPr>
              <a:t>.</a:t>
            </a:r>
            <a:endParaRPr lang="sr-Cyrl-BA" sz="2800" dirty="0">
              <a:latin typeface="Palatino Linotype" panose="020405020505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304800"/>
            <a:ext cx="5257799" cy="624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1646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BA" sz="3600" dirty="0" smtClean="0"/>
              <a:t>Стари завјет се састоји од 39 књига. </a:t>
            </a:r>
            <a:br>
              <a:rPr lang="sr-Cyrl-BA" sz="3600" dirty="0" smtClean="0"/>
            </a:br>
            <a:r>
              <a:rPr lang="sr-Cyrl-BA" sz="3600" dirty="0" smtClean="0"/>
              <a:t>Те књиге дијеле се на: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endParaRPr lang="sr-Cyrl-BA" sz="3600" dirty="0">
              <a:latin typeface="Palatino Linotype" panose="0204050205050503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r-Cyrl-BA" sz="3200" dirty="0" smtClean="0">
                <a:latin typeface="Palatino Linotype" panose="02040502050505030304" pitchFamily="18" charset="0"/>
              </a:rPr>
              <a:t>Законске књиге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BA" sz="3200" dirty="0" smtClean="0">
                <a:latin typeface="Palatino Linotype" panose="02040502050505030304" pitchFamily="18" charset="0"/>
              </a:rPr>
              <a:t>Историјске књиге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BA" sz="3200" dirty="0" smtClean="0">
                <a:latin typeface="Palatino Linotype" panose="02040502050505030304" pitchFamily="18" charset="0"/>
              </a:rPr>
              <a:t>Поучне књиге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BA" sz="3200" dirty="0" smtClean="0">
                <a:latin typeface="Palatino Linotype" panose="02040502050505030304" pitchFamily="18" charset="0"/>
              </a:rPr>
              <a:t>Пророчке књиге</a:t>
            </a:r>
            <a:endParaRPr lang="sr-Cyrl-BA" sz="3200" dirty="0">
              <a:latin typeface="Palatino Linotype" panose="0204050205050503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79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11582400" cy="6248400"/>
          </a:xfr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685800" y="304800"/>
            <a:ext cx="10820400" cy="6248400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sr-Cyrl-BA" sz="36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Законске </a:t>
            </a:r>
            <a:r>
              <a:rPr lang="sr-Cyrl-BA" sz="36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књиге</a:t>
            </a:r>
            <a:endParaRPr lang="sr-Cyrl-BA" sz="2800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sr-Cyrl-BA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Првих 5 књига Старог завјета приписују се </a:t>
            </a:r>
            <a:r>
              <a:rPr lang="sr-Cyrl-BA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Мојсију</a:t>
            </a:r>
            <a:r>
              <a:rPr lang="sr-Latn-BA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.</a:t>
            </a:r>
            <a:endParaRPr lang="sr-Cyrl-BA" sz="2800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sr-Cyrl-BA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У </a:t>
            </a:r>
            <a:r>
              <a:rPr lang="sr-Cyrl-BA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њима налазимо 10 Божијих заповијести и друге законе који су дати јеврејском народу.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sr-Cyrl-BA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Законске књиге показују да се Бог брине за људе и њихово понашање. </a:t>
            </a:r>
            <a:endParaRPr lang="sr-Latn-BA" sz="2800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sr-Cyrl-BA" sz="3600" dirty="0">
                <a:solidFill>
                  <a:schemeClr val="tx1"/>
                </a:solidFill>
                <a:latin typeface="Palatino Linotype" panose="02040502050505030304" pitchFamily="18" charset="0"/>
              </a:rPr>
              <a:t>Историјске</a:t>
            </a:r>
            <a:r>
              <a:rPr lang="sr-Cyrl-BA" sz="3200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sr-Cyrl-BA" sz="32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књиге</a:t>
            </a:r>
            <a:endParaRPr lang="sr-Cyrl-BA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sr-Cyrl-BA" sz="2800" dirty="0">
                <a:solidFill>
                  <a:schemeClr val="tx1"/>
                </a:solidFill>
                <a:latin typeface="Palatino Linotype" panose="02040502050505030304" pitchFamily="18" charset="0"/>
              </a:rPr>
              <a:t>Оне описују живот Јевреја од уласка у Обећану земљу до доласка Исуса Христа</a:t>
            </a:r>
            <a:r>
              <a:rPr lang="sr-Cyrl-BA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.</a:t>
            </a:r>
            <a:endParaRPr lang="sr-Cyrl-BA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sr-Cyrl-BA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Оне </a:t>
            </a:r>
            <a:r>
              <a:rPr lang="sr-Cyrl-BA" sz="2800" dirty="0">
                <a:solidFill>
                  <a:schemeClr val="tx1"/>
                </a:solidFill>
                <a:latin typeface="Palatino Linotype" panose="02040502050505030304" pitchFamily="18" charset="0"/>
              </a:rPr>
              <a:t>показују да Бог активно судјелује у историји свијета</a:t>
            </a:r>
            <a:r>
              <a:rPr lang="sr-Cyrl-BA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.</a:t>
            </a:r>
            <a:endParaRPr lang="sr-Cyrl-BA" sz="2800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sr-Cyrl-BA" sz="2800" dirty="0">
                <a:solidFill>
                  <a:schemeClr val="tx1"/>
                </a:solidFill>
                <a:latin typeface="Palatino Linotype" panose="02040502050505030304" pitchFamily="18" charset="0"/>
              </a:rPr>
              <a:t>У овим књигама Бог је главни лик</a:t>
            </a:r>
            <a:r>
              <a:rPr lang="sr-Cyrl-BA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.</a:t>
            </a:r>
            <a:endParaRPr lang="sr-Cyrl-BA" sz="2800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36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11582400" cy="6248400"/>
          </a:xfrm>
        </p:spPr>
      </p:pic>
      <p:sp>
        <p:nvSpPr>
          <p:cNvPr id="6" name="Rectangle 5"/>
          <p:cNvSpPr/>
          <p:nvPr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r-Cyrl-BA" sz="3600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sr-Latn-BA" sz="3600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sr-Cyrl-BA" sz="36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Поучне књиге</a:t>
            </a:r>
            <a:endParaRPr lang="sr-Cyrl-BA" sz="3600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sr-Cyrl-BA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Писци поучних књига били су јеврејски свештеници и мудри људи.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sr-Cyrl-BA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Њихов задатак био је да уче и воде јеврејски народ.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sr-Cyrl-BA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Садржај ових књига веома је користан за духовни живот људи</a:t>
            </a:r>
            <a:r>
              <a:rPr lang="sr-Cyrl-BA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.</a:t>
            </a:r>
            <a:endParaRPr lang="sr-Latn-BA" sz="2800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sr-Cyrl-BA" sz="3600" dirty="0">
                <a:solidFill>
                  <a:schemeClr val="tx1"/>
                </a:solidFill>
                <a:latin typeface="Palatino Linotype" panose="02040502050505030304" pitchFamily="18" charset="0"/>
              </a:rPr>
              <a:t>Пророчке</a:t>
            </a:r>
            <a:r>
              <a:rPr lang="sr-Cyrl-BA" sz="2800" dirty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sr-Cyrl-BA" sz="3600" dirty="0">
                <a:solidFill>
                  <a:schemeClr val="tx1"/>
                </a:solidFill>
                <a:latin typeface="Palatino Linotype" panose="02040502050505030304" pitchFamily="18" charset="0"/>
              </a:rPr>
              <a:t>књиге</a:t>
            </a:r>
            <a:endParaRPr lang="sr-Latn-BA" sz="3600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sr-Cyrl-BA" sz="2800" dirty="0">
                <a:solidFill>
                  <a:schemeClr val="tx1"/>
                </a:solidFill>
                <a:latin typeface="Palatino Linotype" panose="02040502050505030304" pitchFamily="18" charset="0"/>
              </a:rPr>
              <a:t>Пророци су опомињали Јевреје на поштовање Закона Божијег.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sr-Cyrl-BA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Пророци </a:t>
            </a:r>
            <a:r>
              <a:rPr lang="sr-Cyrl-BA" sz="2800" dirty="0">
                <a:solidFill>
                  <a:schemeClr val="tx1"/>
                </a:solidFill>
                <a:latin typeface="Palatino Linotype" panose="02040502050505030304" pitchFamily="18" charset="0"/>
              </a:rPr>
              <a:t>су најављивали долазак Спаситеља, Исуса Христа, и припремали јеврејски народ за Његов долазак.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sr-Cyrl-BA" sz="2800" dirty="0">
                <a:solidFill>
                  <a:schemeClr val="tx1"/>
                </a:solidFill>
                <a:latin typeface="Palatino Linotype" panose="02040502050505030304" pitchFamily="18" charset="0"/>
              </a:rPr>
              <a:t>Пророчке књиге повезују Стари и Нови завјет</a:t>
            </a:r>
            <a:r>
              <a:rPr lang="sr-Cyrl-BA" sz="28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.</a:t>
            </a:r>
            <a:endParaRPr lang="sr-Cyrl-BA" sz="2800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endParaRPr lang="sr-Cyrl-BA" sz="2800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endParaRPr lang="sr-Cyrl-BA" sz="3600" dirty="0" smtClean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algn="ctr"/>
            <a:endParaRPr lang="en-US" sz="36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623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4952999" cy="647699"/>
          </a:xfrm>
        </p:spPr>
        <p:txBody>
          <a:bodyPr>
            <a:normAutofit/>
          </a:bodyPr>
          <a:lstStyle/>
          <a:p>
            <a:r>
              <a:rPr lang="sr-Cyrl-BA" sz="3600" dirty="0" smtClean="0">
                <a:latin typeface="Palatino Linotype" panose="02040502050505030304" pitchFamily="18" charset="0"/>
              </a:rPr>
              <a:t>Пророци</a:t>
            </a:r>
            <a:endParaRPr lang="en-US" sz="3600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19250"/>
            <a:ext cx="6400800" cy="4267201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r-Cyrl-BA" sz="2800" dirty="0" smtClean="0">
                <a:latin typeface="Palatino Linotype" panose="02040502050505030304" pitchFamily="18" charset="0"/>
              </a:rPr>
              <a:t>Четири пророка се називају „великим пророцима“: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BA" sz="2800" dirty="0" smtClean="0">
                <a:latin typeface="Palatino Linotype" panose="02040502050505030304" pitchFamily="18" charset="0"/>
              </a:rPr>
              <a:t>Исаија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BA" sz="2800" dirty="0" smtClean="0">
                <a:latin typeface="Palatino Linotype" panose="02040502050505030304" pitchFamily="18" charset="0"/>
              </a:rPr>
              <a:t>Јеремија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BA" sz="2800" dirty="0" smtClean="0">
                <a:latin typeface="Palatino Linotype" panose="02040502050505030304" pitchFamily="18" charset="0"/>
              </a:rPr>
              <a:t>Језекиљ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BA" sz="2800" dirty="0" smtClean="0">
                <a:latin typeface="Palatino Linotype" panose="02040502050505030304" pitchFamily="18" charset="0"/>
              </a:rPr>
              <a:t>Данило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BA" sz="2800" dirty="0" smtClean="0">
                <a:latin typeface="Palatino Linotype" panose="02040502050505030304" pitchFamily="18" charset="0"/>
              </a:rPr>
              <a:t>Осталих 12 су такозвани „мали пророци“</a:t>
            </a:r>
            <a:endParaRPr lang="en-US" sz="2800" dirty="0">
              <a:latin typeface="Palatino Linotype" panose="0204050205050503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1" y="304800"/>
            <a:ext cx="5052893" cy="624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77727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91108"/>
            <a:ext cx="11582400" cy="628672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295400" y="1110369"/>
            <a:ext cx="9601200" cy="4648200"/>
          </a:xfrm>
          <a:prstGeom prst="roundRect">
            <a:avLst/>
          </a:prstGeom>
          <a:solidFill>
            <a:schemeClr val="bg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r-Cyrl-BA" sz="3600" dirty="0">
                <a:solidFill>
                  <a:schemeClr val="tx1"/>
                </a:solidFill>
                <a:latin typeface="Palatino Linotype" panose="02040502050505030304" pitchFamily="18" charset="0"/>
              </a:rPr>
              <a:t>Нови завјет се састоји од 27 књига.</a:t>
            </a:r>
            <a:br>
              <a:rPr lang="sr-Cyrl-BA" sz="3600" dirty="0">
                <a:solidFill>
                  <a:schemeClr val="tx1"/>
                </a:solidFill>
                <a:latin typeface="Palatino Linotype" panose="02040502050505030304" pitchFamily="18" charset="0"/>
              </a:rPr>
            </a:br>
            <a:r>
              <a:rPr lang="sr-Cyrl-BA" sz="3600" dirty="0">
                <a:solidFill>
                  <a:schemeClr val="tx1"/>
                </a:solidFill>
                <a:latin typeface="Palatino Linotype" panose="02040502050505030304" pitchFamily="18" charset="0"/>
              </a:rPr>
              <a:t>Те књиге се дијеле на</a:t>
            </a:r>
            <a:r>
              <a:rPr lang="sr-Cyrl-BA" sz="36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3600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sr-Cyrl-BA" sz="3200" dirty="0">
                <a:solidFill>
                  <a:schemeClr val="tx1"/>
                </a:solidFill>
                <a:latin typeface="Palatino Linotype" panose="02040502050505030304" pitchFamily="18" charset="0"/>
              </a:rPr>
              <a:t>Јеванђеља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sr-Cyrl-BA" sz="3200" dirty="0">
                <a:solidFill>
                  <a:schemeClr val="tx1"/>
                </a:solidFill>
                <a:latin typeface="Palatino Linotype" panose="02040502050505030304" pitchFamily="18" charset="0"/>
              </a:rPr>
              <a:t>Дјела апостолска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sr-Cyrl-BA" sz="3200" dirty="0">
                <a:solidFill>
                  <a:schemeClr val="tx1"/>
                </a:solidFill>
                <a:latin typeface="Palatino Linotype" panose="02040502050505030304" pitchFamily="18" charset="0"/>
              </a:rPr>
              <a:t>Посланице светих апостола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sr-Cyrl-BA" sz="3200" dirty="0">
                <a:solidFill>
                  <a:schemeClr val="tx1"/>
                </a:solidFill>
                <a:latin typeface="Palatino Linotype" panose="02040502050505030304" pitchFamily="18" charset="0"/>
              </a:rPr>
              <a:t>Откривење Јованово</a:t>
            </a:r>
            <a:endParaRPr lang="en-US" sz="32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055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6400800" cy="5943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sr-Cyrl-BA" sz="3200" dirty="0">
                <a:latin typeface="Palatino Linotype" panose="02040502050505030304" pitchFamily="18" charset="0"/>
              </a:rPr>
              <a:t>Јеванђеља</a:t>
            </a:r>
            <a:endParaRPr lang="sr-Latn-BA" sz="3200" dirty="0" smtClean="0">
              <a:latin typeface="Palatino Linotype" panose="0204050205050503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r-Cyrl-BA" dirty="0" smtClean="0">
                <a:latin typeface="Palatino Linotype" panose="02040502050505030304" pitchFamily="18" charset="0"/>
              </a:rPr>
              <a:t>Књиге </a:t>
            </a:r>
            <a:r>
              <a:rPr lang="sr-Cyrl-BA" dirty="0" smtClean="0">
                <a:latin typeface="Palatino Linotype" panose="02040502050505030304" pitchFamily="18" charset="0"/>
              </a:rPr>
              <a:t>Христових апостола, Матеја, Марка, Луке и Јована називају се јеванђеља.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BA" dirty="0" smtClean="0">
                <a:latin typeface="Palatino Linotype" panose="02040502050505030304" pitchFamily="18" charset="0"/>
              </a:rPr>
              <a:t>Приповиједају о Христовом животу, дјелима, смрти и васкрсењу.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BA" dirty="0" smtClean="0">
                <a:latin typeface="Palatino Linotype" panose="02040502050505030304" pitchFamily="18" charset="0"/>
              </a:rPr>
              <a:t>Ријеч „јеванђеље“ значи „радосна вијест“.</a:t>
            </a:r>
          </a:p>
          <a:p>
            <a:pPr marL="0" indent="0" algn="ctr">
              <a:buNone/>
            </a:pPr>
            <a:r>
              <a:rPr lang="sr-Cyrl-BA" sz="3200" dirty="0">
                <a:solidFill>
                  <a:srgbClr val="59311B"/>
                </a:solidFill>
                <a:latin typeface="Palatino Linotype" panose="02040502050505030304" pitchFamily="18" charset="0"/>
              </a:rPr>
              <a:t>Дјела апостолска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r-Cyrl-BA" sz="2400" dirty="0" smtClean="0">
                <a:solidFill>
                  <a:srgbClr val="59311B"/>
                </a:solidFill>
                <a:latin typeface="Palatino Linotype" panose="02040502050505030304" pitchFamily="18" charset="0"/>
              </a:rPr>
              <a:t>Описују </a:t>
            </a:r>
            <a:r>
              <a:rPr lang="sr-Cyrl-BA" sz="2400" dirty="0">
                <a:solidFill>
                  <a:srgbClr val="59311B"/>
                </a:solidFill>
                <a:latin typeface="Palatino Linotype" panose="02040502050505030304" pitchFamily="18" charset="0"/>
              </a:rPr>
              <a:t>како се радосна вијест (јеванђеље) проширило по античком свијету, све до Рима, па и даље.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r-Cyrl-BA" sz="2400" dirty="0">
                <a:solidFill>
                  <a:srgbClr val="59311B"/>
                </a:solidFill>
                <a:latin typeface="Palatino Linotype" panose="02040502050505030304" pitchFamily="18" charset="0"/>
              </a:rPr>
              <a:t>Јеванђеље су по свијету пронијели Христови апостоли, који су примили дар Светог Духа</a:t>
            </a:r>
            <a:r>
              <a:rPr lang="sr-Cyrl-BA" sz="2400" dirty="0" smtClean="0">
                <a:solidFill>
                  <a:srgbClr val="59311B"/>
                </a:solidFill>
                <a:latin typeface="Palatino Linotype" panose="02040502050505030304" pitchFamily="18" charset="0"/>
              </a:rPr>
              <a:t>.</a:t>
            </a:r>
            <a:endParaRPr lang="sr-Cyrl-BA" sz="2400" dirty="0">
              <a:solidFill>
                <a:srgbClr val="59311B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765" y="304800"/>
            <a:ext cx="4990910" cy="6248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167382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s Classic 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01059.potx" id="{C5FD5170-17AC-4815-968A-FDC1AAB6E99D}" vid="{74C691A5-1550-4555-B870-169F3443F41D}"/>
    </a:ext>
  </a:extLst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ED80E12-3BE9-4746-820E-FFB249F467F2}">
  <ds:schemaRefs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elements/1.1/"/>
    <ds:schemaRef ds:uri="http://purl.org/dc/terms/"/>
    <ds:schemaRef ds:uri="http://schemas.microsoft.com/office/infopath/2007/PartnerControls"/>
    <ds:schemaRef ds:uri="4873beb7-5857-4685-be1f-d57550cc96cc"/>
  </ds:schemaRefs>
</ds:datastoreItem>
</file>

<file path=customXml/itemProps3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book education presentation (widescreen)</Template>
  <TotalTime>528</TotalTime>
  <Words>488</Words>
  <Application>Microsoft Office PowerPoint</Application>
  <PresentationFormat>Widescreen</PresentationFormat>
  <Paragraphs>70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Constantia</vt:lpstr>
      <vt:lpstr>Palatino Linotype</vt:lpstr>
      <vt:lpstr>Wingdings</vt:lpstr>
      <vt:lpstr>Books Classic 16x9</vt:lpstr>
      <vt:lpstr>Свето писмо и његова подјела</vt:lpstr>
      <vt:lpstr>Шта је то Свето писмо?</vt:lpstr>
      <vt:lpstr>PowerPoint Presentation</vt:lpstr>
      <vt:lpstr>Стари завјет се састоји од 39 књига.  Те књиге дијеле се на: </vt:lpstr>
      <vt:lpstr>PowerPoint Presentation</vt:lpstr>
      <vt:lpstr>PowerPoint Presentation</vt:lpstr>
      <vt:lpstr>Пророци</vt:lpstr>
      <vt:lpstr>PowerPoint Presentation</vt:lpstr>
      <vt:lpstr>PowerPoint Presentation</vt:lpstr>
      <vt:lpstr>PowerPoint Presentation</vt:lpstr>
      <vt:lpstr>Задаци за самосталан рад: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Свето писмо и његова подјела</dc:title>
  <dc:creator>EC</dc:creator>
  <cp:lastModifiedBy>EC</cp:lastModifiedBy>
  <cp:revision>40</cp:revision>
  <dcterms:created xsi:type="dcterms:W3CDTF">2020-11-07T23:37:24Z</dcterms:created>
  <dcterms:modified xsi:type="dcterms:W3CDTF">2020-11-10T09:13:37Z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