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3" r:id="rId6"/>
    <p:sldId id="257" r:id="rId7"/>
    <p:sldId id="258" r:id="rId8"/>
    <p:sldId id="260" r:id="rId9"/>
    <p:sldId id="261" r:id="rId10"/>
    <p:sldId id="262" r:id="rId11"/>
    <p:sldId id="266" r:id="rId12"/>
    <p:sldId id="263" r:id="rId13"/>
    <p:sldId id="264" r:id="rId14"/>
    <p:sldId id="265" r:id="rId15"/>
    <p:sldId id="270" r:id="rId16"/>
    <p:sldId id="271" r:id="rId17"/>
    <p:sldId id="267" r:id="rId18"/>
    <p:sldId id="268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88914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08042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7125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52272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8477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80489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848806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5222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5187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87958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69765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96700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1541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70876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41027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26060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FDE-F36E-4470-AA0E-A133AEB2D0A7}" type="datetimeFigureOut">
              <a:rPr lang="bs-Latn-BA" smtClean="0"/>
              <a:pPr/>
              <a:t>23.11.2020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AC75BB-361B-4A44-9F1C-B32AC289B10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5607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3314700"/>
            <a:ext cx="8915399" cy="2262781"/>
          </a:xfrm>
        </p:spPr>
        <p:txBody>
          <a:bodyPr/>
          <a:lstStyle/>
          <a:p>
            <a:r>
              <a:rPr lang="sr-Cyrl-RS" dirty="0"/>
              <a:t>Линијске и разгранате алгоритамске структуре</a:t>
            </a:r>
            <a:endParaRPr lang="bs-Latn-BA" dirty="0"/>
          </a:p>
        </p:txBody>
      </p:sp>
      <p:pic>
        <p:nvPicPr>
          <p:cNvPr id="1026" name="Picture 2" descr="Run QBASIC on Android | Android, Microsoft windows, Game websi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3975" y="731338"/>
            <a:ext cx="2476500" cy="2476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78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rcRect r="57019" b="80326"/>
          <a:stretch>
            <a:fillRect/>
          </a:stretch>
        </p:blipFill>
        <p:spPr>
          <a:xfrm>
            <a:off x="3529602" y="3376089"/>
            <a:ext cx="7034620" cy="2155067"/>
          </a:xfrm>
          <a:prstGeom prst="rect">
            <a:avLst/>
          </a:prstGeom>
        </p:spPr>
      </p:pic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33.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9" name="Čuvar mesta za sadržaj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4. </a:t>
            </a:r>
            <a:r>
              <a:rPr lang="sr-Cyrl-RS" sz="2400" b="1" dirty="0"/>
              <a:t>Унос програмског кода у рачунар</a:t>
            </a:r>
            <a:br>
              <a:rPr lang="sr-Cyrl-RS" sz="2400" b="1" dirty="0"/>
            </a:br>
            <a:r>
              <a:rPr lang="sr-Cyrl-RS" sz="2400" b="1" dirty="0"/>
              <a:t>и покретање програма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20058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dirty="0"/>
              <a:t>Написати програм који за</a:t>
            </a:r>
            <a:r>
              <a:rPr lang="sr-Latn-RS" sz="2400" dirty="0"/>
              <a:t> </a:t>
            </a:r>
            <a:r>
              <a:rPr lang="sr-Cyrl-RS" sz="2400" dirty="0"/>
              <a:t>унесене бројеве 1-7 исписује дане у седмици, иначе исписује поруку </a:t>
            </a:r>
            <a:r>
              <a:rPr lang="sr-Latn-RS" sz="2400" dirty="0"/>
              <a:t>„</a:t>
            </a:r>
            <a:r>
              <a:rPr lang="sr-Cyrl-RS" sz="2400" dirty="0"/>
              <a:t>грешка</a:t>
            </a:r>
            <a:r>
              <a:rPr lang="sr-Latn-RS" sz="2400" dirty="0"/>
              <a:t>“.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b="1" dirty="0"/>
              <a:t>1. </a:t>
            </a:r>
            <a:r>
              <a:rPr lang="sr-Cyrl-RS" sz="2400" b="1" dirty="0"/>
              <a:t>Анализа проблема</a:t>
            </a:r>
            <a:r>
              <a:rPr lang="sr-Latn-RS" sz="2400" b="1" dirty="0"/>
              <a:t>:</a:t>
            </a: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sr-Latn-RS" sz="2400" b="0" dirty="0">
                <a:ea typeface="Cambria Math" panose="02040503050406030204" pitchFamily="18" charset="0"/>
              </a:rPr>
              <a:t>1 – </a:t>
            </a:r>
            <a:r>
              <a:rPr lang="sr-Cyrl-RS" sz="2400" b="0" dirty="0" err="1">
                <a:ea typeface="Cambria Math" panose="02040503050406030204" pitchFamily="18" charset="0"/>
              </a:rPr>
              <a:t>понедјељак</a:t>
            </a:r>
            <a:r>
              <a:rPr lang="sr-Latn-RS" sz="2400" b="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sr-Latn-RS" sz="2400" dirty="0">
                <a:ea typeface="Cambria Math" panose="02040503050406030204" pitchFamily="18" charset="0"/>
              </a:rPr>
              <a:t>2 – </a:t>
            </a:r>
            <a:r>
              <a:rPr lang="sr-Cyrl-RS" sz="2400" dirty="0">
                <a:ea typeface="Cambria Math" panose="02040503050406030204" pitchFamily="18" charset="0"/>
              </a:rPr>
              <a:t>уторак</a:t>
            </a:r>
            <a:r>
              <a:rPr lang="sr-Latn-RS" sz="240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sr-Latn-RS" sz="2400" dirty="0">
                <a:ea typeface="Cambria Math" panose="02040503050406030204" pitchFamily="18" charset="0"/>
              </a:rPr>
              <a:t>3 – </a:t>
            </a:r>
            <a:r>
              <a:rPr lang="sr-Cyrl-RS" sz="2400" dirty="0" err="1">
                <a:ea typeface="Cambria Math" panose="02040503050406030204" pitchFamily="18" charset="0"/>
              </a:rPr>
              <a:t>сриједа</a:t>
            </a:r>
            <a:endParaRPr lang="sr-Latn-RS" sz="240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sr-Latn-RS" sz="2400" b="0" dirty="0">
                <a:ea typeface="Cambria Math" panose="02040503050406030204" pitchFamily="18" charset="0"/>
              </a:rPr>
              <a:t>4 – </a:t>
            </a:r>
            <a:r>
              <a:rPr lang="sr-Cyrl-RS" sz="2400" b="0" dirty="0">
                <a:ea typeface="Cambria Math" panose="02040503050406030204" pitchFamily="18" charset="0"/>
              </a:rPr>
              <a:t>четвртак</a:t>
            </a:r>
            <a:r>
              <a:rPr lang="sr-Latn-RS" sz="2400" b="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bs-Latn-BA" sz="2400" dirty="0"/>
          </a:p>
        </p:txBody>
      </p:sp>
      <p:sp>
        <p:nvSpPr>
          <p:cNvPr id="5" name="Čuvar mesta za sadržaj 2"/>
          <p:cNvSpPr txBox="1">
            <a:spLocks/>
          </p:cNvSpPr>
          <p:nvPr/>
        </p:nvSpPr>
        <p:spPr>
          <a:xfrm>
            <a:off x="5223238" y="4352659"/>
            <a:ext cx="5292042" cy="2771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dirty="0">
                <a:ea typeface="Cambria Math" panose="02040503050406030204" pitchFamily="18" charset="0"/>
              </a:rPr>
              <a:t>5 – </a:t>
            </a:r>
            <a:r>
              <a:rPr lang="sr-Cyrl-RS" sz="2400" dirty="0">
                <a:ea typeface="Cambria Math" panose="02040503050406030204" pitchFamily="18" charset="0"/>
              </a:rPr>
              <a:t>петак</a:t>
            </a:r>
            <a:r>
              <a:rPr lang="sr-Latn-RS" sz="240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Font typeface="Wingdings 3" charset="2"/>
              <a:buNone/>
            </a:pPr>
            <a:r>
              <a:rPr lang="sr-Latn-RS" sz="2400" dirty="0">
                <a:ea typeface="Cambria Math" panose="02040503050406030204" pitchFamily="18" charset="0"/>
              </a:rPr>
              <a:t>6 – </a:t>
            </a:r>
            <a:r>
              <a:rPr lang="sr-Cyrl-RS" sz="2400" dirty="0">
                <a:ea typeface="Cambria Math" panose="02040503050406030204" pitchFamily="18" charset="0"/>
              </a:rPr>
              <a:t>субота</a:t>
            </a:r>
            <a:r>
              <a:rPr lang="sr-Latn-RS" sz="240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Font typeface="Wingdings 3" charset="2"/>
              <a:buNone/>
            </a:pPr>
            <a:r>
              <a:rPr lang="sr-Latn-RS" sz="2400" dirty="0">
                <a:ea typeface="Cambria Math" panose="02040503050406030204" pitchFamily="18" charset="0"/>
              </a:rPr>
              <a:t>7 – </a:t>
            </a:r>
            <a:r>
              <a:rPr lang="sr-Cyrl-RS" sz="2400" dirty="0" err="1">
                <a:ea typeface="Cambria Math" panose="02040503050406030204" pitchFamily="18" charset="0"/>
              </a:rPr>
              <a:t>недјеља</a:t>
            </a:r>
            <a:r>
              <a:rPr lang="sr-Latn-RS" sz="240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Font typeface="Wingdings 3" charset="2"/>
              <a:buNone/>
            </a:pPr>
            <a:r>
              <a:rPr lang="sr-Cyrl-RS" sz="2400" dirty="0">
                <a:ea typeface="Cambria Math" panose="02040503050406030204" pitchFamily="18" charset="0"/>
              </a:rPr>
              <a:t>Било који други број</a:t>
            </a:r>
            <a:r>
              <a:rPr lang="sr-Latn-RS" sz="2400" dirty="0">
                <a:ea typeface="Cambria Math" panose="02040503050406030204" pitchFamily="18" charset="0"/>
              </a:rPr>
              <a:t> – </a:t>
            </a:r>
            <a:r>
              <a:rPr lang="sr-Cyrl-RS" sz="2400" dirty="0">
                <a:ea typeface="Cambria Math" panose="02040503050406030204" pitchFamily="18" charset="0"/>
              </a:rPr>
              <a:t>грешка</a:t>
            </a:r>
            <a:r>
              <a:rPr lang="sr-Latn-RS" sz="2400" dirty="0">
                <a:ea typeface="Cambria Math" panose="02040503050406030204" pitchFamily="18" charset="0"/>
              </a:rPr>
              <a:t> </a:t>
            </a:r>
          </a:p>
          <a:p>
            <a:pPr marL="0" indent="0">
              <a:buFont typeface="Wingdings 3" charset="2"/>
              <a:buNone/>
            </a:pPr>
            <a:endParaRPr lang="bs-Latn-BA" sz="2400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</a:t>
            </a:r>
            <a:r>
              <a:rPr lang="sr-Cyrl-RS" sz="2800" dirty="0"/>
              <a:t>2</a:t>
            </a:r>
            <a:r>
              <a:rPr lang="sr-Latn-RS" sz="2800" dirty="0"/>
              <a:t>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</a:t>
            </a:r>
            <a:r>
              <a:rPr lang="sr-Latn-RS" sz="2800" dirty="0" smtClean="0"/>
              <a:t>)</a:t>
            </a:r>
            <a:endParaRPr lang="bs-Latn-B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1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881047"/>
            <a:ext cx="4424543" cy="4859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b="1" dirty="0"/>
              <a:t>2. </a:t>
            </a:r>
            <a:r>
              <a:rPr lang="sr-Cyrl-RS" sz="2400" b="1" dirty="0"/>
              <a:t>Израда алгоритма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bs-Latn-BA" sz="2400" dirty="0"/>
          </a:p>
        </p:txBody>
      </p:sp>
      <p:sp>
        <p:nvSpPr>
          <p:cNvPr id="4" name="Čuvar mesta za sadržaj 2"/>
          <p:cNvSpPr txBox="1">
            <a:spLocks/>
          </p:cNvSpPr>
          <p:nvPr/>
        </p:nvSpPr>
        <p:spPr>
          <a:xfrm>
            <a:off x="6693380" y="1881046"/>
            <a:ext cx="5320664" cy="485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b="1" dirty="0"/>
              <a:t>3. </a:t>
            </a:r>
            <a:r>
              <a:rPr lang="sr-Cyrl-RS" sz="2400" b="1" dirty="0"/>
              <a:t>Писање програмског кода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REM dani u sedmici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CLS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INPUT “Unesi broj“; n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SELECT CASE n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1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ponedjeljak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2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“utorak“</a:t>
            </a:r>
          </a:p>
        </p:txBody>
      </p:sp>
      <p:sp>
        <p:nvSpPr>
          <p:cNvPr id="5" name="Elipsa 4"/>
          <p:cNvSpPr/>
          <p:nvPr/>
        </p:nvSpPr>
        <p:spPr>
          <a:xfrm>
            <a:off x="2958701" y="2388204"/>
            <a:ext cx="1979037" cy="287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ПОЧЕТАК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9" name="Paralelogram 8"/>
          <p:cNvSpPr/>
          <p:nvPr/>
        </p:nvSpPr>
        <p:spPr>
          <a:xfrm>
            <a:off x="2958701" y="2992832"/>
            <a:ext cx="1979038" cy="32829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n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0" name="Dijamant 9"/>
          <p:cNvSpPr/>
          <p:nvPr/>
        </p:nvSpPr>
        <p:spPr>
          <a:xfrm>
            <a:off x="2958700" y="3650736"/>
            <a:ext cx="1990279" cy="6403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n</a:t>
            </a:r>
            <a:endParaRPr lang="bs-Latn-BA" dirty="0">
              <a:solidFill>
                <a:schemeClr val="tx1"/>
              </a:solidFill>
            </a:endParaRPr>
          </a:p>
        </p:txBody>
      </p:sp>
      <p:cxnSp>
        <p:nvCxnSpPr>
          <p:cNvPr id="19" name="Prava linija spajanja sa strelicom 18"/>
          <p:cNvCxnSpPr/>
          <p:nvPr/>
        </p:nvCxnSpPr>
        <p:spPr>
          <a:xfrm flipH="1">
            <a:off x="3948219" y="2675657"/>
            <a:ext cx="2" cy="316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Prava linija spajanja sa strelicom 21"/>
          <p:cNvCxnSpPr/>
          <p:nvPr/>
        </p:nvCxnSpPr>
        <p:spPr>
          <a:xfrm flipH="1">
            <a:off x="3948217" y="3341542"/>
            <a:ext cx="2" cy="316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2224293" y="4340068"/>
            <a:ext cx="344294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sa strelicom 19"/>
          <p:cNvCxnSpPr/>
          <p:nvPr/>
        </p:nvCxnSpPr>
        <p:spPr>
          <a:xfrm>
            <a:off x="2224293" y="4340068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kvir za tekst 22"/>
          <p:cNvSpPr txBox="1"/>
          <p:nvPr/>
        </p:nvSpPr>
        <p:spPr>
          <a:xfrm>
            <a:off x="2063254" y="46209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bs-Latn-BA" dirty="0"/>
          </a:p>
        </p:txBody>
      </p:sp>
      <p:cxnSp>
        <p:nvCxnSpPr>
          <p:cNvPr id="29" name="Prava linija spajanja sa strelicom 28"/>
          <p:cNvCxnSpPr/>
          <p:nvPr/>
        </p:nvCxnSpPr>
        <p:spPr>
          <a:xfrm>
            <a:off x="2698238" y="4345916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kvir za tekst 29"/>
          <p:cNvSpPr txBox="1"/>
          <p:nvPr/>
        </p:nvSpPr>
        <p:spPr>
          <a:xfrm>
            <a:off x="2537199" y="4626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</a:t>
            </a:r>
            <a:endParaRPr lang="bs-Latn-BA" dirty="0"/>
          </a:p>
        </p:txBody>
      </p:sp>
      <p:cxnSp>
        <p:nvCxnSpPr>
          <p:cNvPr id="31" name="Prava linija spajanja sa strelicom 30"/>
          <p:cNvCxnSpPr/>
          <p:nvPr/>
        </p:nvCxnSpPr>
        <p:spPr>
          <a:xfrm>
            <a:off x="3172183" y="4362677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kvir za tekst 31"/>
          <p:cNvSpPr txBox="1"/>
          <p:nvPr/>
        </p:nvSpPr>
        <p:spPr>
          <a:xfrm>
            <a:off x="3011144" y="4643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3</a:t>
            </a:r>
            <a:endParaRPr lang="bs-Latn-BA" dirty="0"/>
          </a:p>
        </p:txBody>
      </p:sp>
      <p:cxnSp>
        <p:nvCxnSpPr>
          <p:cNvPr id="35" name="Prava linija spajanja sa strelicom 34"/>
          <p:cNvCxnSpPr/>
          <p:nvPr/>
        </p:nvCxnSpPr>
        <p:spPr>
          <a:xfrm>
            <a:off x="3645827" y="4378988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kvir za tekst 35"/>
          <p:cNvSpPr txBox="1"/>
          <p:nvPr/>
        </p:nvSpPr>
        <p:spPr>
          <a:xfrm>
            <a:off x="3484788" y="46598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4</a:t>
            </a:r>
            <a:endParaRPr lang="bs-Latn-BA" dirty="0"/>
          </a:p>
        </p:txBody>
      </p:sp>
      <p:cxnSp>
        <p:nvCxnSpPr>
          <p:cNvPr id="37" name="Prava linija spajanja sa strelicom 36"/>
          <p:cNvCxnSpPr/>
          <p:nvPr/>
        </p:nvCxnSpPr>
        <p:spPr>
          <a:xfrm>
            <a:off x="4116876" y="4362677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kvir za tekst 37"/>
          <p:cNvSpPr txBox="1"/>
          <p:nvPr/>
        </p:nvSpPr>
        <p:spPr>
          <a:xfrm>
            <a:off x="3955837" y="4643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5</a:t>
            </a:r>
            <a:endParaRPr lang="bs-Latn-BA" dirty="0"/>
          </a:p>
        </p:txBody>
      </p:sp>
      <p:cxnSp>
        <p:nvCxnSpPr>
          <p:cNvPr id="39" name="Prava linija spajanja sa strelicom 38"/>
          <p:cNvCxnSpPr/>
          <p:nvPr/>
        </p:nvCxnSpPr>
        <p:spPr>
          <a:xfrm>
            <a:off x="4583338" y="4362677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kvir za tekst 39"/>
          <p:cNvSpPr txBox="1"/>
          <p:nvPr/>
        </p:nvSpPr>
        <p:spPr>
          <a:xfrm>
            <a:off x="4422299" y="4643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6</a:t>
            </a:r>
            <a:endParaRPr lang="bs-Latn-BA" dirty="0"/>
          </a:p>
        </p:txBody>
      </p:sp>
      <p:cxnSp>
        <p:nvCxnSpPr>
          <p:cNvPr id="41" name="Prava linija spajanja sa strelicom 40"/>
          <p:cNvCxnSpPr/>
          <p:nvPr/>
        </p:nvCxnSpPr>
        <p:spPr>
          <a:xfrm>
            <a:off x="5070152" y="4340068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kvir za tekst 41"/>
          <p:cNvSpPr txBox="1"/>
          <p:nvPr/>
        </p:nvSpPr>
        <p:spPr>
          <a:xfrm>
            <a:off x="4909113" y="46209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7</a:t>
            </a:r>
            <a:endParaRPr lang="bs-Latn-BA" dirty="0"/>
          </a:p>
        </p:txBody>
      </p:sp>
      <p:cxnSp>
        <p:nvCxnSpPr>
          <p:cNvPr id="43" name="Prava linija spajanja sa strelicom 42"/>
          <p:cNvCxnSpPr/>
          <p:nvPr/>
        </p:nvCxnSpPr>
        <p:spPr>
          <a:xfrm>
            <a:off x="5667239" y="4340068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kvir za tekst 43"/>
          <p:cNvSpPr txBox="1"/>
          <p:nvPr/>
        </p:nvSpPr>
        <p:spPr>
          <a:xfrm>
            <a:off x="5375574" y="462094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ELSE</a:t>
            </a:r>
            <a:endParaRPr lang="bs-Latn-BA" dirty="0"/>
          </a:p>
        </p:txBody>
      </p:sp>
      <p:cxnSp>
        <p:nvCxnSpPr>
          <p:cNvPr id="45" name="Prava linija spajanja sa strelicom 44"/>
          <p:cNvCxnSpPr/>
          <p:nvPr/>
        </p:nvCxnSpPr>
        <p:spPr>
          <a:xfrm>
            <a:off x="2217621" y="4990274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a linija spajanja sa strelicom 45"/>
          <p:cNvCxnSpPr/>
          <p:nvPr/>
        </p:nvCxnSpPr>
        <p:spPr>
          <a:xfrm>
            <a:off x="2691566" y="4996122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rava linija spajanja sa strelicom 46"/>
          <p:cNvCxnSpPr/>
          <p:nvPr/>
        </p:nvCxnSpPr>
        <p:spPr>
          <a:xfrm>
            <a:off x="3165511" y="5012883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a linija spajanja sa strelicom 47"/>
          <p:cNvCxnSpPr/>
          <p:nvPr/>
        </p:nvCxnSpPr>
        <p:spPr>
          <a:xfrm>
            <a:off x="3639155" y="5029194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rava linija spajanja sa strelicom 48"/>
          <p:cNvCxnSpPr/>
          <p:nvPr/>
        </p:nvCxnSpPr>
        <p:spPr>
          <a:xfrm>
            <a:off x="4110204" y="5012883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a linija spajanja sa strelicom 49"/>
          <p:cNvCxnSpPr/>
          <p:nvPr/>
        </p:nvCxnSpPr>
        <p:spPr>
          <a:xfrm>
            <a:off x="4576666" y="5012883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rava linija spajanja sa strelicom 50"/>
          <p:cNvCxnSpPr/>
          <p:nvPr/>
        </p:nvCxnSpPr>
        <p:spPr>
          <a:xfrm>
            <a:off x="5063480" y="4990274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a linija spajanja sa strelicom 51"/>
          <p:cNvCxnSpPr/>
          <p:nvPr/>
        </p:nvCxnSpPr>
        <p:spPr>
          <a:xfrm>
            <a:off x="5660567" y="4990274"/>
            <a:ext cx="0" cy="280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elogram 24"/>
          <p:cNvSpPr/>
          <p:nvPr/>
        </p:nvSpPr>
        <p:spPr>
          <a:xfrm>
            <a:off x="1976824" y="5264780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4" name="Paralelogram 53"/>
          <p:cNvSpPr/>
          <p:nvPr/>
        </p:nvSpPr>
        <p:spPr>
          <a:xfrm>
            <a:off x="2469046" y="5271683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У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5" name="Paralelogram 54"/>
          <p:cNvSpPr/>
          <p:nvPr/>
        </p:nvSpPr>
        <p:spPr>
          <a:xfrm>
            <a:off x="2941196" y="5271683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С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6" name="Paralelogram 55"/>
          <p:cNvSpPr/>
          <p:nvPr/>
        </p:nvSpPr>
        <p:spPr>
          <a:xfrm>
            <a:off x="3426984" y="5266594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Ч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7" name="Paralelogram 56"/>
          <p:cNvSpPr/>
          <p:nvPr/>
        </p:nvSpPr>
        <p:spPr>
          <a:xfrm>
            <a:off x="3907974" y="5262004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8" name="Paralelogram 57"/>
          <p:cNvSpPr/>
          <p:nvPr/>
        </p:nvSpPr>
        <p:spPr>
          <a:xfrm>
            <a:off x="4367168" y="5262004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С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59" name="Paralelogram 58"/>
          <p:cNvSpPr/>
          <p:nvPr/>
        </p:nvSpPr>
        <p:spPr>
          <a:xfrm>
            <a:off x="4850432" y="5251717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Н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60" name="Paralelogram 59"/>
          <p:cNvSpPr/>
          <p:nvPr/>
        </p:nvSpPr>
        <p:spPr>
          <a:xfrm>
            <a:off x="5423262" y="5256271"/>
            <a:ext cx="418913" cy="3304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61" name="Elipsa 60"/>
          <p:cNvSpPr/>
          <p:nvPr/>
        </p:nvSpPr>
        <p:spPr>
          <a:xfrm>
            <a:off x="2849373" y="6250522"/>
            <a:ext cx="1979037" cy="287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КРАЈ</a:t>
            </a:r>
            <a:endParaRPr lang="bs-Latn-BA" dirty="0">
              <a:solidFill>
                <a:schemeClr val="tx1"/>
              </a:solidFill>
            </a:endParaRPr>
          </a:p>
        </p:txBody>
      </p:sp>
      <p:cxnSp>
        <p:nvCxnSpPr>
          <p:cNvPr id="62" name="Prava linija spajanja sa strelicom 61"/>
          <p:cNvCxnSpPr>
            <a:endCxn id="61" idx="2"/>
          </p:cNvCxnSpPr>
          <p:nvPr/>
        </p:nvCxnSpPr>
        <p:spPr>
          <a:xfrm>
            <a:off x="2174510" y="5602095"/>
            <a:ext cx="674863" cy="7921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rava linija spajanja sa strelicom 63"/>
          <p:cNvCxnSpPr>
            <a:stCxn id="60" idx="4"/>
            <a:endCxn id="61" idx="6"/>
          </p:cNvCxnSpPr>
          <p:nvPr/>
        </p:nvCxnSpPr>
        <p:spPr>
          <a:xfrm flipH="1">
            <a:off x="4828410" y="5586683"/>
            <a:ext cx="804309" cy="807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rava linija spajanja sa strelicom 66"/>
          <p:cNvCxnSpPr>
            <a:stCxn id="54" idx="4"/>
            <a:endCxn id="61" idx="1"/>
          </p:cNvCxnSpPr>
          <p:nvPr/>
        </p:nvCxnSpPr>
        <p:spPr>
          <a:xfrm>
            <a:off x="2678503" y="5602095"/>
            <a:ext cx="460693" cy="6905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rava linija spajanja sa strelicom 69"/>
          <p:cNvCxnSpPr>
            <a:stCxn id="55" idx="4"/>
          </p:cNvCxnSpPr>
          <p:nvPr/>
        </p:nvCxnSpPr>
        <p:spPr>
          <a:xfrm>
            <a:off x="3150653" y="5602095"/>
            <a:ext cx="298827" cy="6232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rava linija spajanja sa strelicom 72"/>
          <p:cNvCxnSpPr>
            <a:stCxn id="56" idx="4"/>
          </p:cNvCxnSpPr>
          <p:nvPr/>
        </p:nvCxnSpPr>
        <p:spPr>
          <a:xfrm>
            <a:off x="3636441" y="5597006"/>
            <a:ext cx="70382" cy="6186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rava linija spajanja sa strelicom 78"/>
          <p:cNvCxnSpPr>
            <a:stCxn id="57" idx="4"/>
          </p:cNvCxnSpPr>
          <p:nvPr/>
        </p:nvCxnSpPr>
        <p:spPr>
          <a:xfrm flipH="1">
            <a:off x="4043085" y="5592416"/>
            <a:ext cx="74346" cy="63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ava linija spajanja sa strelicom 81"/>
          <p:cNvCxnSpPr>
            <a:stCxn id="58" idx="4"/>
          </p:cNvCxnSpPr>
          <p:nvPr/>
        </p:nvCxnSpPr>
        <p:spPr>
          <a:xfrm flipH="1">
            <a:off x="4365450" y="5592416"/>
            <a:ext cx="211175" cy="6774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rava linija spajanja sa strelicom 85"/>
          <p:cNvCxnSpPr>
            <a:stCxn id="59" idx="4"/>
          </p:cNvCxnSpPr>
          <p:nvPr/>
        </p:nvCxnSpPr>
        <p:spPr>
          <a:xfrm flipH="1">
            <a:off x="4691769" y="5582129"/>
            <a:ext cx="368120" cy="7018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avougaonik zaobljenih uglova 62"/>
          <p:cNvSpPr/>
          <p:nvPr/>
        </p:nvSpPr>
        <p:spPr>
          <a:xfrm>
            <a:off x="2923486" y="2286609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5" name="Pravougaonik zaobljenih uglova 64"/>
          <p:cNvSpPr/>
          <p:nvPr/>
        </p:nvSpPr>
        <p:spPr>
          <a:xfrm>
            <a:off x="2929108" y="2909463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6" name="Pravougaonik zaobljenih uglova 65"/>
          <p:cNvSpPr/>
          <p:nvPr/>
        </p:nvSpPr>
        <p:spPr>
          <a:xfrm>
            <a:off x="2923486" y="3712747"/>
            <a:ext cx="2049461" cy="49482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8" name="Pravougaonik zaobljenih uglova 67"/>
          <p:cNvSpPr/>
          <p:nvPr/>
        </p:nvSpPr>
        <p:spPr>
          <a:xfrm>
            <a:off x="2035028" y="4604619"/>
            <a:ext cx="351846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9" name="Pravougaonik zaobljenih uglova 68"/>
          <p:cNvSpPr/>
          <p:nvPr/>
        </p:nvSpPr>
        <p:spPr>
          <a:xfrm>
            <a:off x="2035028" y="5241667"/>
            <a:ext cx="356746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72" name="Pravougaonik zaobljenih uglova 71"/>
          <p:cNvSpPr/>
          <p:nvPr/>
        </p:nvSpPr>
        <p:spPr>
          <a:xfrm>
            <a:off x="2513444" y="4614720"/>
            <a:ext cx="351846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4" name="Pravougaonik zaobljenih uglova 73"/>
          <p:cNvSpPr/>
          <p:nvPr/>
        </p:nvSpPr>
        <p:spPr>
          <a:xfrm>
            <a:off x="2513792" y="5237793"/>
            <a:ext cx="356746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5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</a:t>
            </a:r>
            <a:r>
              <a:rPr lang="sr-Cyrl-RS" sz="2800" dirty="0"/>
              <a:t>2</a:t>
            </a:r>
            <a:r>
              <a:rPr lang="sr-Latn-RS" sz="2800" dirty="0"/>
              <a:t>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xmlns="" val="38352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23" grpId="0"/>
      <p:bldP spid="30" grpId="0"/>
      <p:bldP spid="32" grpId="0"/>
      <p:bldP spid="36" grpId="0"/>
      <p:bldP spid="38" grpId="0"/>
      <p:bldP spid="40" grpId="0"/>
      <p:bldP spid="42" grpId="0"/>
      <p:bldP spid="44" grpId="0"/>
      <p:bldP spid="25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5" grpId="0" animBg="1"/>
      <p:bldP spid="66" grpId="0" animBg="1"/>
      <p:bldP spid="68" grpId="0" animBg="1"/>
      <p:bldP spid="69" grpId="0" animBg="1"/>
      <p:bldP spid="72" grpId="0" animBg="1"/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sadržaj 2"/>
          <p:cNvSpPr txBox="1">
            <a:spLocks/>
          </p:cNvSpPr>
          <p:nvPr/>
        </p:nvSpPr>
        <p:spPr>
          <a:xfrm>
            <a:off x="2430248" y="1881046"/>
            <a:ext cx="4597570" cy="485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b="1" dirty="0"/>
              <a:t>3. Pisanje programskog koda: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REM dani u sedmici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CLS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INPUT “Unesi broj“; n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SELECT CASE n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1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ponedjeljak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2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“utorak“</a:t>
            </a:r>
          </a:p>
        </p:txBody>
      </p:sp>
      <p:sp>
        <p:nvSpPr>
          <p:cNvPr id="63" name="Čuvar mesta za sadržaj 2"/>
          <p:cNvSpPr txBox="1">
            <a:spLocks/>
          </p:cNvSpPr>
          <p:nvPr/>
        </p:nvSpPr>
        <p:spPr>
          <a:xfrm>
            <a:off x="6031248" y="1889755"/>
            <a:ext cx="4597570" cy="485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b="1" dirty="0"/>
              <a:t> 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3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srijeda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4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cetvrtak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5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“petak“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6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“subota“</a:t>
            </a:r>
          </a:p>
          <a:p>
            <a:pPr marL="0" indent="0">
              <a:buNone/>
            </a:pPr>
            <a:endParaRPr lang="sr-Latn-RS" sz="28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Čuvar mesta za sadržaj 2"/>
          <p:cNvSpPr txBox="1">
            <a:spLocks/>
          </p:cNvSpPr>
          <p:nvPr/>
        </p:nvSpPr>
        <p:spPr>
          <a:xfrm>
            <a:off x="9124869" y="1885399"/>
            <a:ext cx="4597570" cy="485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b="1" dirty="0"/>
              <a:t> 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7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nedjelja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CASE ELSE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PRINT “</a:t>
            </a:r>
            <a:r>
              <a:rPr lang="sr-Latn-RS" sz="28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greska</a:t>
            </a: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END SELECT</a:t>
            </a:r>
          </a:p>
          <a:p>
            <a:pPr marL="0" indent="0">
              <a:buNone/>
            </a:pPr>
            <a:r>
              <a:rPr lang="sr-Latn-R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END</a:t>
            </a:r>
          </a:p>
          <a:p>
            <a:pPr marL="0" indent="0">
              <a:buNone/>
            </a:pPr>
            <a:endParaRPr lang="sr-Latn-RS" sz="28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</a:t>
            </a:r>
            <a:r>
              <a:rPr lang="sr-Cyrl-RS" sz="2800" dirty="0"/>
              <a:t>2</a:t>
            </a:r>
            <a:r>
              <a:rPr lang="sr-Latn-RS" sz="2800" dirty="0"/>
              <a:t>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xmlns="" val="33873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print"/>
          <a:srcRect l="620" r="58712" b="20637"/>
          <a:stretch/>
        </p:blipFill>
        <p:spPr>
          <a:xfrm>
            <a:off x="4605068" y="2776916"/>
            <a:ext cx="4887399" cy="4081084"/>
          </a:xfrm>
          <a:prstGeom prst="rect">
            <a:avLst/>
          </a:prstGeom>
        </p:spPr>
      </p:pic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</a:t>
            </a:r>
            <a:r>
              <a:rPr lang="sr-Cyrl-RS" sz="2800" dirty="0"/>
              <a:t>2</a:t>
            </a:r>
            <a:r>
              <a:rPr lang="sr-Latn-RS" sz="2800" dirty="0"/>
              <a:t>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10" name="Okvir za tekst 9"/>
          <p:cNvSpPr txBox="1"/>
          <p:nvPr/>
        </p:nvSpPr>
        <p:spPr>
          <a:xfrm>
            <a:off x="8027735" y="4817458"/>
            <a:ext cx="84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>
                <a:solidFill>
                  <a:srgbClr val="FF0000"/>
                </a:solidFill>
              </a:rPr>
              <a:t>F5</a:t>
            </a:r>
            <a:endParaRPr lang="bs-Latn-BA" sz="4000" b="1" dirty="0">
              <a:solidFill>
                <a:srgbClr val="FF0000"/>
              </a:solidFill>
            </a:endParaRPr>
          </a:p>
        </p:txBody>
      </p:sp>
      <p:sp>
        <p:nvSpPr>
          <p:cNvPr id="7" name="Čuvar mesta za sadržaj 2"/>
          <p:cNvSpPr txBox="1">
            <a:spLocks/>
          </p:cNvSpPr>
          <p:nvPr/>
        </p:nvSpPr>
        <p:spPr>
          <a:xfrm>
            <a:off x="2589212" y="1905000"/>
            <a:ext cx="597656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r-Latn-RS" sz="2400" b="1" dirty="0" smtClean="0"/>
              <a:t>4. </a:t>
            </a:r>
            <a:r>
              <a:rPr lang="sr-Cyrl-RS" sz="2400" b="1" dirty="0" smtClean="0"/>
              <a:t>Унос програмског кода у рачунар</a:t>
            </a:r>
            <a:br>
              <a:rPr lang="sr-Cyrl-RS" sz="2400" b="1" dirty="0" smtClean="0"/>
            </a:br>
            <a:r>
              <a:rPr lang="sr-Cyrl-RS" sz="2400" b="1" dirty="0" smtClean="0"/>
              <a:t>и покретање програма</a:t>
            </a:r>
            <a:r>
              <a:rPr lang="sr-Latn-RS" sz="2400" b="1" dirty="0" smtClean="0"/>
              <a:t>:</a:t>
            </a:r>
          </a:p>
          <a:p>
            <a:pPr marL="0" indent="0">
              <a:buFont typeface="Wingdings 3" charset="2"/>
              <a:buNone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49734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/>
          <a:srcRect r="67872" b="78353"/>
          <a:stretch>
            <a:fillRect/>
          </a:stretch>
        </p:blipFill>
        <p:spPr>
          <a:xfrm>
            <a:off x="4515793" y="3185890"/>
            <a:ext cx="5062238" cy="2279176"/>
          </a:xfrm>
          <a:prstGeom prst="rect">
            <a:avLst/>
          </a:prstGeom>
        </p:spPr>
      </p:pic>
      <p:sp>
        <p:nvSpPr>
          <p:cNvPr id="8" name="Čuvar mesta za sadržaj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4. </a:t>
            </a:r>
            <a:r>
              <a:rPr lang="sr-Cyrl-RS" sz="2400" b="1" dirty="0"/>
              <a:t>Унос програмског кода у рачунар</a:t>
            </a:r>
            <a:br>
              <a:rPr lang="sr-Cyrl-RS" sz="2400" b="1" dirty="0"/>
            </a:br>
            <a:r>
              <a:rPr lang="sr-Cyrl-RS" sz="2400" b="1" dirty="0"/>
              <a:t>и покретање програма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bs-Latn-BA" sz="2400" dirty="0"/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</a:t>
            </a:r>
            <a:r>
              <a:rPr lang="sr-Cyrl-RS" sz="2800" dirty="0"/>
              <a:t>2</a:t>
            </a:r>
            <a:r>
              <a:rPr lang="sr-Latn-RS" sz="2800" dirty="0"/>
              <a:t>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xmlns="" val="38964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Домаћи задатак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599"/>
            <a:ext cx="9042494" cy="2451847"/>
          </a:xfrm>
        </p:spPr>
        <p:txBody>
          <a:bodyPr>
            <a:noAutofit/>
          </a:bodyPr>
          <a:lstStyle/>
          <a:p>
            <a:r>
              <a:rPr lang="sr-Cyrl-RS" sz="2800" dirty="0"/>
              <a:t>Урадити задатке</a:t>
            </a:r>
            <a:r>
              <a:rPr lang="sr-Latn-RS" sz="2800" dirty="0"/>
              <a:t> </a:t>
            </a:r>
            <a:r>
              <a:rPr lang="sr-Cyrl-RS" sz="2800" dirty="0"/>
              <a:t>из уџбеника:</a:t>
            </a:r>
          </a:p>
          <a:p>
            <a:r>
              <a:rPr lang="sr-Latn-RS" sz="2800" dirty="0"/>
              <a:t>30</a:t>
            </a:r>
            <a:r>
              <a:rPr lang="sr-Cyrl-RS" sz="2800" dirty="0"/>
              <a:t> (страна 26)</a:t>
            </a:r>
          </a:p>
          <a:p>
            <a:r>
              <a:rPr lang="sr-Latn-RS" sz="2800" dirty="0"/>
              <a:t>31</a:t>
            </a:r>
            <a:r>
              <a:rPr lang="sr-Cyrl-RS" sz="2800" dirty="0"/>
              <a:t> </a:t>
            </a:r>
            <a:r>
              <a:rPr lang="sr-Latn-RS" sz="2800" dirty="0"/>
              <a:t>(</a:t>
            </a:r>
            <a:r>
              <a:rPr lang="sr-Cyrl-RS" sz="2800" dirty="0"/>
              <a:t>страна</a:t>
            </a:r>
            <a:r>
              <a:rPr lang="sr-Latn-RS" sz="2800" dirty="0"/>
              <a:t> 26</a:t>
            </a:r>
            <a:r>
              <a:rPr lang="sr-Cyrl-RS" sz="2800" dirty="0"/>
              <a:t>)</a:t>
            </a:r>
          </a:p>
          <a:p>
            <a:r>
              <a:rPr lang="sr-Cyrl-RS" sz="2800" dirty="0" err="1"/>
              <a:t>Вјежба</a:t>
            </a:r>
            <a:r>
              <a:rPr lang="sr-Cyrl-RS" sz="2800" dirty="0"/>
              <a:t> 1.16. (страна 23)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36996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/>
              <a:t>Подсјетник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Линијска</a:t>
            </a:r>
            <a:r>
              <a:rPr lang="sr-Latn-RS" sz="2800" dirty="0"/>
              <a:t> </a:t>
            </a:r>
            <a:r>
              <a:rPr lang="sr-Cyrl-RS" sz="2800" dirty="0"/>
              <a:t>алгоритамска структура</a:t>
            </a:r>
            <a:r>
              <a:rPr lang="sr-Latn-RS" sz="2800" dirty="0"/>
              <a:t> – </a:t>
            </a:r>
            <a:r>
              <a:rPr lang="sr-Cyrl-RS" sz="2800" dirty="0"/>
              <a:t>серијско</a:t>
            </a:r>
            <a:r>
              <a:rPr lang="sr-Latn-RS" sz="2800" dirty="0"/>
              <a:t> </a:t>
            </a:r>
            <a:r>
              <a:rPr lang="sr-Cyrl-RS" sz="2800" dirty="0"/>
              <a:t>повезивање</a:t>
            </a:r>
            <a:r>
              <a:rPr lang="sr-Latn-RS" sz="2800" dirty="0"/>
              <a:t> </a:t>
            </a:r>
            <a:r>
              <a:rPr lang="sr-Cyrl-RS" sz="2800" dirty="0"/>
              <a:t>основних</a:t>
            </a:r>
            <a:r>
              <a:rPr lang="sr-Latn-RS" sz="2800" dirty="0"/>
              <a:t> </a:t>
            </a:r>
            <a:r>
              <a:rPr lang="sr-Cyrl-RS" sz="2800" dirty="0"/>
              <a:t>алгоритамских</a:t>
            </a:r>
            <a:r>
              <a:rPr lang="sr-Latn-RS" sz="2800" dirty="0"/>
              <a:t> </a:t>
            </a:r>
            <a:r>
              <a:rPr lang="sr-Cyrl-RS" sz="2800" dirty="0"/>
              <a:t>корака</a:t>
            </a:r>
            <a:endParaRPr lang="sr-Latn-RS" sz="2800" dirty="0"/>
          </a:p>
          <a:p>
            <a:endParaRPr lang="sr-Latn-RS" sz="2800" dirty="0"/>
          </a:p>
          <a:p>
            <a:r>
              <a:rPr lang="sr-Cyrl-RS" sz="2800" dirty="0"/>
              <a:t>Разграната алгоритамска структура</a:t>
            </a:r>
            <a:r>
              <a:rPr lang="sr-Latn-RS" sz="2800" dirty="0"/>
              <a:t> – </a:t>
            </a:r>
            <a:r>
              <a:rPr lang="sr-Cyrl-RS" sz="2800" dirty="0"/>
              <a:t>гранање</a:t>
            </a:r>
            <a:r>
              <a:rPr lang="sr-Latn-RS" sz="2800" dirty="0"/>
              <a:t> </a:t>
            </a:r>
            <a:r>
              <a:rPr lang="sr-Cyrl-RS" sz="2800" dirty="0"/>
              <a:t>алгоритма</a:t>
            </a:r>
            <a:r>
              <a:rPr lang="sr-Latn-RS" sz="2800" dirty="0"/>
              <a:t> </a:t>
            </a:r>
            <a:r>
              <a:rPr lang="sr-Cyrl-RS" sz="2800" dirty="0"/>
              <a:t>након</a:t>
            </a:r>
            <a:r>
              <a:rPr lang="sr-Latn-RS" sz="2800" dirty="0"/>
              <a:t> </a:t>
            </a:r>
            <a:r>
              <a:rPr lang="sr-Cyrl-RS" sz="2800" dirty="0"/>
              <a:t>испитивања</a:t>
            </a:r>
            <a:r>
              <a:rPr lang="sr-Latn-RS" sz="2800" dirty="0"/>
              <a:t> </a:t>
            </a:r>
            <a:r>
              <a:rPr lang="sr-Cyrl-RS" sz="2800" dirty="0"/>
              <a:t>услова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110748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Линијска</a:t>
            </a:r>
            <a:r>
              <a:rPr lang="sr-Latn-RS" dirty="0"/>
              <a:t> </a:t>
            </a:r>
            <a:r>
              <a:rPr lang="sr-Cyrl-RS" dirty="0"/>
              <a:t>алгоритамска</a:t>
            </a:r>
            <a:r>
              <a:rPr lang="sr-Latn-RS" dirty="0"/>
              <a:t> </a:t>
            </a:r>
            <a:r>
              <a:rPr lang="sr-Cyrl-RS" dirty="0"/>
              <a:t>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29.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RS" sz="2400" dirty="0"/>
                  <a:t>Нацртати</a:t>
                </a:r>
                <a:r>
                  <a:rPr lang="sr-Latn-RS" sz="2400" dirty="0"/>
                  <a:t> </a:t>
                </a:r>
                <a:r>
                  <a:rPr lang="sr-Cyrl-RS" sz="2400" dirty="0"/>
                  <a:t>алгоритам и написати програм који унесене</a:t>
                </a:r>
                <a:r>
                  <a:rPr lang="sr-Latn-RS" sz="2400" dirty="0"/>
                  <a:t> </a:t>
                </a:r>
                <a:r>
                  <a:rPr lang="sr-Cyrl-RS" sz="2400" dirty="0"/>
                  <a:t>степене, минуте и секунде претвара и исписује у секундама.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sr-Latn-RS" sz="2400" b="1" dirty="0"/>
                  <a:t>1. </a:t>
                </a:r>
                <a:r>
                  <a:rPr lang="sr-Cyrl-RS" sz="2400" b="1" dirty="0"/>
                  <a:t>Анализа проблема</a:t>
                </a:r>
                <a:r>
                  <a:rPr lang="sr-Latn-RS" sz="2400" b="1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−степени</m:t>
                      </m:r>
                    </m:oMath>
                  </m:oMathPara>
                </a14:m>
                <a:endParaRPr lang="sr-Latn-R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−минуте</m:t>
                      </m:r>
                    </m:oMath>
                  </m:oMathPara>
                </a14:m>
                <a:endParaRPr lang="sr-Latn-R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−секунде</m:t>
                      </m:r>
                    </m:oMath>
                  </m:oMathPara>
                </a14:m>
                <a:endParaRPr lang="sr-Latn-R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sSup>
                        <m:sSup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sr-Latn-R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sr-Latn-R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1°=</m:t>
                      </m:r>
                      <m:sSup>
                        <m:sSup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3600</m:t>
                          </m:r>
                        </m:e>
                        <m:sup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sr-Latn-R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∗3600+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∗60+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sr-Latn-RS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bs-Latn-BA" sz="2400" dirty="0"/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1094" t="-1290" b="-12097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66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881047"/>
            <a:ext cx="4424543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b="1" dirty="0"/>
              <a:t>2. </a:t>
            </a:r>
            <a:r>
              <a:rPr lang="sr-Cyrl-RS" sz="2400" b="1" dirty="0"/>
              <a:t>Израда алгоритма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bs-Latn-BA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Čuvar mesta za sadržaj 2"/>
              <p:cNvSpPr txBox="1">
                <a:spLocks/>
              </p:cNvSpPr>
              <p:nvPr/>
            </p:nvSpPr>
            <p:spPr>
              <a:xfrm>
                <a:off x="6178734" y="1881047"/>
                <a:ext cx="5965961" cy="37776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r>
                  <a:rPr lang="sr-Latn-RS" sz="2400" b="1" dirty="0"/>
                  <a:t>3. </a:t>
                </a:r>
                <a:r>
                  <a:rPr lang="sr-Cyrl-RS" sz="2400" b="1" dirty="0"/>
                  <a:t>Писање програмског кода</a:t>
                </a:r>
                <a:r>
                  <a:rPr lang="sr-Latn-RS" sz="2400" b="1" dirty="0"/>
                  <a:t>:</a:t>
                </a: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𝑅𝐸𝑀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𝑢𝑔𝑎𝑜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𝐶𝐿𝑆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𝐼𝑁𝑃𝑈𝑇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Unesi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stepene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𝐼𝑁𝑃𝑈𝑇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nesi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minute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𝐼𝑁𝑃𝑈𝑇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nesi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sekunde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∗3600+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∗60+</m:t>
                      </m:r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𝑃𝑅𝐼𝑁𝑇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Ugao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ima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sekundi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sr-Latn-RS" sz="32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𝐸𝑁𝐷</m:t>
                      </m:r>
                    </m:oMath>
                  </m:oMathPara>
                </a14:m>
                <a:endParaRPr lang="sr-Latn-RS" sz="32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Čuvar mesta za sadržaj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34" y="1881047"/>
                <a:ext cx="5965961" cy="3777622"/>
              </a:xfrm>
              <a:prstGeom prst="rect">
                <a:avLst/>
              </a:prstGeom>
              <a:blipFill>
                <a:blip r:embed="rId2" cstate="print"/>
                <a:stretch>
                  <a:fillRect l="-1636" t="-1292" b="-11955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a 4"/>
          <p:cNvSpPr/>
          <p:nvPr/>
        </p:nvSpPr>
        <p:spPr>
          <a:xfrm>
            <a:off x="2717069" y="2455815"/>
            <a:ext cx="2547257" cy="535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ПОЧЕТАК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9" name="Paralelogram 8"/>
          <p:cNvSpPr/>
          <p:nvPr/>
        </p:nvSpPr>
        <p:spPr>
          <a:xfrm>
            <a:off x="2717066" y="3306028"/>
            <a:ext cx="2547257" cy="6061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a, b, c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0" name="Paralelogram 9"/>
          <p:cNvSpPr/>
          <p:nvPr/>
        </p:nvSpPr>
        <p:spPr>
          <a:xfrm>
            <a:off x="2717066" y="4226860"/>
            <a:ext cx="2547257" cy="606196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x=a*3600+b*60+c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1" name="Paralelogram 10"/>
          <p:cNvSpPr/>
          <p:nvPr/>
        </p:nvSpPr>
        <p:spPr>
          <a:xfrm>
            <a:off x="2717066" y="5147692"/>
            <a:ext cx="2547257" cy="6061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x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717065" y="6063682"/>
            <a:ext cx="2547257" cy="535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КРАЈ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5" name="Strelica nadole 14"/>
          <p:cNvSpPr/>
          <p:nvPr/>
        </p:nvSpPr>
        <p:spPr>
          <a:xfrm>
            <a:off x="3820876" y="3023085"/>
            <a:ext cx="339634" cy="274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Strelica nadole 15"/>
          <p:cNvSpPr/>
          <p:nvPr/>
        </p:nvSpPr>
        <p:spPr>
          <a:xfrm>
            <a:off x="3820876" y="3933693"/>
            <a:ext cx="339634" cy="288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7" name="Strelica nadole 16"/>
          <p:cNvSpPr/>
          <p:nvPr/>
        </p:nvSpPr>
        <p:spPr>
          <a:xfrm>
            <a:off x="3820876" y="4833056"/>
            <a:ext cx="339634" cy="288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8" name="Strelica nadole 17"/>
          <p:cNvSpPr/>
          <p:nvPr/>
        </p:nvSpPr>
        <p:spPr>
          <a:xfrm>
            <a:off x="3820876" y="5756603"/>
            <a:ext cx="339634" cy="288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Линијска</a:t>
            </a:r>
            <a:r>
              <a:rPr lang="sr-Latn-RS" dirty="0"/>
              <a:t> </a:t>
            </a:r>
            <a:r>
              <a:rPr lang="sr-Cyrl-RS" dirty="0"/>
              <a:t>алгоритамска</a:t>
            </a:r>
            <a:r>
              <a:rPr lang="sr-Latn-RS" dirty="0"/>
              <a:t> </a:t>
            </a:r>
            <a:r>
              <a:rPr lang="sr-Cyrl-RS" dirty="0"/>
              <a:t>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29.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20" name="Pravougaonik zaobljenih uglova 19"/>
          <p:cNvSpPr/>
          <p:nvPr/>
        </p:nvSpPr>
        <p:spPr>
          <a:xfrm>
            <a:off x="2717064" y="2402446"/>
            <a:ext cx="2547257" cy="6337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1" name="Pravougaonik zaobljenih uglova 20"/>
          <p:cNvSpPr/>
          <p:nvPr/>
        </p:nvSpPr>
        <p:spPr>
          <a:xfrm>
            <a:off x="2717063" y="3288932"/>
            <a:ext cx="2547257" cy="6337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2" name="Pravougaonik zaobljenih uglova 21"/>
          <p:cNvSpPr/>
          <p:nvPr/>
        </p:nvSpPr>
        <p:spPr>
          <a:xfrm>
            <a:off x="2717062" y="4213108"/>
            <a:ext cx="2547257" cy="6337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3" name="Pravougaonik zaobljenih uglova 22"/>
          <p:cNvSpPr/>
          <p:nvPr/>
        </p:nvSpPr>
        <p:spPr>
          <a:xfrm>
            <a:off x="2717061" y="5138941"/>
            <a:ext cx="2547257" cy="6337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4" name="Pravougaonik zaobljenih uglova 23"/>
          <p:cNvSpPr/>
          <p:nvPr/>
        </p:nvSpPr>
        <p:spPr>
          <a:xfrm>
            <a:off x="2717060" y="6015018"/>
            <a:ext cx="2547257" cy="6337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9088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4. </a:t>
            </a:r>
            <a:r>
              <a:rPr lang="sr-Cyrl-RS" sz="2400" b="1" dirty="0"/>
              <a:t>Унос програмског кода у рачунар</a:t>
            </a:r>
            <a:br>
              <a:rPr lang="sr-Cyrl-RS" sz="2400" b="1" dirty="0"/>
            </a:br>
            <a:r>
              <a:rPr lang="sr-Cyrl-RS" sz="2400" b="1" dirty="0"/>
              <a:t>и покретање програма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bs-Latn-BA" sz="24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print"/>
          <a:srcRect l="590" t="259" r="29917" b="46259"/>
          <a:stretch/>
        </p:blipFill>
        <p:spPr>
          <a:xfrm>
            <a:off x="3355192" y="2841616"/>
            <a:ext cx="7383439" cy="3761893"/>
          </a:xfrm>
          <a:prstGeom prst="rect">
            <a:avLst/>
          </a:prstGeom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Линијска</a:t>
            </a:r>
            <a:r>
              <a:rPr lang="sr-Latn-RS" dirty="0"/>
              <a:t> </a:t>
            </a:r>
            <a:r>
              <a:rPr lang="sr-Cyrl-RS" dirty="0"/>
              <a:t>алгоритамска</a:t>
            </a:r>
            <a:r>
              <a:rPr lang="sr-Latn-RS" dirty="0"/>
              <a:t> </a:t>
            </a:r>
            <a:r>
              <a:rPr lang="sr-Cyrl-RS" dirty="0"/>
              <a:t>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29.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8898379" y="4449016"/>
            <a:ext cx="84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>
                <a:solidFill>
                  <a:srgbClr val="FF0000"/>
                </a:solidFill>
              </a:rPr>
              <a:t>F5</a:t>
            </a:r>
            <a:endParaRPr lang="bs-Latn-B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17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print"/>
          <a:srcRect l="377" t="317" r="51285" b="61815"/>
          <a:stretch/>
        </p:blipFill>
        <p:spPr>
          <a:xfrm>
            <a:off x="3657600" y="2914112"/>
            <a:ext cx="6777317" cy="3528665"/>
          </a:xfrm>
          <a:prstGeom prst="rect">
            <a:avLst/>
          </a:prstGeom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Линијска</a:t>
            </a:r>
            <a:r>
              <a:rPr lang="sr-Latn-RS" dirty="0"/>
              <a:t> </a:t>
            </a:r>
            <a:r>
              <a:rPr lang="sr-Cyrl-RS" dirty="0"/>
              <a:t>алгоритамска</a:t>
            </a:r>
            <a:r>
              <a:rPr lang="sr-Latn-RS" dirty="0"/>
              <a:t> </a:t>
            </a:r>
            <a:r>
              <a:rPr lang="sr-Cyrl-RS" dirty="0"/>
              <a:t>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29.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8" name="Čuvar mesta za sadržaj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4. </a:t>
            </a:r>
            <a:r>
              <a:rPr lang="sr-Cyrl-RS" sz="2400" b="1" dirty="0"/>
              <a:t>Унос програмског кода у рачунар</a:t>
            </a:r>
            <a:br>
              <a:rPr lang="sr-Cyrl-RS" sz="2400" b="1" dirty="0"/>
            </a:br>
            <a:r>
              <a:rPr lang="sr-Cyrl-RS" sz="2400" b="1" dirty="0"/>
              <a:t>и покретање програма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22223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33.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dirty="0"/>
              <a:t>Написати</a:t>
            </a:r>
            <a:r>
              <a:rPr lang="sr-Latn-RS" sz="2400" dirty="0"/>
              <a:t> </a:t>
            </a:r>
            <a:r>
              <a:rPr lang="sr-Cyrl-RS" sz="2400" dirty="0"/>
              <a:t>програм који учитава неки број, а затим испитује да ли је број паран</a:t>
            </a:r>
            <a:r>
              <a:rPr lang="sr-Latn-RS" sz="2400" dirty="0"/>
              <a:t>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b="1" dirty="0"/>
              <a:t>1. </a:t>
            </a:r>
            <a:r>
              <a:rPr lang="sr-Cyrl-RS" sz="2400" b="1" dirty="0"/>
              <a:t>Анализа проблема</a:t>
            </a:r>
            <a:r>
              <a:rPr lang="sr-Latn-RS" sz="2400" b="1" dirty="0"/>
              <a:t>:</a:t>
            </a: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sr-Cyrl-RS" sz="2400" b="0" dirty="0">
                <a:ea typeface="Cambria Math" panose="02040503050406030204" pitchFamily="18" charset="0"/>
              </a:rPr>
              <a:t>Било који број</a:t>
            </a:r>
            <a:r>
              <a:rPr lang="sr-Latn-RS" sz="2400" b="0" dirty="0">
                <a:ea typeface="Cambria Math" panose="02040503050406030204" pitchFamily="18" charset="0"/>
              </a:rPr>
              <a:t> n </a:t>
            </a:r>
            <a:r>
              <a:rPr lang="sr-Cyrl-RS" sz="2400" b="0" dirty="0">
                <a:ea typeface="Cambria Math" panose="02040503050406030204" pitchFamily="18" charset="0"/>
              </a:rPr>
              <a:t>је паран ако је </a:t>
            </a:r>
            <a:r>
              <a:rPr lang="sr-Cyrl-RS" sz="2400" b="0" dirty="0" err="1">
                <a:ea typeface="Cambria Math" panose="02040503050406030204" pitchFamily="18" charset="0"/>
              </a:rPr>
              <a:t>дјељив</a:t>
            </a:r>
            <a:r>
              <a:rPr lang="sr-Cyrl-RS" sz="2400" b="0" dirty="0">
                <a:ea typeface="Cambria Math" panose="02040503050406030204" pitchFamily="18" charset="0"/>
              </a:rPr>
              <a:t> са два</a:t>
            </a:r>
            <a:r>
              <a:rPr lang="sr-Latn-RS" sz="2400" b="0" dirty="0">
                <a:ea typeface="Cambria Math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2400" dirty="0" err="1">
                <a:ea typeface="Cambria Math" panose="02040503050406030204" pitchFamily="18" charset="0"/>
              </a:rPr>
              <a:t>Дјељивост</a:t>
            </a:r>
            <a:r>
              <a:rPr lang="sr-Cyrl-RS" sz="2400" dirty="0">
                <a:ea typeface="Cambria Math" panose="02040503050406030204" pitchFamily="18" charset="0"/>
              </a:rPr>
              <a:t> </a:t>
            </a:r>
            <a:r>
              <a:rPr lang="sr-Cyrl-RS" sz="2400" dirty="0" err="1">
                <a:ea typeface="Cambria Math" panose="02040503050406030204" pitchFamily="18" charset="0"/>
              </a:rPr>
              <a:t>провјеравамо</a:t>
            </a:r>
            <a:r>
              <a:rPr lang="sr-Cyrl-RS" sz="2400" dirty="0">
                <a:ea typeface="Cambria Math" panose="02040503050406030204" pitchFamily="18" charset="0"/>
              </a:rPr>
              <a:t> помоћу оператора </a:t>
            </a:r>
            <a:r>
              <a:rPr lang="sr-Latn-RS" sz="2400" dirty="0">
                <a:ea typeface="Cambria Math" panose="02040503050406030204" pitchFamily="18" charset="0"/>
              </a:rPr>
              <a:t>MOD</a:t>
            </a:r>
            <a:r>
              <a:rPr lang="sr-Cyrl-RS" sz="2400" dirty="0">
                <a:ea typeface="Cambria Math" panose="02040503050406030204" pitchFamily="18" charset="0"/>
              </a:rPr>
              <a:t> (остатак </a:t>
            </a:r>
            <a:r>
              <a:rPr lang="sr-Cyrl-RS" sz="2400" dirty="0" err="1">
                <a:ea typeface="Cambria Math" panose="02040503050406030204" pitchFamily="18" charset="0"/>
              </a:rPr>
              <a:t>цјелобројног</a:t>
            </a:r>
            <a:r>
              <a:rPr lang="sr-Cyrl-RS" sz="2400" dirty="0">
                <a:ea typeface="Cambria Math" panose="02040503050406030204" pitchFamily="18" charset="0"/>
              </a:rPr>
              <a:t> </a:t>
            </a:r>
            <a:r>
              <a:rPr lang="sr-Cyrl-RS" sz="2400" dirty="0" err="1">
                <a:ea typeface="Cambria Math" panose="02040503050406030204" pitchFamily="18" charset="0"/>
              </a:rPr>
              <a:t>дијељења</a:t>
            </a:r>
            <a:r>
              <a:rPr lang="sr-Cyrl-RS" sz="2400" dirty="0">
                <a:ea typeface="Cambria Math" panose="02040503050406030204" pitchFamily="18" charset="0"/>
              </a:rPr>
              <a:t>).</a:t>
            </a:r>
            <a:endParaRPr lang="sr-Latn-RS" sz="240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sr-Latn-RS" sz="2400" dirty="0">
                <a:ea typeface="Cambria Math" panose="02040503050406030204" pitchFamily="18" charset="0"/>
              </a:rPr>
              <a:t>n</a:t>
            </a:r>
            <a:r>
              <a:rPr lang="sr-Latn-RS" sz="2400" b="0" dirty="0">
                <a:ea typeface="Cambria Math" panose="02040503050406030204" pitchFamily="18" charset="0"/>
              </a:rPr>
              <a:t> MOD 2 = 0</a:t>
            </a:r>
            <a:r>
              <a:rPr lang="sr-Cyrl-RS" sz="2400" b="0" dirty="0">
                <a:ea typeface="Cambria Math" panose="02040503050406030204" pitchFamily="18" charset="0"/>
              </a:rPr>
              <a:t> – број је паран</a:t>
            </a:r>
          </a:p>
          <a:p>
            <a:pPr marL="0" indent="0">
              <a:buNone/>
            </a:pPr>
            <a:r>
              <a:rPr lang="sr-Latn-RS" sz="2400" dirty="0">
                <a:ea typeface="Cambria Math" panose="02040503050406030204" pitchFamily="18" charset="0"/>
              </a:rPr>
              <a:t>n MOD 2 ≠ 0</a:t>
            </a:r>
            <a:r>
              <a:rPr lang="sr-Cyrl-RS" sz="2400" dirty="0">
                <a:ea typeface="Cambria Math" panose="02040503050406030204" pitchFamily="18" charset="0"/>
              </a:rPr>
              <a:t> – број није паран</a:t>
            </a: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773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881047"/>
            <a:ext cx="4424543" cy="4859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b="1" dirty="0"/>
              <a:t>2. </a:t>
            </a:r>
            <a:r>
              <a:rPr lang="sr-Cyrl-RS" sz="2400" b="1" dirty="0"/>
              <a:t>Израда алгоритма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sr-Latn-RS" sz="2400" b="0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bs-Latn-BA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Čuvar mesta za sadržaj 2"/>
              <p:cNvSpPr txBox="1">
                <a:spLocks/>
              </p:cNvSpPr>
              <p:nvPr/>
            </p:nvSpPr>
            <p:spPr>
              <a:xfrm>
                <a:off x="6693380" y="1881046"/>
                <a:ext cx="5320664" cy="48593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r>
                  <a:rPr lang="sr-Latn-RS" sz="2400" b="1" dirty="0"/>
                  <a:t>3. </a:t>
                </a:r>
                <a:r>
                  <a:rPr lang="sr-Cyrl-RS" sz="2400" b="1" dirty="0"/>
                  <a:t>Писање програмског кода</a:t>
                </a:r>
                <a:r>
                  <a:rPr lang="sr-Latn-RS" sz="2400" b="1" dirty="0"/>
                  <a:t>:</a:t>
                </a: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𝑅𝐸𝑀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𝑝𝑎𝑟𝑎𝑛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𝑏𝑟𝑜𝑗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𝐶𝐿𝑆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𝐼𝑁𝑃𝑈𝑇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Unesi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broj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sr-Latn-R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𝑀𝑂𝐷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2=0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𝑇𝐻𝐸𝑁</m:t>
                      </m:r>
                    </m:oMath>
                  </m:oMathPara>
                </a14:m>
                <a:endParaRPr lang="sr-Latn-RS" sz="32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𝑃𝑅𝐼𝑁𝑇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Broj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je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paran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sr-Latn-RS" sz="32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𝐸𝐿𝑆𝐸</m:t>
                      </m:r>
                    </m:oMath>
                  </m:oMathPara>
                </a14:m>
                <a:endParaRPr lang="sr-Latn-RS" sz="32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𝑃𝑅𝐼𝑁𝑇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Broj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R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sr-Latn-R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ni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je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paran</m:t>
                      </m:r>
                      <m:r>
                        <m:rPr>
                          <m:nor/>
                        </m:rPr>
                        <a:rPr lang="sr-Latn-R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sr-Latn-RS" sz="32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𝐸𝑁𝐷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𝐼𝐹</m:t>
                      </m:r>
                    </m:oMath>
                  </m:oMathPara>
                </a14:m>
                <a:endParaRPr lang="sr-Latn-RS" sz="32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𝐸𝑁𝐷</m:t>
                      </m:r>
                    </m:oMath>
                  </m:oMathPara>
                </a14:m>
                <a:endParaRPr lang="sr-Latn-RS" sz="32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Čuvar mesta za sadržaj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380" y="1881046"/>
                <a:ext cx="5320664" cy="4859387"/>
              </a:xfrm>
              <a:prstGeom prst="rect">
                <a:avLst/>
              </a:prstGeom>
              <a:blipFill>
                <a:blip r:embed="rId2" cstate="print"/>
                <a:stretch>
                  <a:fillRect l="-1833" t="-100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a 4"/>
          <p:cNvSpPr/>
          <p:nvPr/>
        </p:nvSpPr>
        <p:spPr>
          <a:xfrm>
            <a:off x="2958701" y="2388204"/>
            <a:ext cx="1979037" cy="287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ПОЧЕТАК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9" name="Paralelogram 8"/>
          <p:cNvSpPr/>
          <p:nvPr/>
        </p:nvSpPr>
        <p:spPr>
          <a:xfrm>
            <a:off x="2958701" y="2992832"/>
            <a:ext cx="1979038" cy="32829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n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0" name="Dijamant 9"/>
          <p:cNvSpPr/>
          <p:nvPr/>
        </p:nvSpPr>
        <p:spPr>
          <a:xfrm>
            <a:off x="2344728" y="3650736"/>
            <a:ext cx="3206984" cy="6403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n MOD 2 = 0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1" name="Paralelogram 10"/>
          <p:cNvSpPr/>
          <p:nvPr/>
        </p:nvSpPr>
        <p:spPr>
          <a:xfrm>
            <a:off x="1588559" y="4802966"/>
            <a:ext cx="1457266" cy="3276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паран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958702" y="5832310"/>
            <a:ext cx="1979036" cy="334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КРАЈ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4" name="Paralelogram 13"/>
          <p:cNvSpPr/>
          <p:nvPr/>
        </p:nvSpPr>
        <p:spPr>
          <a:xfrm>
            <a:off x="4458440" y="4802966"/>
            <a:ext cx="2005627" cy="3276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није паран</a:t>
            </a:r>
            <a:endParaRPr lang="bs-Latn-BA" dirty="0">
              <a:solidFill>
                <a:schemeClr val="tx1"/>
              </a:solidFill>
            </a:endParaRPr>
          </a:p>
        </p:txBody>
      </p:sp>
      <p:cxnSp>
        <p:nvCxnSpPr>
          <p:cNvPr id="7" name="Prava linija spajanja sa strelicom 6"/>
          <p:cNvCxnSpPr/>
          <p:nvPr/>
        </p:nvCxnSpPr>
        <p:spPr>
          <a:xfrm flipH="1">
            <a:off x="2363611" y="3961999"/>
            <a:ext cx="1" cy="840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Prava linija spajanja sa strelicom 20"/>
          <p:cNvCxnSpPr/>
          <p:nvPr/>
        </p:nvCxnSpPr>
        <p:spPr>
          <a:xfrm flipH="1">
            <a:off x="5569974" y="3961999"/>
            <a:ext cx="1" cy="840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Zalomljena linija spajanja 25"/>
          <p:cNvCxnSpPr/>
          <p:nvPr/>
        </p:nvCxnSpPr>
        <p:spPr>
          <a:xfrm rot="16200000" flipH="1">
            <a:off x="2226692" y="5267556"/>
            <a:ext cx="868932" cy="5950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Zalomljena linija spajanja 27"/>
          <p:cNvCxnSpPr>
            <a:endCxn id="12" idx="6"/>
          </p:cNvCxnSpPr>
          <p:nvPr/>
        </p:nvCxnSpPr>
        <p:spPr>
          <a:xfrm rot="5400000">
            <a:off x="4819389" y="5248981"/>
            <a:ext cx="868934" cy="63223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kvir za tekst 32"/>
          <p:cNvSpPr txBox="1"/>
          <p:nvPr/>
        </p:nvSpPr>
        <p:spPr>
          <a:xfrm>
            <a:off x="1789483" y="377636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ДА</a:t>
            </a:r>
            <a:endParaRPr lang="bs-Latn-BA" dirty="0"/>
          </a:p>
        </p:txBody>
      </p:sp>
      <p:sp>
        <p:nvSpPr>
          <p:cNvPr id="34" name="Okvir za tekst 33"/>
          <p:cNvSpPr txBox="1"/>
          <p:nvPr/>
        </p:nvSpPr>
        <p:spPr>
          <a:xfrm>
            <a:off x="5537886" y="377320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НЕ</a:t>
            </a:r>
            <a:endParaRPr lang="bs-Latn-BA" dirty="0"/>
          </a:p>
        </p:txBody>
      </p:sp>
      <p:cxnSp>
        <p:nvCxnSpPr>
          <p:cNvPr id="19" name="Prava linija spajanja sa strelicom 18"/>
          <p:cNvCxnSpPr/>
          <p:nvPr/>
        </p:nvCxnSpPr>
        <p:spPr>
          <a:xfrm flipH="1">
            <a:off x="3948219" y="2675657"/>
            <a:ext cx="2" cy="316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Prava linija spajanja sa strelicom 21"/>
          <p:cNvCxnSpPr/>
          <p:nvPr/>
        </p:nvCxnSpPr>
        <p:spPr>
          <a:xfrm flipH="1">
            <a:off x="3948217" y="3341542"/>
            <a:ext cx="2" cy="316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Okvir za tekst 19"/>
          <p:cNvSpPr txBox="1"/>
          <p:nvPr/>
        </p:nvSpPr>
        <p:spPr>
          <a:xfrm>
            <a:off x="2397303" y="4342763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6:2=3 (0)</a:t>
            </a:r>
            <a:endParaRPr lang="bs-Latn-BA" dirty="0"/>
          </a:p>
        </p:txBody>
      </p:sp>
      <p:sp>
        <p:nvSpPr>
          <p:cNvPr id="23" name="Okvir za tekst 22"/>
          <p:cNvSpPr txBox="1"/>
          <p:nvPr/>
        </p:nvSpPr>
        <p:spPr>
          <a:xfrm>
            <a:off x="4436182" y="4339236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7:2=3 (1)</a:t>
            </a:r>
            <a:endParaRPr lang="bs-Latn-BA" dirty="0"/>
          </a:p>
        </p:txBody>
      </p:sp>
      <p:sp>
        <p:nvSpPr>
          <p:cNvPr id="6" name="Pravougaonik zaobljenih uglova 5"/>
          <p:cNvSpPr/>
          <p:nvPr/>
        </p:nvSpPr>
        <p:spPr>
          <a:xfrm>
            <a:off x="2923486" y="2286609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4" name="Pravougaonik zaobljenih uglova 23"/>
          <p:cNvSpPr/>
          <p:nvPr/>
        </p:nvSpPr>
        <p:spPr>
          <a:xfrm>
            <a:off x="2923486" y="2909566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5" name="Pravougaonik zaobljenih uglova 24"/>
          <p:cNvSpPr/>
          <p:nvPr/>
        </p:nvSpPr>
        <p:spPr>
          <a:xfrm>
            <a:off x="1776442" y="3742967"/>
            <a:ext cx="553790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7" name="Pravougaonik zaobljenih uglova 26"/>
          <p:cNvSpPr/>
          <p:nvPr/>
        </p:nvSpPr>
        <p:spPr>
          <a:xfrm>
            <a:off x="1327561" y="4730177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9" name="Pravougaonik zaobljenih uglova 28"/>
          <p:cNvSpPr/>
          <p:nvPr/>
        </p:nvSpPr>
        <p:spPr>
          <a:xfrm>
            <a:off x="5500800" y="3738005"/>
            <a:ext cx="553790" cy="3724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0" name="Pravougaonik zaobljenih uglova 29"/>
          <p:cNvSpPr/>
          <p:nvPr/>
        </p:nvSpPr>
        <p:spPr>
          <a:xfrm>
            <a:off x="4458441" y="4719386"/>
            <a:ext cx="2049461" cy="4948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1" name="Pravougaonik zaobljenih uglova 30"/>
          <p:cNvSpPr/>
          <p:nvPr/>
        </p:nvSpPr>
        <p:spPr>
          <a:xfrm>
            <a:off x="2923486" y="3712747"/>
            <a:ext cx="2049461" cy="49482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2" name="Pravougaonik zaobljenih uglova 31"/>
          <p:cNvSpPr/>
          <p:nvPr/>
        </p:nvSpPr>
        <p:spPr>
          <a:xfrm>
            <a:off x="1327561" y="3599510"/>
            <a:ext cx="5180341" cy="205217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5" name="Pravougaonik zaobljenih uglova 34"/>
          <p:cNvSpPr/>
          <p:nvPr/>
        </p:nvSpPr>
        <p:spPr>
          <a:xfrm>
            <a:off x="1327562" y="2286610"/>
            <a:ext cx="5180340" cy="39871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6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33.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xmlns="" val="109125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4" grpId="0" animBg="1"/>
      <p:bldP spid="33" grpId="0"/>
      <p:bldP spid="34" grpId="0"/>
      <p:bldP spid="20" grpId="0"/>
      <p:bldP spid="23" grpId="0"/>
      <p:bldP spid="6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print"/>
          <a:srcRect t="273" r="37195" b="47594"/>
          <a:stretch/>
        </p:blipFill>
        <p:spPr>
          <a:xfrm>
            <a:off x="3525789" y="2799195"/>
            <a:ext cx="7042245" cy="3893973"/>
          </a:xfrm>
          <a:prstGeom prst="rect">
            <a:avLst/>
          </a:prstGeom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r-Cyrl-RS" dirty="0"/>
              <a:t>Разграната алгоритамска структура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2800" dirty="0"/>
              <a:t>Задатак</a:t>
            </a:r>
            <a:r>
              <a:rPr lang="sr-Latn-RS" sz="2800" dirty="0"/>
              <a:t> 33. (</a:t>
            </a:r>
            <a:r>
              <a:rPr lang="sr-Cyrl-RS" sz="2800" dirty="0"/>
              <a:t>уџбеник</a:t>
            </a:r>
            <a:r>
              <a:rPr lang="sr-Latn-RS" sz="2800" dirty="0"/>
              <a:t>, </a:t>
            </a:r>
            <a:r>
              <a:rPr lang="sr-Cyrl-RS" sz="2800" dirty="0"/>
              <a:t>страна</a:t>
            </a:r>
            <a:r>
              <a:rPr lang="sr-Latn-RS" sz="2800" dirty="0"/>
              <a:t> 26)</a:t>
            </a:r>
            <a:endParaRPr lang="bs-Latn-BA" sz="4000" dirty="0"/>
          </a:p>
        </p:txBody>
      </p:sp>
      <p:sp>
        <p:nvSpPr>
          <p:cNvPr id="8" name="Čuvar mesta za sadržaj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4. </a:t>
            </a:r>
            <a:r>
              <a:rPr lang="sr-Cyrl-RS" sz="2400" b="1" dirty="0"/>
              <a:t>Унос програмског кода у рачунар</a:t>
            </a:r>
            <a:br>
              <a:rPr lang="sr-Cyrl-RS" sz="2400" b="1" dirty="0"/>
            </a:br>
            <a:r>
              <a:rPr lang="sr-Cyrl-RS" sz="2400" b="1" dirty="0"/>
              <a:t>и покретање програма</a:t>
            </a:r>
            <a:r>
              <a:rPr lang="sr-Latn-RS" sz="2400" b="1" dirty="0"/>
              <a:t>:</a:t>
            </a:r>
          </a:p>
          <a:p>
            <a:pPr marL="0" indent="0">
              <a:buNone/>
            </a:pPr>
            <a:endParaRPr lang="bs-Latn-BA" sz="2400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8633452" y="4746182"/>
            <a:ext cx="84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>
                <a:solidFill>
                  <a:srgbClr val="FF0000"/>
                </a:solidFill>
              </a:rPr>
              <a:t>F5</a:t>
            </a:r>
            <a:endParaRPr lang="bs-Latn-B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0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theme/theme1.xml><?xml version="1.0" encoding="utf-8"?>
<a:theme xmlns:a="http://schemas.openxmlformats.org/drawingml/2006/main" name="Tračak">
  <a:themeElements>
    <a:clrScheme name="Skala sivih tonov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a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40AC70BCCD34A83D1B27C013BF057" ma:contentTypeVersion="7" ma:contentTypeDescription="Create a new document." ma:contentTypeScope="" ma:versionID="e0f8de9784952f64e6115efdfc07da21">
  <xsd:schema xmlns:xsd="http://www.w3.org/2001/XMLSchema" xmlns:xs="http://www.w3.org/2001/XMLSchema" xmlns:p="http://schemas.microsoft.com/office/2006/metadata/properties" xmlns:ns3="f8e76ff7-2bec-4f2b-ace4-15215100b127" targetNamespace="http://schemas.microsoft.com/office/2006/metadata/properties" ma:root="true" ma:fieldsID="36ae62b93760c03f2720b2384b66b8f7" ns3:_="">
    <xsd:import namespace="f8e76ff7-2bec-4f2b-ace4-15215100b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76ff7-2bec-4f2b-ace4-15215100b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B586EE-780B-4FF4-9B8B-9B568EC574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A5DFD1-C164-4B92-AFCC-F93F8910F21E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f8e76ff7-2bec-4f2b-ace4-15215100b12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F0A8DD0-CD27-4B1A-9B03-7686D7596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76ff7-2bec-4f2b-ace4-15215100b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3194</TotalTime>
  <Words>413</Words>
  <Application>Microsoft Office PowerPoint</Application>
  <PresentationFormat>Custom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Tračak</vt:lpstr>
      <vt:lpstr>Линијске и разгранате алгоритамске структуре</vt:lpstr>
      <vt:lpstr>Подсјетник</vt:lpstr>
      <vt:lpstr>Линијска алгоритамска структура Задатак 29. (уџбеник, страна 26)</vt:lpstr>
      <vt:lpstr>Линијска алгоритамска структура Задатак 29. (уџбеник, страна 26)</vt:lpstr>
      <vt:lpstr>Линијска алгоритамска структура Задатак 29. (уџбеник, страна 26)</vt:lpstr>
      <vt:lpstr>Линијска алгоритамска структура Задатак 29. (уџбеник, страна 26)</vt:lpstr>
      <vt:lpstr>Разграната алгоритамска структура Задатак 33. (уџбеник, страна 26)</vt:lpstr>
      <vt:lpstr>Разграната алгоритамска структура Задатак 33. (уџбеник, страна 26)</vt:lpstr>
      <vt:lpstr>Разграната алгоритамска структура Задатак 33. (уџбеник, страна 26)</vt:lpstr>
      <vt:lpstr>Разграната алгоритамска структура Задатак 33. (уџбеник, страна 26)</vt:lpstr>
      <vt:lpstr>Разграната алгоритамска структура Задатак 32. (уџбеник, страна 26)</vt:lpstr>
      <vt:lpstr>Разграната алгоритамска структура Задатак 32. (уџбеник, страна 26)</vt:lpstr>
      <vt:lpstr>Разграната алгоритамска структура Задатак 32. (уџбеник, страна 26)</vt:lpstr>
      <vt:lpstr>Разграната алгоритамска структура Задатак 32. (уџбеник, страна 26)</vt:lpstr>
      <vt:lpstr>Разграната алгоритамска структура Задатак 32. (уџбеник, страна 26)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Linijske i razgranate algoritamske strukture</dc:title>
  <dc:creator>Dario Đurić</dc:creator>
  <cp:lastModifiedBy>Aleksandra Stankovic</cp:lastModifiedBy>
  <cp:revision>64</cp:revision>
  <dcterms:created xsi:type="dcterms:W3CDTF">2020-11-12T15:56:14Z</dcterms:created>
  <dcterms:modified xsi:type="dcterms:W3CDTF">2020-11-23T07:04:13Z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0x0101005C540AC70BCCD34A83D1B27C013BF057</vt:lpwstr>
  </property>
</Properties>
</file>