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57" r:id="rId4"/>
    <p:sldId id="258" r:id="rId5"/>
    <p:sldId id="259" r:id="rId6"/>
    <p:sldId id="268" r:id="rId7"/>
    <p:sldId id="262" r:id="rId8"/>
    <p:sldId id="260" r:id="rId9"/>
    <p:sldId id="263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F5DD-663F-4EAC-8B4A-F3BD06A11362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1FFF-59DA-4B81-860F-08E438D81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F5DD-663F-4EAC-8B4A-F3BD06A11362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1FFF-59DA-4B81-860F-08E438D81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F5DD-663F-4EAC-8B4A-F3BD06A11362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1FFF-59DA-4B81-860F-08E438D81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F5DD-663F-4EAC-8B4A-F3BD06A11362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1FFF-59DA-4B81-860F-08E438D81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F5DD-663F-4EAC-8B4A-F3BD06A11362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1FFF-59DA-4B81-860F-08E438D81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F5DD-663F-4EAC-8B4A-F3BD06A11362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1FFF-59DA-4B81-860F-08E438D81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F5DD-663F-4EAC-8B4A-F3BD06A11362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1FFF-59DA-4B81-860F-08E438D81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F5DD-663F-4EAC-8B4A-F3BD06A11362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1FFF-59DA-4B81-860F-08E438D81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F5DD-663F-4EAC-8B4A-F3BD06A11362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1FFF-59DA-4B81-860F-08E438D81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F5DD-663F-4EAC-8B4A-F3BD06A11362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1FFF-59DA-4B81-860F-08E438D81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F5DD-663F-4EAC-8B4A-F3BD06A11362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361FFF-59DA-4B81-860F-08E438D816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32F5DD-663F-4EAC-8B4A-F3BD06A11362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361FFF-59DA-4B81-860F-08E438D816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57232"/>
            <a:ext cx="7851648" cy="857256"/>
          </a:xfrm>
        </p:spPr>
        <p:txBody>
          <a:bodyPr/>
          <a:lstStyle/>
          <a:p>
            <a:pPr algn="ctr"/>
            <a:r>
              <a:rPr lang="sr-Cyrl-CS" dirty="0" smtClean="0"/>
              <a:t>ОДГОВОРНОСТ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28802"/>
            <a:ext cx="7854696" cy="3052334"/>
          </a:xfrm>
        </p:spPr>
        <p:txBody>
          <a:bodyPr>
            <a:noAutofit/>
          </a:bodyPr>
          <a:lstStyle/>
          <a:p>
            <a:pPr algn="ctr"/>
            <a:endParaRPr lang="sr-Cyrl-CS" sz="3200" dirty="0" smtClean="0"/>
          </a:p>
          <a:p>
            <a:pPr algn="ctr"/>
            <a:r>
              <a:rPr lang="sr-Cyrl-CS" sz="3200" dirty="0" smtClean="0"/>
              <a:t>КАКО ИЗАБРАТИ ИЗМЕЂУ ОДГОВОРНОСТИ КОЈЕ СЕ </a:t>
            </a:r>
            <a:r>
              <a:rPr lang="sr-Cyrl-CS" sz="3200" dirty="0" smtClean="0"/>
              <a:t>СУПРОТСТАВЉАЈУ </a:t>
            </a:r>
            <a:r>
              <a:rPr lang="sr-Cyrl-CS" sz="3200" dirty="0" smtClean="0"/>
              <a:t>ЈЕДНА ДРУГОЈ</a:t>
            </a:r>
          </a:p>
          <a:p>
            <a:pPr algn="ctr"/>
            <a:r>
              <a:rPr lang="sr-Cyrl-CS" sz="9600" dirty="0" smtClean="0"/>
              <a:t>?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2846768"/>
            <a:ext cx="8072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5400" dirty="0" smtClean="0"/>
              <a:t>  ХВАЛА НА ПАЖЊИ!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7854696" cy="5429288"/>
          </a:xfrm>
        </p:spPr>
        <p:txBody>
          <a:bodyPr>
            <a:normAutofit lnSpcReduction="10000"/>
          </a:bodyPr>
          <a:lstStyle/>
          <a:p>
            <a:pPr algn="l"/>
            <a:r>
              <a:rPr lang="sr-Cyrl-CS" dirty="0" smtClean="0"/>
              <a:t>Циљ лекције</a:t>
            </a:r>
          </a:p>
          <a:p>
            <a:pPr algn="l"/>
            <a:r>
              <a:rPr lang="sr-Cyrl-CS" dirty="0" smtClean="0"/>
              <a:t>У овој лекцији ћете проучити ситуације у којима људи морају донијети одлуке везане за одговорности</a:t>
            </a:r>
            <a:r>
              <a:rPr lang="sr-Cyrl-CS" dirty="0" smtClean="0"/>
              <a:t>, вриједности </a:t>
            </a:r>
            <a:r>
              <a:rPr lang="sr-Cyrl-CS" dirty="0" smtClean="0"/>
              <a:t>и интересе који се </a:t>
            </a:r>
            <a:r>
              <a:rPr lang="sr-Cyrl-CS" dirty="0" smtClean="0"/>
              <a:t>супротстављају </a:t>
            </a:r>
            <a:r>
              <a:rPr lang="sr-Cyrl-CS" dirty="0" smtClean="0"/>
              <a:t>једни другима</a:t>
            </a:r>
            <a:r>
              <a:rPr lang="sr-Cyrl-CS" dirty="0" smtClean="0"/>
              <a:t>. Када </a:t>
            </a:r>
            <a:r>
              <a:rPr lang="sr-Cyrl-CS" dirty="0" smtClean="0"/>
              <a:t>завршиш ову лекцију</a:t>
            </a:r>
            <a:r>
              <a:rPr lang="sr-Cyrl-CS" dirty="0" smtClean="0"/>
              <a:t>, требао/ла </a:t>
            </a:r>
            <a:r>
              <a:rPr lang="sr-Cyrl-CS" dirty="0" smtClean="0"/>
              <a:t>би бити у могућности да процијениш ситуацију у којој треба изабрати између одговорности,вриједности и интереса који се </a:t>
            </a:r>
            <a:r>
              <a:rPr lang="sr-Cyrl-CS" dirty="0" smtClean="0"/>
              <a:t>супротстављају </a:t>
            </a:r>
            <a:r>
              <a:rPr lang="sr-Cyrl-CS" dirty="0" smtClean="0"/>
              <a:t>једни другима.</a:t>
            </a:r>
          </a:p>
          <a:p>
            <a:endParaRPr lang="sr-Cyrl-CS" dirty="0" smtClean="0"/>
          </a:p>
          <a:p>
            <a:pPr algn="l"/>
            <a:r>
              <a:rPr lang="sr-Cyrl-CS" dirty="0" smtClean="0"/>
              <a:t>Појмови које је потребно познавати</a:t>
            </a:r>
          </a:p>
          <a:p>
            <a:pPr algn="l">
              <a:buFont typeface="Arial" pitchFamily="34" charset="0"/>
              <a:buChar char="•"/>
            </a:pPr>
            <a:r>
              <a:rPr lang="sr-Cyrl-CS" dirty="0" smtClean="0"/>
              <a:t>Вриједности</a:t>
            </a:r>
          </a:p>
          <a:p>
            <a:pPr algn="l">
              <a:buFont typeface="Arial" pitchFamily="34" charset="0"/>
              <a:buChar char="•"/>
            </a:pPr>
            <a:r>
              <a:rPr lang="sr-Cyrl-CS" dirty="0" smtClean="0"/>
              <a:t>Интереси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sz="4000" b="0" dirty="0" smtClean="0">
                <a:solidFill>
                  <a:schemeClr val="tx1"/>
                </a:solidFill>
              </a:rPr>
              <a:t>Постоје двије врсте сукоба који могу настати када морамо донијети одлуку о испуњавању одговорности</a:t>
            </a:r>
            <a:endParaRPr lang="en-US" sz="4000" b="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3286124"/>
            <a:ext cx="7772400" cy="1857388"/>
          </a:xfrm>
        </p:spPr>
        <p:txBody>
          <a:bodyPr>
            <a:normAutofit fontScale="85000" lnSpcReduction="20000"/>
          </a:bodyPr>
          <a:lstStyle/>
          <a:p>
            <a:endParaRPr lang="sr-Cyrl-CS" dirty="0" smtClean="0"/>
          </a:p>
          <a:p>
            <a:r>
              <a:rPr lang="sr-Cyrl-CS" dirty="0" smtClean="0"/>
              <a:t>  ОДГОВОРНОСТ                                                        ОДГОВОРНОСТ</a:t>
            </a:r>
          </a:p>
          <a:p>
            <a:endParaRPr lang="sr-Cyrl-CS" dirty="0" smtClean="0"/>
          </a:p>
          <a:p>
            <a:r>
              <a:rPr lang="sr-Cyrl-CS" dirty="0" smtClean="0"/>
              <a:t>   </a:t>
            </a:r>
          </a:p>
          <a:p>
            <a:r>
              <a:rPr lang="sr-Cyrl-CS" dirty="0" smtClean="0"/>
              <a:t>ОДГОВОРНОСТ                                                           ВРИЈЕДНОСТИ И </a:t>
            </a:r>
          </a:p>
          <a:p>
            <a:r>
              <a:rPr lang="sr-Cyrl-CS" dirty="0" smtClean="0"/>
              <a:t>                                                                                          ИНТЕРЕСИ                                                                              </a:t>
            </a:r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3214678" y="3571876"/>
            <a:ext cx="2000264" cy="42862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-Right Arrow 4"/>
          <p:cNvSpPr/>
          <p:nvPr/>
        </p:nvSpPr>
        <p:spPr>
          <a:xfrm>
            <a:off x="3143240" y="4429132"/>
            <a:ext cx="2071702" cy="42862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0034" y="1428736"/>
            <a:ext cx="85011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sr-Cyrl-CS" sz="2800" dirty="0" smtClean="0">
                <a:solidFill>
                  <a:schemeClr val="tx1"/>
                </a:solidFill>
                <a:effectLst/>
              </a:rPr>
              <a:t>ВРИЈЕДНОСТ  је нешто што сматраш да је важно</a:t>
            </a:r>
            <a:r>
              <a:rPr lang="sr-Cyrl-CS" sz="2800" dirty="0" smtClean="0">
                <a:solidFill>
                  <a:schemeClr val="tx1"/>
                </a:solidFill>
                <a:effectLst/>
              </a:rPr>
              <a:t>, нешто </a:t>
            </a:r>
            <a:r>
              <a:rPr lang="sr-Cyrl-CS" sz="2800" dirty="0" smtClean="0">
                <a:solidFill>
                  <a:schemeClr val="tx1"/>
                </a:solidFill>
                <a:effectLst/>
              </a:rPr>
              <a:t>што је исправно или добро</a:t>
            </a:r>
            <a:r>
              <a:rPr lang="sr-Cyrl-CS" sz="2800" dirty="0" smtClean="0">
                <a:solidFill>
                  <a:schemeClr val="tx1"/>
                </a:solidFill>
                <a:effectLst/>
              </a:rPr>
              <a:t>, нешто </a:t>
            </a:r>
            <a:r>
              <a:rPr lang="sr-Cyrl-CS" sz="2800" dirty="0" smtClean="0">
                <a:solidFill>
                  <a:schemeClr val="tx1"/>
                </a:solidFill>
                <a:effectLst/>
              </a:rPr>
              <a:t>што желимо достићи као на примјер праведност</a:t>
            </a:r>
            <a:r>
              <a:rPr lang="sr-Cyrl-CS" sz="2800" dirty="0" smtClean="0">
                <a:solidFill>
                  <a:schemeClr val="tx1"/>
                </a:solidFill>
                <a:effectLst/>
              </a:rPr>
              <a:t>, храброст, </a:t>
            </a:r>
            <a:r>
              <a:rPr lang="sr-Cyrl-CS" sz="2800" smtClean="0">
                <a:solidFill>
                  <a:schemeClr val="tx1"/>
                </a:solidFill>
                <a:effectLst/>
              </a:rPr>
              <a:t>искреност, с </a:t>
            </a:r>
            <a:r>
              <a:rPr lang="sr-Cyrl-CS" sz="2800" dirty="0" smtClean="0">
                <a:solidFill>
                  <a:schemeClr val="tx1"/>
                </a:solidFill>
                <a:effectLst/>
              </a:rPr>
              <a:t>лобода </a:t>
            </a:r>
            <a:r>
              <a:rPr lang="sr-Cyrl-CS" sz="2800" dirty="0" smtClean="0">
                <a:solidFill>
                  <a:schemeClr val="tx1"/>
                </a:solidFill>
                <a:effectLst/>
              </a:rPr>
              <a:t>и правда.</a:t>
            </a:r>
          </a:p>
          <a:p>
            <a:pPr>
              <a:buFont typeface="Arial" charset="0"/>
              <a:buChar char="•"/>
            </a:pPr>
            <a:endParaRPr lang="sr-Cyrl-CS" sz="2800" dirty="0"/>
          </a:p>
          <a:p>
            <a:pPr>
              <a:buFont typeface="Arial" charset="0"/>
              <a:buChar char="•"/>
            </a:pPr>
            <a:endParaRPr lang="sr-Cyrl-CS" sz="2800" dirty="0" smtClean="0">
              <a:solidFill>
                <a:schemeClr val="tx1"/>
              </a:solidFill>
              <a:effectLst/>
            </a:endParaRPr>
          </a:p>
          <a:p>
            <a:pPr>
              <a:buFont typeface="Arial" charset="0"/>
              <a:buChar char="•"/>
            </a:pPr>
            <a:r>
              <a:rPr lang="sr-Cyrl-CS" sz="2800" dirty="0" smtClean="0">
                <a:solidFill>
                  <a:schemeClr val="tx1"/>
                </a:solidFill>
              </a:rPr>
              <a:t> ИНТЕРЕС је нешто што желимо или о чему се бринемо као што је наше слободно вријеме</a:t>
            </a:r>
            <a:r>
              <a:rPr lang="sr-Cyrl-CS" sz="2800" dirty="0" smtClean="0">
                <a:solidFill>
                  <a:schemeClr val="tx1"/>
                </a:solidFill>
              </a:rPr>
              <a:t>, здравље </a:t>
            </a:r>
            <a:r>
              <a:rPr lang="sr-Cyrl-CS" sz="2800" dirty="0" smtClean="0">
                <a:solidFill>
                  <a:schemeClr val="tx1"/>
                </a:solidFill>
              </a:rPr>
              <a:t>или неке врсте награда </a:t>
            </a:r>
            <a:r>
              <a:rPr lang="sr-Latn-CS" sz="2800" dirty="0" smtClean="0">
                <a:solidFill>
                  <a:schemeClr val="tx1"/>
                </a:solidFill>
              </a:rPr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4" y="1214422"/>
            <a:ext cx="750099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CS" sz="2400" dirty="0" smtClean="0"/>
              <a:t>Понекад</a:t>
            </a:r>
            <a:r>
              <a:rPr lang="sr-Cyrl-CS" sz="2400" dirty="0" smtClean="0"/>
              <a:t>, ако </a:t>
            </a:r>
            <a:r>
              <a:rPr lang="sr-Cyrl-CS" sz="2400" dirty="0" smtClean="0"/>
              <a:t>одлучиш да испуниш одговорност</a:t>
            </a:r>
            <a:r>
              <a:rPr lang="sr-Cyrl-CS" sz="2400" dirty="0" smtClean="0"/>
              <a:t>, мораћеш  жртвовати </a:t>
            </a:r>
            <a:r>
              <a:rPr lang="sr-Cyrl-CS" sz="2400" dirty="0" smtClean="0"/>
              <a:t>једну или више вриједности или интереса.У другим ситуацијама можеш одлучити да не желиш одговорност јер је нека друга вриједност  или интерес за тебе важнији</a:t>
            </a:r>
            <a:r>
              <a:rPr lang="sr-Cyrl-CS" sz="2800" dirty="0" smtClean="0"/>
              <a:t>.</a:t>
            </a:r>
            <a:endParaRPr lang="en-US" sz="2800" dirty="0"/>
          </a:p>
        </p:txBody>
      </p:sp>
      <p:pic>
        <p:nvPicPr>
          <p:cNvPr id="10" name="Picture 9" descr="gliš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3357562"/>
            <a:ext cx="1847850" cy="3181355"/>
          </a:xfrm>
          <a:prstGeom prst="rect">
            <a:avLst/>
          </a:prstGeom>
        </p:spPr>
      </p:pic>
      <p:pic>
        <p:nvPicPr>
          <p:cNvPr id="11" name="Picture 10" descr="znak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4414" y="3357562"/>
            <a:ext cx="2214578" cy="1214446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12" name="Picture 11" descr="znak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86380" y="3357562"/>
            <a:ext cx="2233613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28670"/>
            <a:ext cx="7854696" cy="5429288"/>
          </a:xfrm>
        </p:spPr>
        <p:txBody>
          <a:bodyPr/>
          <a:lstStyle/>
          <a:p>
            <a:pPr algn="l"/>
            <a:r>
              <a:rPr lang="sr-Cyrl-CS" dirty="0" smtClean="0"/>
              <a:t>ПРИМЈЕР </a:t>
            </a:r>
          </a:p>
          <a:p>
            <a:pPr algn="l"/>
            <a:r>
              <a:rPr lang="sr-Cyrl-CS" dirty="0" smtClean="0"/>
              <a:t>У разреду се пише тест из историје</a:t>
            </a:r>
            <a:r>
              <a:rPr lang="sr-Cyrl-CS" dirty="0" smtClean="0"/>
              <a:t>. Матеј </a:t>
            </a:r>
            <a:r>
              <a:rPr lang="sr-Cyrl-CS" dirty="0" smtClean="0"/>
              <a:t>је најбољи ученик из историје</a:t>
            </a:r>
            <a:r>
              <a:rPr lang="sr-Cyrl-CS" dirty="0" smtClean="0"/>
              <a:t>, али </a:t>
            </a:r>
            <a:r>
              <a:rPr lang="sr-Cyrl-CS" dirty="0" smtClean="0"/>
              <a:t>и он сматра да је тест прилично тежак</a:t>
            </a:r>
            <a:r>
              <a:rPr lang="sr-Cyrl-CS" dirty="0" smtClean="0"/>
              <a:t>. Пријатељ </a:t>
            </a:r>
            <a:r>
              <a:rPr lang="sr-Cyrl-CS" dirty="0" smtClean="0"/>
              <a:t>иза њега шапуће и моли да му покаже свој тест</a:t>
            </a:r>
            <a:r>
              <a:rPr lang="sr-Cyrl-CS" dirty="0" smtClean="0"/>
              <a:t>. Матеј </a:t>
            </a:r>
            <a:r>
              <a:rPr lang="sr-Cyrl-CS" dirty="0" smtClean="0"/>
              <a:t>зна  да је преписивање на тестовима забрањено и да би и он и његов пријатељ могли бити озбиљно кажњени када би то учинили.</a:t>
            </a:r>
            <a:endParaRPr lang="en-US" dirty="0"/>
          </a:p>
        </p:txBody>
      </p:sp>
      <p:pic>
        <p:nvPicPr>
          <p:cNvPr id="4" name="Picture 3" descr="slikauc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4500570"/>
            <a:ext cx="3076575" cy="14859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052736"/>
            <a:ext cx="80724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Ана је могла да користи ауто своје мајке како би </a:t>
            </a:r>
            <a:r>
              <a:rPr lang="sr-Cyrl-CS" sz="2400" dirty="0" smtClean="0"/>
              <a:t>ишла </a:t>
            </a:r>
            <a:r>
              <a:rPr lang="sr-Cyrl-CS" sz="2400" dirty="0" smtClean="0"/>
              <a:t>и </a:t>
            </a:r>
            <a:r>
              <a:rPr lang="sr-Cyrl-CS" sz="2400" dirty="0" smtClean="0"/>
              <a:t>враћала </a:t>
            </a:r>
            <a:r>
              <a:rPr lang="sr-Cyrl-CS" sz="2400" dirty="0" smtClean="0"/>
              <a:t>се са тренинга</a:t>
            </a:r>
            <a:r>
              <a:rPr lang="sr-Cyrl-CS" sz="2400" dirty="0" smtClean="0"/>
              <a:t>. Међутим, није </a:t>
            </a:r>
            <a:r>
              <a:rPr lang="sr-Cyrl-CS" sz="2400" dirty="0" smtClean="0"/>
              <a:t>јој дозвољено  да </a:t>
            </a:r>
            <a:r>
              <a:rPr lang="sr-Cyrl-CS" sz="2400" dirty="0" smtClean="0"/>
              <a:t>било гдје </a:t>
            </a:r>
            <a:r>
              <a:rPr lang="sr-Cyrl-CS" sz="2400" dirty="0" smtClean="0"/>
              <a:t>вози своје пријатеље.  </a:t>
            </a:r>
            <a:r>
              <a:rPr lang="sr-Cyrl-CS" sz="2400" dirty="0" smtClean="0"/>
              <a:t> У </a:t>
            </a:r>
            <a:r>
              <a:rPr lang="sr-Cyrl-CS" sz="2400" dirty="0" smtClean="0"/>
              <a:t>петак навече њена најбоља пријатељица </a:t>
            </a:r>
            <a:r>
              <a:rPr lang="sr-Cyrl-CS" sz="2400" dirty="0" smtClean="0"/>
              <a:t>је, послије </a:t>
            </a:r>
            <a:r>
              <a:rPr lang="sr-Cyrl-CS" sz="2400" dirty="0" smtClean="0"/>
              <a:t>тренинга ,закаснила на аутобус  и није се могла вратити кући</a:t>
            </a:r>
            <a:r>
              <a:rPr lang="sr-Cyrl-CS" sz="2400" dirty="0" smtClean="0"/>
              <a:t>. Било </a:t>
            </a:r>
            <a:r>
              <a:rPr lang="sr-Cyrl-CS" sz="2400" dirty="0" smtClean="0"/>
              <a:t>је касно и аутобуси су ријетко ишли</a:t>
            </a:r>
            <a:r>
              <a:rPr lang="sr-Cyrl-CS" sz="2400" dirty="0" smtClean="0"/>
              <a:t>. Она </a:t>
            </a:r>
            <a:r>
              <a:rPr lang="sr-Cyrl-CS" sz="2400" dirty="0" smtClean="0"/>
              <a:t>је назвала своју мајку да је пита да ли може направити изузетак и одвести пријатељицу</a:t>
            </a:r>
            <a:r>
              <a:rPr lang="sr-Cyrl-CS" sz="2400" dirty="0" smtClean="0"/>
              <a:t>. Нико  </a:t>
            </a:r>
            <a:r>
              <a:rPr lang="sr-Cyrl-CS" sz="2400" dirty="0" smtClean="0"/>
              <a:t>се није јавио на телефон</a:t>
            </a:r>
            <a:r>
              <a:rPr lang="sr-Cyrl-CS" dirty="0" smtClean="0"/>
              <a:t>. </a:t>
            </a:r>
            <a:endParaRPr lang="en-US" dirty="0"/>
          </a:p>
        </p:txBody>
      </p:sp>
      <p:pic>
        <p:nvPicPr>
          <p:cNvPr id="5" name="Picture 4" descr="ca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4293096"/>
            <a:ext cx="2643206" cy="2009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evojk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2857496"/>
            <a:ext cx="1500198" cy="2786082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5500694" y="857232"/>
            <a:ext cx="2143140" cy="1571636"/>
          </a:xfrm>
          <a:prstGeom prst="cloud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/>
          <p:cNvSpPr/>
          <p:nvPr/>
        </p:nvSpPr>
        <p:spPr>
          <a:xfrm>
            <a:off x="928662" y="1428736"/>
            <a:ext cx="2286016" cy="1643074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43174" y="2857496"/>
            <a:ext cx="285752" cy="21431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928926" y="3071810"/>
            <a:ext cx="214314" cy="21431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86182" y="5357826"/>
            <a:ext cx="1500198" cy="2857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k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1142984"/>
            <a:ext cx="1272118" cy="928694"/>
          </a:xfrm>
          <a:prstGeom prst="rect">
            <a:avLst/>
          </a:prstGeom>
        </p:spPr>
      </p:pic>
      <p:pic>
        <p:nvPicPr>
          <p:cNvPr id="16" name="Picture 15" descr="lopt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728" y="1714488"/>
            <a:ext cx="1285884" cy="1043167"/>
          </a:xfrm>
          <a:prstGeom prst="rect">
            <a:avLst/>
          </a:prstGeom>
        </p:spPr>
      </p:pic>
      <p:sp>
        <p:nvSpPr>
          <p:cNvPr id="17" name="Oval 16"/>
          <p:cNvSpPr/>
          <p:nvPr/>
        </p:nvSpPr>
        <p:spPr>
          <a:xfrm>
            <a:off x="3143240" y="3214686"/>
            <a:ext cx="142876" cy="1428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000760" y="2714620"/>
            <a:ext cx="214314" cy="21431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857884" y="2928934"/>
            <a:ext cx="142876" cy="1428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214422"/>
            <a:ext cx="864399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Задатак за самостални рад</a:t>
            </a:r>
          </a:p>
          <a:p>
            <a:endParaRPr lang="sr-Cyrl-CS" sz="2400" dirty="0" smtClean="0"/>
          </a:p>
          <a:p>
            <a:r>
              <a:rPr lang="sr-Cyrl-CS" sz="2400" dirty="0" smtClean="0"/>
              <a:t>Прочитајте причу на страни 53. у уџбенику и одговорите на </a:t>
            </a:r>
            <a:r>
              <a:rPr lang="sr-Cyrl-CS" sz="2400" dirty="0" smtClean="0"/>
              <a:t>сљедећа </a:t>
            </a:r>
            <a:r>
              <a:rPr lang="sr-Cyrl-CS" sz="2400" dirty="0" smtClean="0"/>
              <a:t>питања:</a:t>
            </a:r>
          </a:p>
          <a:p>
            <a:r>
              <a:rPr lang="sr-Cyrl-CS" sz="2400" dirty="0" smtClean="0"/>
              <a:t> </a:t>
            </a:r>
          </a:p>
          <a:p>
            <a:pPr marL="284163" indent="-284163"/>
            <a:r>
              <a:rPr lang="sr-Cyrl-CS" sz="2400" dirty="0" smtClean="0"/>
              <a:t>1</a:t>
            </a:r>
            <a:r>
              <a:rPr lang="sr-Cyrl-CS" sz="2400" dirty="0" smtClean="0"/>
              <a:t>. Које </a:t>
            </a:r>
            <a:r>
              <a:rPr lang="sr-Cyrl-CS" sz="2400" dirty="0" smtClean="0"/>
              <a:t>одговорности ученица намјерава да испуни у овој ситуацији?</a:t>
            </a:r>
          </a:p>
          <a:p>
            <a:pPr marL="344488" indent="-344488"/>
            <a:r>
              <a:rPr lang="sr-Cyrl-CS" sz="2400" dirty="0" smtClean="0"/>
              <a:t>2</a:t>
            </a:r>
            <a:r>
              <a:rPr lang="sr-Cyrl-CS" sz="2400" dirty="0" smtClean="0"/>
              <a:t>. Које </a:t>
            </a:r>
            <a:r>
              <a:rPr lang="sr-Cyrl-CS" sz="2400" dirty="0" smtClean="0"/>
              <a:t>одговорности се </a:t>
            </a:r>
            <a:r>
              <a:rPr lang="sr-Cyrl-CS" sz="2400" dirty="0" smtClean="0"/>
              <a:t>супротстављају? Које </a:t>
            </a:r>
            <a:r>
              <a:rPr lang="sr-Cyrl-CS" sz="2400" dirty="0" smtClean="0"/>
              <a:t>вриједности или интереси се супротстављају?</a:t>
            </a:r>
          </a:p>
          <a:p>
            <a:r>
              <a:rPr lang="sr-Cyrl-CS" sz="2400" dirty="0" smtClean="0"/>
              <a:t>3</a:t>
            </a:r>
            <a:r>
              <a:rPr lang="sr-Cyrl-CS" sz="2400" dirty="0" smtClean="0"/>
              <a:t>. Шта </a:t>
            </a:r>
            <a:r>
              <a:rPr lang="sr-Cyrl-CS" sz="2400" dirty="0" smtClean="0"/>
              <a:t>ти </a:t>
            </a:r>
            <a:r>
              <a:rPr lang="sr-Cyrl-CS" sz="2400" dirty="0" smtClean="0"/>
              <a:t>мислиш ?</a:t>
            </a:r>
            <a:r>
              <a:rPr lang="sr-Cyrl-CS" sz="2400" dirty="0" smtClean="0"/>
              <a:t>Шта би ти урадио/ла? Зашто? </a:t>
            </a:r>
          </a:p>
          <a:p>
            <a:r>
              <a:rPr lang="sr-Cyrl-CS" sz="2400" dirty="0" smtClean="0"/>
              <a:t> </a:t>
            </a:r>
          </a:p>
          <a:p>
            <a:endParaRPr lang="sr-Cyrl-CS" sz="2400" dirty="0" smtClean="0"/>
          </a:p>
          <a:p>
            <a:r>
              <a:rPr lang="sr-Cyrl-C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371</TotalTime>
  <Words>399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ОДГОВОРНОСТ</vt:lpstr>
      <vt:lpstr>Slide 2</vt:lpstr>
      <vt:lpstr>Постоје двије врсте сукоба који могу настати када морамо донијети одлуку о испуњавању одговорности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ОДГОВОРНОСТ</dc:title>
  <dc:creator>User</dc:creator>
  <cp:lastModifiedBy>Nina Ninkovic</cp:lastModifiedBy>
  <cp:revision>27</cp:revision>
  <dcterms:created xsi:type="dcterms:W3CDTF">2020-11-14T11:07:51Z</dcterms:created>
  <dcterms:modified xsi:type="dcterms:W3CDTF">2020-11-18T12:54:35Z</dcterms:modified>
</cp:coreProperties>
</file>