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74" r:id="rId3"/>
    <p:sldId id="275" r:id="rId4"/>
    <p:sldId id="276" r:id="rId5"/>
    <p:sldId id="277" r:id="rId6"/>
    <p:sldId id="279" r:id="rId7"/>
    <p:sldId id="280" r:id="rId8"/>
    <p:sldId id="281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CB8D2-6802-41C3-A567-597F69ACE0B1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903F7-51D3-48BF-947A-11CE00237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85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  <a:solidFill>
            <a:schemeClr val="tx1"/>
          </a:solidFill>
        </p:spPr>
        <p:txBody>
          <a:bodyPr anchor="ctr" anchorCtr="0">
            <a:noAutofit/>
          </a:bodyPr>
          <a:lstStyle/>
          <a:p>
            <a:pPr algn="ctr"/>
            <a:r>
              <a:rPr lang="sr-Latn-BA" sz="4000">
                <a:solidFill>
                  <a:srgbClr val="C00000"/>
                </a:solidFill>
              </a:rPr>
              <a:t>Сравнительная степень прилогательных</a:t>
            </a:r>
            <a:endParaRPr lang="en-US" sz="400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  <a:solidFill>
            <a:schemeClr val="tx1"/>
          </a:solidFill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Dобрый </a:t>
            </a:r>
            <a:r>
              <a:rPr lang="sr-Latn-BA" sz="2400">
                <a:solidFill>
                  <a:srgbClr val="002060"/>
                </a:solidFill>
              </a:rPr>
              <a:t>день дорогие ученики</a:t>
            </a:r>
            <a:r>
              <a:rPr lang="sr-Latn-BA" sz="2400" smtClean="0">
                <a:solidFill>
                  <a:srgbClr val="002060"/>
                </a:solidFill>
              </a:rPr>
              <a:t>. Dавайте</a:t>
            </a:r>
            <a:r>
              <a:rPr lang="sr-Cyrl-RS" sz="2400" smtClean="0">
                <a:solidFill>
                  <a:srgbClr val="002060"/>
                </a:solidFill>
              </a:rPr>
              <a:t> </a:t>
            </a:r>
            <a:r>
              <a:rPr lang="sr-Latn-BA" sz="2400" smtClean="0">
                <a:solidFill>
                  <a:srgbClr val="002060"/>
                </a:solidFill>
              </a:rPr>
              <a:t>познакомимся.</a:t>
            </a:r>
            <a:r>
              <a:rPr lang="sr-Cyrl-RS" sz="2400" smtClean="0">
                <a:solidFill>
                  <a:srgbClr val="002060"/>
                </a:solidFill>
              </a:rPr>
              <a:t> </a:t>
            </a:r>
            <a:r>
              <a:rPr lang="sr-Latn-BA" sz="2400" smtClean="0">
                <a:solidFill>
                  <a:srgbClr val="002060"/>
                </a:solidFill>
              </a:rPr>
              <a:t>Меня </a:t>
            </a:r>
            <a:r>
              <a:rPr lang="sr-Latn-BA" sz="2400">
                <a:solidFill>
                  <a:srgbClr val="002060"/>
                </a:solidFill>
              </a:rPr>
              <a:t>зовут </a:t>
            </a:r>
            <a:r>
              <a:rPr lang="sr-Latn-BA" sz="2400" smtClean="0">
                <a:solidFill>
                  <a:srgbClr val="002060"/>
                </a:solidFill>
              </a:rPr>
              <a:t>Dушанка </a:t>
            </a:r>
            <a:r>
              <a:rPr lang="sr-Latn-BA" sz="2400">
                <a:solidFill>
                  <a:srgbClr val="002060"/>
                </a:solidFill>
              </a:rPr>
              <a:t>Пилипович и сегодня я ваша учительница русского языка</a:t>
            </a:r>
            <a:r>
              <a:rPr lang="sr-Latn-BA" sz="2400" smtClean="0">
                <a:solidFill>
                  <a:srgbClr val="002060"/>
                </a:solidFill>
              </a:rPr>
              <a:t>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Хочу </a:t>
            </a:r>
            <a:r>
              <a:rPr lang="sr-Latn-BA" sz="2400">
                <a:solidFill>
                  <a:srgbClr val="002060"/>
                </a:solidFill>
              </a:rPr>
              <a:t>поздравить всех девятиклассников </a:t>
            </a:r>
            <a:r>
              <a:rPr lang="sr-Cyrl-RS" sz="2400" smtClean="0">
                <a:solidFill>
                  <a:srgbClr val="002060"/>
                </a:solidFill>
              </a:rPr>
              <a:t> </a:t>
            </a:r>
            <a:r>
              <a:rPr lang="sr-Latn-BA" sz="2400" smtClean="0">
                <a:solidFill>
                  <a:srgbClr val="002060"/>
                </a:solidFill>
              </a:rPr>
              <a:t>Республики Сербской, </a:t>
            </a:r>
            <a:r>
              <a:rPr lang="sr-Cyrl-RS" sz="2400" smtClean="0">
                <a:solidFill>
                  <a:srgbClr val="002060"/>
                </a:solidFill>
              </a:rPr>
              <a:t> </a:t>
            </a:r>
            <a:r>
              <a:rPr lang="sr-Latn-BA" sz="2400" smtClean="0">
                <a:solidFill>
                  <a:srgbClr val="002060"/>
                </a:solidFill>
              </a:rPr>
              <a:t>а </a:t>
            </a:r>
            <a:r>
              <a:rPr lang="sr-Latn-BA" sz="2400">
                <a:solidFill>
                  <a:srgbClr val="002060"/>
                </a:solidFill>
              </a:rPr>
              <a:t>особенно моих учеников из Кнежево и Имльяни</a:t>
            </a:r>
            <a:r>
              <a:rPr lang="sr-Latn-BA" sz="2400" smtClean="0">
                <a:solidFill>
                  <a:srgbClr val="002060"/>
                </a:solidFill>
              </a:rPr>
              <a:t>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Наш </a:t>
            </a:r>
            <a:r>
              <a:rPr lang="sr-Latn-BA" sz="2400">
                <a:solidFill>
                  <a:srgbClr val="002060"/>
                </a:solidFill>
              </a:rPr>
              <a:t>сегодняшний урок </a:t>
            </a:r>
            <a:r>
              <a:rPr lang="sr-Latn-BA" sz="2400" smtClean="0">
                <a:solidFill>
                  <a:srgbClr val="002060"/>
                </a:solidFill>
              </a:rPr>
              <a:t>называется </a:t>
            </a:r>
            <a:endParaRPr lang="sr-Cyrl-RS" sz="2400" smtClean="0">
              <a:solidFill>
                <a:srgbClr val="002060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r>
              <a:rPr lang="sr-Cyrl-RS" sz="2400">
                <a:solidFill>
                  <a:srgbClr val="002060"/>
                </a:solidFill>
              </a:rPr>
              <a:t> </a:t>
            </a:r>
            <a:r>
              <a:rPr lang="sr-Cyrl-RS" sz="2400" smtClean="0">
                <a:solidFill>
                  <a:srgbClr val="002060"/>
                </a:solidFill>
              </a:rPr>
              <a:t>           </a:t>
            </a:r>
            <a:r>
              <a:rPr lang="sr-Latn-BA" sz="2400" b="1" smtClean="0">
                <a:solidFill>
                  <a:srgbClr val="002060"/>
                </a:solidFill>
              </a:rPr>
              <a:t>Сравнительная </a:t>
            </a:r>
            <a:r>
              <a:rPr lang="sr-Latn-BA" sz="2400" b="1">
                <a:solidFill>
                  <a:srgbClr val="002060"/>
                </a:solidFill>
              </a:rPr>
              <a:t>степень </a:t>
            </a:r>
            <a:r>
              <a:rPr lang="sr-Latn-BA" sz="2400" b="1" smtClean="0">
                <a:solidFill>
                  <a:srgbClr val="002060"/>
                </a:solidFill>
              </a:rPr>
              <a:t>прилогательных.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Правда </a:t>
            </a:r>
            <a:r>
              <a:rPr lang="sr-Latn-BA" sz="2400">
                <a:solidFill>
                  <a:srgbClr val="002060"/>
                </a:solidFill>
              </a:rPr>
              <a:t>это вы учили в восьмом </a:t>
            </a:r>
            <a:r>
              <a:rPr lang="sr-Latn-BA" sz="2400" smtClean="0">
                <a:solidFill>
                  <a:srgbClr val="002060"/>
                </a:solidFill>
              </a:rPr>
              <a:t>классе,</a:t>
            </a:r>
            <a:r>
              <a:rPr lang="sr-Cyrl-RS" sz="2400" smtClean="0">
                <a:solidFill>
                  <a:srgbClr val="002060"/>
                </a:solidFill>
              </a:rPr>
              <a:t> </a:t>
            </a:r>
            <a:r>
              <a:rPr lang="sr-Latn-BA" sz="2400" smtClean="0">
                <a:solidFill>
                  <a:srgbClr val="002060"/>
                </a:solidFill>
              </a:rPr>
              <a:t>а </a:t>
            </a:r>
            <a:r>
              <a:rPr lang="sr-Latn-BA" sz="2400">
                <a:solidFill>
                  <a:srgbClr val="002060"/>
                </a:solidFill>
              </a:rPr>
              <a:t>в в этом году у вас по учебной программе повторение и я вам сегодня снова объясню </a:t>
            </a:r>
            <a:r>
              <a:rPr lang="sr-Latn-BA" sz="2400" smtClean="0">
                <a:solidFill>
                  <a:srgbClr val="002060"/>
                </a:solidFill>
              </a:rPr>
              <a:t>этом</a:t>
            </a:r>
            <a:r>
              <a:rPr lang="sr-Latn-BA" sz="2400">
                <a:solidFill>
                  <a:srgbClr val="002060"/>
                </a:solidFill>
              </a:rPr>
              <a:t> </a:t>
            </a:r>
            <a:r>
              <a:rPr lang="sr-Latn-BA" sz="2400" smtClean="0">
                <a:solidFill>
                  <a:srgbClr val="002060"/>
                </a:solidFill>
              </a:rPr>
              <a:t>урок</a:t>
            </a:r>
            <a:r>
              <a:rPr lang="sr-Latn-BA" sz="2400">
                <a:solidFill>
                  <a:srgbClr val="002060"/>
                </a:solidFill>
              </a:rPr>
              <a:t>.</a:t>
            </a:r>
            <a:endParaRPr lang="en-US" sz="2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49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  <a:solidFill>
            <a:schemeClr val="tx1"/>
          </a:solidFill>
        </p:spPr>
        <p:txBody>
          <a:bodyPr anchor="ctr" anchorCtr="0">
            <a:noAutofit/>
          </a:bodyPr>
          <a:lstStyle/>
          <a:p>
            <a:pPr algn="ctr"/>
            <a:r>
              <a:rPr lang="sr-Latn-BA" sz="4000">
                <a:solidFill>
                  <a:srgbClr val="C00000"/>
                </a:solidFill>
              </a:rPr>
              <a:t>Сравнительная степень прилогательных</a:t>
            </a:r>
            <a:endParaRPr lang="en-US" sz="400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  <a:solidFill>
            <a:schemeClr val="tx1"/>
          </a:solidFill>
        </p:spPr>
        <p:txBody>
          <a:bodyPr/>
          <a:lstStyle/>
          <a:p>
            <a:pPr marL="0" indent="0">
              <a:buClr>
                <a:srgbClr val="C00000"/>
              </a:buClr>
              <a:buSzPct val="70000"/>
              <a:buNone/>
            </a:pPr>
            <a:endParaRPr lang="sr-Cyrl-RS" sz="2400" smtClean="0">
              <a:solidFill>
                <a:srgbClr val="002060"/>
              </a:solidFill>
            </a:endParaRPr>
          </a:p>
          <a:p>
            <a:pPr marL="0" indent="-457200">
              <a:buClr>
                <a:srgbClr val="C00000"/>
              </a:buClr>
              <a:buSzPct val="70000"/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Сравнительная </a:t>
            </a:r>
            <a:r>
              <a:rPr lang="sr-Latn-BA" sz="2400">
                <a:solidFill>
                  <a:srgbClr val="002060"/>
                </a:solidFill>
              </a:rPr>
              <a:t>степень прилогательных показывает</a:t>
            </a:r>
            <a:r>
              <a:rPr lang="sr-Latn-BA" sz="2400" smtClean="0">
                <a:solidFill>
                  <a:srgbClr val="002060"/>
                </a:solidFill>
              </a:rPr>
              <a:t>,</a:t>
            </a:r>
            <a:r>
              <a:rPr lang="sr-Cyrl-RS" sz="2400" smtClean="0">
                <a:solidFill>
                  <a:srgbClr val="002060"/>
                </a:solidFill>
              </a:rPr>
              <a:t> </a:t>
            </a:r>
            <a:r>
              <a:rPr lang="sr-Latn-BA" sz="2400" smtClean="0">
                <a:solidFill>
                  <a:srgbClr val="002060"/>
                </a:solidFill>
              </a:rPr>
              <a:t>что </a:t>
            </a:r>
            <a:r>
              <a:rPr lang="sr-Latn-BA" sz="2400">
                <a:solidFill>
                  <a:srgbClr val="002060"/>
                </a:solidFill>
              </a:rPr>
              <a:t>в одном предмете какого-нибудь качества имеется в большей мере чем в другом</a:t>
            </a:r>
            <a:r>
              <a:rPr lang="sr-Latn-BA" sz="2400" smtClean="0">
                <a:solidFill>
                  <a:srgbClr val="002060"/>
                </a:solidFill>
              </a:rPr>
              <a:t>.</a:t>
            </a:r>
          </a:p>
          <a:p>
            <a:pPr marL="0" indent="-457200">
              <a:buClr>
                <a:srgbClr val="C00000"/>
              </a:buClr>
              <a:buSzPct val="70000"/>
              <a:buFont typeface="Wingdings" pitchFamily="2" charset="2"/>
              <a:buChar char="Ø"/>
            </a:pPr>
            <a:endParaRPr lang="sr-Cyrl-RS" sz="2400" smtClean="0">
              <a:solidFill>
                <a:srgbClr val="002060"/>
              </a:solidFill>
            </a:endParaRPr>
          </a:p>
          <a:p>
            <a:pPr marL="0" indent="-457200">
              <a:buClr>
                <a:srgbClr val="C00000"/>
              </a:buClr>
              <a:buSzPct val="70000"/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В </a:t>
            </a:r>
            <a:r>
              <a:rPr lang="sr-Latn-BA" sz="2400">
                <a:solidFill>
                  <a:srgbClr val="002060"/>
                </a:solidFill>
              </a:rPr>
              <a:t>русском языке различаются две формы сравнительной </a:t>
            </a:r>
            <a:r>
              <a:rPr lang="sr-Latn-BA" sz="2400" smtClean="0">
                <a:solidFill>
                  <a:srgbClr val="002060"/>
                </a:solidFill>
              </a:rPr>
              <a:t>степени</a:t>
            </a:r>
            <a:r>
              <a:rPr lang="sr-Latn-BA" sz="2400">
                <a:solidFill>
                  <a:srgbClr val="002060"/>
                </a:solidFill>
              </a:rPr>
              <a:t>.</a:t>
            </a:r>
            <a:endParaRPr lang="en-US" sz="2400">
              <a:solidFill>
                <a:srgbClr val="002060"/>
              </a:solidFill>
            </a:endParaRPr>
          </a:p>
        </p:txBody>
      </p:sp>
      <p:pic>
        <p:nvPicPr>
          <p:cNvPr id="2050" name="Picture 2" descr="C:\Users\ecc\Desktop\asasdsad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572000"/>
            <a:ext cx="2924175" cy="1590675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96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  <a:solidFill>
            <a:schemeClr val="tx1"/>
          </a:solidFill>
        </p:spPr>
        <p:txBody>
          <a:bodyPr anchor="ctr" anchorCtr="0">
            <a:noAutofit/>
          </a:bodyPr>
          <a:lstStyle/>
          <a:p>
            <a:pPr algn="ctr"/>
            <a:r>
              <a:rPr lang="sr-Latn-BA" sz="4000" smtClean="0">
                <a:solidFill>
                  <a:srgbClr val="C00000"/>
                </a:solidFill>
              </a:rPr>
              <a:t>Простая  </a:t>
            </a:r>
            <a:r>
              <a:rPr lang="sr-Cyrl-RS" sz="4000" smtClean="0">
                <a:solidFill>
                  <a:srgbClr val="C00000"/>
                </a:solidFill>
              </a:rPr>
              <a:t>с</a:t>
            </a:r>
            <a:r>
              <a:rPr lang="sr-Latn-BA" sz="4000" smtClean="0">
                <a:solidFill>
                  <a:srgbClr val="C00000"/>
                </a:solidFill>
              </a:rPr>
              <a:t>равнительная </a:t>
            </a:r>
            <a:r>
              <a:rPr lang="sr-Latn-BA" sz="4000">
                <a:solidFill>
                  <a:srgbClr val="C00000"/>
                </a:solidFill>
              </a:rPr>
              <a:t>степень</a:t>
            </a:r>
            <a:endParaRPr lang="en-US" sz="400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  <a:solidFill>
            <a:schemeClr val="tx1"/>
          </a:solidFill>
        </p:spPr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 smtClean="0">
                <a:solidFill>
                  <a:srgbClr val="002060"/>
                </a:solidFill>
              </a:rPr>
              <a:t>Простая </a:t>
            </a:r>
            <a:r>
              <a:rPr lang="sr-Cyrl-RS" sz="2000" smtClean="0">
                <a:solidFill>
                  <a:srgbClr val="002060"/>
                </a:solidFill>
              </a:rPr>
              <a:t> с</a:t>
            </a:r>
            <a:r>
              <a:rPr lang="sr-Latn-BA" sz="2000" smtClean="0">
                <a:solidFill>
                  <a:srgbClr val="002060"/>
                </a:solidFill>
              </a:rPr>
              <a:t>равнительная </a:t>
            </a:r>
            <a:r>
              <a:rPr lang="sr-Latn-BA" sz="2000">
                <a:solidFill>
                  <a:srgbClr val="002060"/>
                </a:solidFill>
              </a:rPr>
              <a:t>степень </a:t>
            </a:r>
            <a:r>
              <a:rPr lang="sr-Cyrl-RS" sz="2000" smtClean="0">
                <a:solidFill>
                  <a:srgbClr val="002060"/>
                </a:solidFill>
              </a:rPr>
              <a:t>  </a:t>
            </a:r>
            <a:r>
              <a:rPr lang="sr-Latn-BA" sz="2000" smtClean="0">
                <a:solidFill>
                  <a:srgbClr val="002060"/>
                </a:solidFill>
              </a:rPr>
              <a:t>образуется </a:t>
            </a:r>
            <a:r>
              <a:rPr lang="sr-Cyrl-RS" sz="2000" smtClean="0">
                <a:solidFill>
                  <a:srgbClr val="002060"/>
                </a:solidFill>
              </a:rPr>
              <a:t> </a:t>
            </a:r>
            <a:r>
              <a:rPr lang="sr-Latn-BA" sz="2000" smtClean="0">
                <a:solidFill>
                  <a:srgbClr val="002060"/>
                </a:solidFill>
              </a:rPr>
              <a:t>от  </a:t>
            </a:r>
            <a:r>
              <a:rPr lang="sr-Latn-BA" sz="2000">
                <a:solidFill>
                  <a:srgbClr val="002060"/>
                </a:solidFill>
              </a:rPr>
              <a:t>основы прилогательных при помощи суффиксов</a:t>
            </a:r>
            <a:r>
              <a:rPr lang="sr-Latn-BA" sz="2000" smtClean="0">
                <a:solidFill>
                  <a:srgbClr val="002060"/>
                </a:solidFill>
              </a:rPr>
              <a:t>:</a:t>
            </a:r>
            <a:r>
              <a:rPr lang="sr-Cyrl-RS" sz="2000" smtClean="0">
                <a:solidFill>
                  <a:srgbClr val="002060"/>
                </a:solidFill>
              </a:rPr>
              <a:t>   </a:t>
            </a:r>
          </a:p>
          <a:p>
            <a:pPr algn="ctr"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 smtClean="0">
                <a:solidFill>
                  <a:srgbClr val="002060"/>
                </a:solidFill>
              </a:rPr>
              <a:t>ее</a:t>
            </a:r>
            <a:r>
              <a:rPr lang="sr-Latn-BA" sz="2000">
                <a:solidFill>
                  <a:srgbClr val="002060"/>
                </a:solidFill>
              </a:rPr>
              <a:t>(-ей</a:t>
            </a:r>
            <a:r>
              <a:rPr lang="sr-Latn-BA" sz="2000" smtClean="0">
                <a:solidFill>
                  <a:srgbClr val="002060"/>
                </a:solidFill>
              </a:rPr>
              <a:t>) </a:t>
            </a:r>
            <a:endParaRPr lang="sr-Cyrl-RS" sz="2000" smtClean="0">
              <a:solidFill>
                <a:srgbClr val="002060"/>
              </a:solidFill>
            </a:endParaRPr>
          </a:p>
          <a:p>
            <a:pPr marL="0" indent="0" algn="ctr">
              <a:buClr>
                <a:srgbClr val="C00000"/>
              </a:buClr>
              <a:buNone/>
            </a:pPr>
            <a:r>
              <a:rPr lang="sr-Cyrl-RS" sz="2000" smtClean="0">
                <a:solidFill>
                  <a:srgbClr val="002060"/>
                </a:solidFill>
              </a:rPr>
              <a:t>У</a:t>
            </a:r>
            <a:r>
              <a:rPr lang="sr-Latn-BA" sz="2000" smtClean="0">
                <a:solidFill>
                  <a:srgbClr val="002060"/>
                </a:solidFill>
              </a:rPr>
              <a:t> п</a:t>
            </a:r>
            <a:r>
              <a:rPr lang="sr-Cyrl-RS" sz="2000" smtClean="0">
                <a:solidFill>
                  <a:srgbClr val="002060"/>
                </a:solidFill>
              </a:rPr>
              <a:t>р</a:t>
            </a:r>
            <a:r>
              <a:rPr lang="sr-Latn-BA" sz="2000" smtClean="0">
                <a:solidFill>
                  <a:srgbClr val="002060"/>
                </a:solidFill>
              </a:rPr>
              <a:t>илогательных </a:t>
            </a:r>
            <a:r>
              <a:rPr lang="sr-Cyrl-RS" sz="2000" smtClean="0">
                <a:solidFill>
                  <a:srgbClr val="002060"/>
                </a:solidFill>
              </a:rPr>
              <a:t> </a:t>
            </a:r>
            <a:r>
              <a:rPr lang="sr-Latn-BA" sz="2000" smtClean="0">
                <a:solidFill>
                  <a:srgbClr val="002060"/>
                </a:solidFill>
              </a:rPr>
              <a:t>с </a:t>
            </a:r>
            <a:r>
              <a:rPr lang="sr-Cyrl-RS" sz="2000" smtClean="0">
                <a:solidFill>
                  <a:srgbClr val="002060"/>
                </a:solidFill>
              </a:rPr>
              <a:t> </a:t>
            </a:r>
            <a:r>
              <a:rPr lang="sr-Latn-BA" sz="2000" smtClean="0">
                <a:solidFill>
                  <a:srgbClr val="002060"/>
                </a:solidFill>
              </a:rPr>
              <a:t>основой на</a:t>
            </a:r>
            <a:r>
              <a:rPr lang="sr-Cyrl-RS" sz="2000" smtClean="0">
                <a:solidFill>
                  <a:srgbClr val="002060"/>
                </a:solidFill>
              </a:rPr>
              <a:t>     </a:t>
            </a:r>
            <a:r>
              <a:rPr lang="sr-Latn-BA" sz="2000" smtClean="0">
                <a:solidFill>
                  <a:srgbClr val="002060"/>
                </a:solidFill>
              </a:rPr>
              <a:t>-б-п-в-м-с-л-р-н</a:t>
            </a:r>
            <a:r>
              <a:rPr lang="sr-Cyrl-RS" sz="2000" smtClean="0">
                <a:solidFill>
                  <a:srgbClr val="002060"/>
                </a:solidFill>
              </a:rPr>
              <a:t> </a:t>
            </a:r>
            <a:r>
              <a:rPr lang="sr-Latn-BA" sz="2000" smtClean="0">
                <a:solidFill>
                  <a:srgbClr val="002060"/>
                </a:solidFill>
              </a:rPr>
              <a:t>:</a:t>
            </a:r>
            <a:endParaRPr lang="sr-Cyrl-RS" sz="20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>
                <a:solidFill>
                  <a:srgbClr val="002060"/>
                </a:solidFill>
              </a:rPr>
              <a:t>стар-ый</a:t>
            </a:r>
            <a:r>
              <a:rPr lang="sr-Cyrl-RS" sz="2000">
                <a:solidFill>
                  <a:srgbClr val="002060"/>
                </a:solidFill>
              </a:rPr>
              <a:t>    </a:t>
            </a:r>
            <a:r>
              <a:rPr lang="sr-Latn-BA" sz="2000">
                <a:solidFill>
                  <a:srgbClr val="002060"/>
                </a:solidFill>
              </a:rPr>
              <a:t>             -</a:t>
            </a:r>
            <a:r>
              <a:rPr lang="sr-Latn-BA" sz="2000" smtClean="0">
                <a:solidFill>
                  <a:srgbClr val="002060"/>
                </a:solidFill>
              </a:rPr>
              <a:t>старее</a:t>
            </a:r>
            <a:r>
              <a:rPr lang="sr-Cyrl-RS" sz="2000" smtClean="0">
                <a:solidFill>
                  <a:srgbClr val="002060"/>
                </a:solidFill>
              </a:rPr>
              <a:t>  (телефон)  </a:t>
            </a:r>
            <a:endParaRPr lang="en-US" sz="20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 smtClean="0">
                <a:solidFill>
                  <a:srgbClr val="002060"/>
                </a:solidFill>
              </a:rPr>
              <a:t>слаб-ый</a:t>
            </a:r>
            <a:r>
              <a:rPr lang="sr-Cyrl-RS" sz="2000" smtClean="0">
                <a:solidFill>
                  <a:srgbClr val="002060"/>
                </a:solidFill>
              </a:rPr>
              <a:t>   </a:t>
            </a:r>
            <a:r>
              <a:rPr lang="sr-Latn-BA" sz="2000" smtClean="0">
                <a:solidFill>
                  <a:srgbClr val="002060"/>
                </a:solidFill>
              </a:rPr>
              <a:t>              -</a:t>
            </a:r>
            <a:r>
              <a:rPr lang="sr-Latn-BA" sz="2000">
                <a:solidFill>
                  <a:srgbClr val="002060"/>
                </a:solidFill>
              </a:rPr>
              <a:t>слабее</a:t>
            </a:r>
            <a:endParaRPr lang="en-US" sz="20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 smtClean="0">
                <a:solidFill>
                  <a:srgbClr val="002060"/>
                </a:solidFill>
              </a:rPr>
              <a:t>скуп-ой</a:t>
            </a:r>
            <a:r>
              <a:rPr lang="sr-Cyrl-RS" sz="2000" smtClean="0">
                <a:solidFill>
                  <a:srgbClr val="002060"/>
                </a:solidFill>
              </a:rPr>
              <a:t>   </a:t>
            </a:r>
            <a:r>
              <a:rPr lang="sr-Latn-BA" sz="2000" smtClean="0">
                <a:solidFill>
                  <a:srgbClr val="002060"/>
                </a:solidFill>
              </a:rPr>
              <a:t>              -</a:t>
            </a:r>
            <a:r>
              <a:rPr lang="sr-Latn-BA" sz="2000">
                <a:solidFill>
                  <a:srgbClr val="002060"/>
                </a:solidFill>
              </a:rPr>
              <a:t>скупее</a:t>
            </a:r>
            <a:endParaRPr lang="en-US" sz="20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 smtClean="0">
                <a:solidFill>
                  <a:srgbClr val="002060"/>
                </a:solidFill>
              </a:rPr>
              <a:t>нов-ый</a:t>
            </a:r>
            <a:r>
              <a:rPr lang="sr-Cyrl-RS" sz="2000" smtClean="0">
                <a:solidFill>
                  <a:srgbClr val="002060"/>
                </a:solidFill>
              </a:rPr>
              <a:t>    </a:t>
            </a:r>
            <a:r>
              <a:rPr lang="sr-Latn-BA" sz="2000" smtClean="0">
                <a:solidFill>
                  <a:srgbClr val="002060"/>
                </a:solidFill>
              </a:rPr>
              <a:t>              -</a:t>
            </a:r>
            <a:r>
              <a:rPr lang="sr-Latn-BA" sz="2000">
                <a:solidFill>
                  <a:srgbClr val="002060"/>
                </a:solidFill>
              </a:rPr>
              <a:t>новее</a:t>
            </a:r>
            <a:endParaRPr lang="en-US" sz="20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 smtClean="0">
                <a:solidFill>
                  <a:srgbClr val="002060"/>
                </a:solidFill>
              </a:rPr>
              <a:t>прям-ой</a:t>
            </a:r>
            <a:r>
              <a:rPr lang="sr-Cyrl-RS" sz="2000" smtClean="0">
                <a:solidFill>
                  <a:srgbClr val="002060"/>
                </a:solidFill>
              </a:rPr>
              <a:t>   </a:t>
            </a:r>
            <a:r>
              <a:rPr lang="sr-Latn-BA" sz="2000" smtClean="0">
                <a:solidFill>
                  <a:srgbClr val="002060"/>
                </a:solidFill>
              </a:rPr>
              <a:t>             -</a:t>
            </a:r>
            <a:r>
              <a:rPr lang="sr-Latn-BA" sz="2000">
                <a:solidFill>
                  <a:srgbClr val="002060"/>
                </a:solidFill>
              </a:rPr>
              <a:t>прямее</a:t>
            </a:r>
            <a:endParaRPr lang="en-US" sz="20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 smtClean="0">
                <a:solidFill>
                  <a:srgbClr val="002060"/>
                </a:solidFill>
              </a:rPr>
              <a:t>лыс-ый</a:t>
            </a:r>
            <a:r>
              <a:rPr lang="sr-Cyrl-RS" sz="2000" smtClean="0">
                <a:solidFill>
                  <a:srgbClr val="002060"/>
                </a:solidFill>
              </a:rPr>
              <a:t>   </a:t>
            </a:r>
            <a:r>
              <a:rPr lang="sr-Latn-BA" sz="2000" smtClean="0">
                <a:solidFill>
                  <a:srgbClr val="002060"/>
                </a:solidFill>
              </a:rPr>
              <a:t>               -лысе</a:t>
            </a:r>
            <a:r>
              <a:rPr lang="sr-Cyrl-RS" sz="2000" smtClean="0">
                <a:solidFill>
                  <a:srgbClr val="002060"/>
                </a:solidFill>
              </a:rPr>
              <a:t>е</a:t>
            </a:r>
            <a:endParaRPr lang="en-US" sz="20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 smtClean="0">
                <a:solidFill>
                  <a:srgbClr val="002060"/>
                </a:solidFill>
              </a:rPr>
              <a:t>бел-ый</a:t>
            </a:r>
            <a:r>
              <a:rPr lang="sr-Cyrl-RS" sz="2000" smtClean="0">
                <a:solidFill>
                  <a:srgbClr val="002060"/>
                </a:solidFill>
              </a:rPr>
              <a:t>    </a:t>
            </a:r>
            <a:r>
              <a:rPr lang="sr-Latn-BA" sz="2000" smtClean="0">
                <a:solidFill>
                  <a:srgbClr val="002060"/>
                </a:solidFill>
              </a:rPr>
              <a:t>               -</a:t>
            </a:r>
            <a:r>
              <a:rPr lang="sr-Latn-BA" sz="2000">
                <a:solidFill>
                  <a:srgbClr val="002060"/>
                </a:solidFill>
              </a:rPr>
              <a:t>белее</a:t>
            </a:r>
            <a:endParaRPr lang="en-US" sz="20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 smtClean="0">
                <a:solidFill>
                  <a:srgbClr val="002060"/>
                </a:solidFill>
              </a:rPr>
              <a:t>храбр-ый</a:t>
            </a:r>
            <a:r>
              <a:rPr lang="sr-Cyrl-RS" sz="2000" smtClean="0">
                <a:solidFill>
                  <a:srgbClr val="002060"/>
                </a:solidFill>
              </a:rPr>
              <a:t>    </a:t>
            </a:r>
            <a:r>
              <a:rPr lang="sr-Latn-BA" sz="2000" smtClean="0">
                <a:solidFill>
                  <a:srgbClr val="002060"/>
                </a:solidFill>
              </a:rPr>
              <a:t>          -храбрее</a:t>
            </a:r>
            <a:endParaRPr lang="en-US" sz="20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 smtClean="0">
                <a:solidFill>
                  <a:srgbClr val="002060"/>
                </a:solidFill>
              </a:rPr>
              <a:t>верн-ый</a:t>
            </a:r>
            <a:r>
              <a:rPr lang="sr-Cyrl-RS" sz="2000" smtClean="0">
                <a:solidFill>
                  <a:srgbClr val="002060"/>
                </a:solidFill>
              </a:rPr>
              <a:t>   </a:t>
            </a:r>
            <a:r>
              <a:rPr lang="sr-Latn-BA" sz="2000" smtClean="0">
                <a:solidFill>
                  <a:srgbClr val="002060"/>
                </a:solidFill>
              </a:rPr>
              <a:t>              -</a:t>
            </a:r>
            <a:r>
              <a:rPr lang="sr-Latn-BA" sz="2000">
                <a:solidFill>
                  <a:srgbClr val="002060"/>
                </a:solidFill>
              </a:rPr>
              <a:t>вернее</a:t>
            </a:r>
            <a:endParaRPr lang="en-US" sz="2000">
              <a:solidFill>
                <a:srgbClr val="002060"/>
              </a:solidFill>
            </a:endParaRPr>
          </a:p>
          <a:p>
            <a:pPr marL="914400" indent="-457200">
              <a:buClr>
                <a:srgbClr val="C00000"/>
              </a:buClr>
              <a:buSzPct val="70000"/>
              <a:buFont typeface="Wingdings" pitchFamily="2" charset="2"/>
              <a:buChar char="Ø"/>
            </a:pPr>
            <a:endParaRPr lang="en-US" sz="2400">
              <a:solidFill>
                <a:srgbClr val="002060"/>
              </a:solidFill>
            </a:endParaRPr>
          </a:p>
        </p:txBody>
      </p:sp>
      <p:pic>
        <p:nvPicPr>
          <p:cNvPr id="3076" name="Picture 4" descr="C:\Users\ecc\Desktop\telefon 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200400"/>
            <a:ext cx="1781175" cy="1219200"/>
          </a:xfrm>
          <a:prstGeom prst="rect">
            <a:avLst/>
          </a:prstGeom>
          <a:solidFill>
            <a:schemeClr val="tx1"/>
          </a:solidFill>
          <a:ln w="9525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65099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  <a:solidFill>
            <a:schemeClr val="tx1"/>
          </a:solidFill>
        </p:spPr>
        <p:txBody>
          <a:bodyPr anchor="ctr" anchorCtr="0">
            <a:noAutofit/>
          </a:bodyPr>
          <a:lstStyle/>
          <a:p>
            <a:pPr algn="ctr"/>
            <a:r>
              <a:rPr lang="sr-Latn-BA" sz="4000">
                <a:solidFill>
                  <a:srgbClr val="C00000"/>
                </a:solidFill>
              </a:rPr>
              <a:t>Простая  </a:t>
            </a:r>
            <a:r>
              <a:rPr lang="sr-Cyrl-RS" sz="4000">
                <a:solidFill>
                  <a:srgbClr val="C00000"/>
                </a:solidFill>
              </a:rPr>
              <a:t>с</a:t>
            </a:r>
            <a:r>
              <a:rPr lang="sr-Latn-BA" sz="4000">
                <a:solidFill>
                  <a:srgbClr val="C00000"/>
                </a:solidFill>
              </a:rPr>
              <a:t>равнительная степень</a:t>
            </a:r>
            <a:endParaRPr lang="en-US" sz="400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  <a:solidFill>
            <a:schemeClr val="tx1"/>
          </a:solidFill>
        </p:spPr>
        <p:txBody>
          <a:bodyPr/>
          <a:lstStyle/>
          <a:p>
            <a:pPr algn="ctr"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-</a:t>
            </a:r>
            <a:r>
              <a:rPr lang="sr-Latn-BA" sz="2400">
                <a:solidFill>
                  <a:srgbClr val="002060"/>
                </a:solidFill>
              </a:rPr>
              <a:t>е </a:t>
            </a:r>
            <a:endParaRPr lang="sr-Cyrl-RS" sz="2400" smtClean="0">
              <a:solidFill>
                <a:srgbClr val="002060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r>
              <a:rPr lang="sr-Cyrl-RS" sz="2400" b="1" smtClean="0">
                <a:solidFill>
                  <a:srgbClr val="002060"/>
                </a:solidFill>
              </a:rPr>
              <a:t>У</a:t>
            </a:r>
            <a:r>
              <a:rPr lang="sr-Latn-BA" sz="2400" b="1" smtClean="0">
                <a:solidFill>
                  <a:srgbClr val="002060"/>
                </a:solidFill>
              </a:rPr>
              <a:t> </a:t>
            </a:r>
            <a:r>
              <a:rPr lang="sr-Latn-BA" sz="2400" b="1">
                <a:solidFill>
                  <a:srgbClr val="002060"/>
                </a:solidFill>
              </a:rPr>
              <a:t>прилогательных с </a:t>
            </a:r>
            <a:r>
              <a:rPr lang="sr-Cyrl-RS" sz="2400" b="1" smtClean="0">
                <a:solidFill>
                  <a:srgbClr val="002060"/>
                </a:solidFill>
              </a:rPr>
              <a:t> </a:t>
            </a:r>
            <a:r>
              <a:rPr lang="sr-Latn-BA" sz="2400" b="1" smtClean="0">
                <a:solidFill>
                  <a:srgbClr val="002060"/>
                </a:solidFill>
              </a:rPr>
              <a:t>основой </a:t>
            </a:r>
            <a:r>
              <a:rPr lang="sr-Latn-BA" sz="2400" b="1">
                <a:solidFill>
                  <a:srgbClr val="002060"/>
                </a:solidFill>
              </a:rPr>
              <a:t>на </a:t>
            </a:r>
            <a:r>
              <a:rPr lang="sr-Cyrl-RS" sz="2400" b="1" smtClean="0">
                <a:solidFill>
                  <a:srgbClr val="002060"/>
                </a:solidFill>
              </a:rPr>
              <a:t>  </a:t>
            </a:r>
            <a:r>
              <a:rPr lang="sr-Latn-BA" sz="2400" b="1" smtClean="0">
                <a:solidFill>
                  <a:srgbClr val="002060"/>
                </a:solidFill>
              </a:rPr>
              <a:t>-</a:t>
            </a:r>
            <a:r>
              <a:rPr lang="sr-Latn-BA" sz="2400" b="1">
                <a:solidFill>
                  <a:srgbClr val="002060"/>
                </a:solidFill>
              </a:rPr>
              <a:t>г,-к-,</a:t>
            </a:r>
            <a:r>
              <a:rPr lang="sr-Latn-BA" sz="2400" b="1" smtClean="0">
                <a:solidFill>
                  <a:srgbClr val="002060"/>
                </a:solidFill>
              </a:rPr>
              <a:t>х</a:t>
            </a:r>
            <a:r>
              <a:rPr lang="sr-Cyrl-RS" sz="2400" b="1" smtClean="0">
                <a:solidFill>
                  <a:srgbClr val="002060"/>
                </a:solidFill>
              </a:rPr>
              <a:t>,</a:t>
            </a:r>
            <a:r>
              <a:rPr lang="sr-Latn-BA" sz="2400" b="1" smtClean="0">
                <a:solidFill>
                  <a:srgbClr val="002060"/>
                </a:solidFill>
              </a:rPr>
              <a:t>-д</a:t>
            </a:r>
            <a:r>
              <a:rPr lang="sr-Cyrl-RS" sz="2400" b="1" smtClean="0">
                <a:solidFill>
                  <a:srgbClr val="002060"/>
                </a:solidFill>
              </a:rPr>
              <a:t>,</a:t>
            </a:r>
            <a:r>
              <a:rPr lang="sr-Latn-BA" sz="2400" b="1" smtClean="0">
                <a:solidFill>
                  <a:srgbClr val="002060"/>
                </a:solidFill>
              </a:rPr>
              <a:t>-т</a:t>
            </a:r>
            <a:r>
              <a:rPr lang="sr-Cyrl-RS" sz="2400" b="1" smtClean="0">
                <a:solidFill>
                  <a:srgbClr val="002060"/>
                </a:solidFill>
              </a:rPr>
              <a:t>,</a:t>
            </a:r>
            <a:r>
              <a:rPr lang="sr-Latn-BA" sz="2400" b="1" smtClean="0">
                <a:solidFill>
                  <a:srgbClr val="002060"/>
                </a:solidFill>
              </a:rPr>
              <a:t>-ст</a:t>
            </a:r>
            <a:r>
              <a:rPr lang="sr-Cyrl-RS" sz="2400" b="1" smtClean="0">
                <a:solidFill>
                  <a:srgbClr val="002060"/>
                </a:solidFill>
              </a:rPr>
              <a:t>,</a:t>
            </a:r>
            <a:r>
              <a:rPr lang="sr-Latn-BA" sz="2400" b="1" smtClean="0">
                <a:solidFill>
                  <a:srgbClr val="002060"/>
                </a:solidFill>
              </a:rPr>
              <a:t>- </a:t>
            </a:r>
            <a:r>
              <a:rPr lang="sr-Cyrl-RS" sz="2400" b="1" smtClean="0">
                <a:solidFill>
                  <a:srgbClr val="002060"/>
                </a:solidFill>
              </a:rPr>
              <a:t> </a:t>
            </a:r>
            <a:r>
              <a:rPr lang="sr-Latn-BA" sz="2400" b="1" smtClean="0">
                <a:solidFill>
                  <a:srgbClr val="002060"/>
                </a:solidFill>
              </a:rPr>
              <a:t>перед </a:t>
            </a:r>
            <a:r>
              <a:rPr lang="sr-Latn-BA" sz="2400" b="1">
                <a:solidFill>
                  <a:srgbClr val="002060"/>
                </a:solidFill>
              </a:rPr>
              <a:t>этим </a:t>
            </a:r>
            <a:r>
              <a:rPr lang="sr-Cyrl-RS" sz="2400" b="1" smtClean="0">
                <a:solidFill>
                  <a:srgbClr val="002060"/>
                </a:solidFill>
              </a:rPr>
              <a:t>  </a:t>
            </a:r>
            <a:r>
              <a:rPr lang="sr-Latn-BA" sz="2400" b="1" smtClean="0">
                <a:solidFill>
                  <a:srgbClr val="002060"/>
                </a:solidFill>
              </a:rPr>
              <a:t>-е</a:t>
            </a:r>
            <a:r>
              <a:rPr lang="sr-Cyrl-RS" sz="2400" b="1" smtClean="0">
                <a:solidFill>
                  <a:srgbClr val="002060"/>
                </a:solidFill>
              </a:rPr>
              <a:t>   </a:t>
            </a:r>
            <a:r>
              <a:rPr lang="sr-Latn-BA" sz="2400" b="1" smtClean="0">
                <a:solidFill>
                  <a:srgbClr val="002060"/>
                </a:solidFill>
              </a:rPr>
              <a:t>часто </a:t>
            </a:r>
            <a:r>
              <a:rPr lang="sr-Cyrl-RS" sz="2400" b="1" smtClean="0">
                <a:solidFill>
                  <a:srgbClr val="002060"/>
                </a:solidFill>
              </a:rPr>
              <a:t> </a:t>
            </a:r>
            <a:r>
              <a:rPr lang="sr-Latn-BA" sz="2400" b="1" smtClean="0">
                <a:solidFill>
                  <a:srgbClr val="002060"/>
                </a:solidFill>
              </a:rPr>
              <a:t>происходит </a:t>
            </a:r>
            <a:r>
              <a:rPr lang="sr-Latn-BA" sz="2400" b="1">
                <a:solidFill>
                  <a:srgbClr val="002060"/>
                </a:solidFill>
              </a:rPr>
              <a:t>чередование согласных:</a:t>
            </a:r>
            <a:endParaRPr lang="en-US" sz="2400" b="1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крепк-ий</a:t>
            </a:r>
            <a:r>
              <a:rPr lang="sr-Cyrl-RS" sz="2400" smtClean="0">
                <a:solidFill>
                  <a:srgbClr val="002060"/>
                </a:solidFill>
              </a:rPr>
              <a:t>            </a:t>
            </a:r>
            <a:r>
              <a:rPr lang="sr-Latn-BA" sz="2400" smtClean="0">
                <a:solidFill>
                  <a:srgbClr val="002060"/>
                </a:solidFill>
              </a:rPr>
              <a:t>-крепче</a:t>
            </a:r>
            <a:r>
              <a:rPr lang="sr-Cyrl-RS" sz="2400" smtClean="0">
                <a:solidFill>
                  <a:srgbClr val="002060"/>
                </a:solidFill>
              </a:rPr>
              <a:t>      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>
                <a:solidFill>
                  <a:srgbClr val="002060"/>
                </a:solidFill>
              </a:rPr>
              <a:t>дорог-ой</a:t>
            </a:r>
            <a:r>
              <a:rPr lang="sr-Cyrl-RS" sz="2400">
                <a:solidFill>
                  <a:srgbClr val="002060"/>
                </a:solidFill>
              </a:rPr>
              <a:t>             </a:t>
            </a:r>
            <a:r>
              <a:rPr lang="sr-Latn-BA" sz="2400">
                <a:solidFill>
                  <a:srgbClr val="002060"/>
                </a:solidFill>
              </a:rPr>
              <a:t>-</a:t>
            </a:r>
            <a:r>
              <a:rPr lang="sr-Latn-BA" sz="2400" smtClean="0">
                <a:solidFill>
                  <a:srgbClr val="002060"/>
                </a:solidFill>
              </a:rPr>
              <a:t>дороже</a:t>
            </a:r>
            <a:r>
              <a:rPr lang="sr-Cyrl-RS" sz="2400" smtClean="0">
                <a:solidFill>
                  <a:srgbClr val="002060"/>
                </a:solidFill>
              </a:rPr>
              <a:t> 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тих-ий</a:t>
            </a:r>
            <a:r>
              <a:rPr lang="sr-Cyrl-RS" sz="2400" smtClean="0">
                <a:solidFill>
                  <a:srgbClr val="002060"/>
                </a:solidFill>
              </a:rPr>
              <a:t>                </a:t>
            </a:r>
            <a:r>
              <a:rPr lang="sr-Latn-BA" sz="2400" smtClean="0">
                <a:solidFill>
                  <a:srgbClr val="002060"/>
                </a:solidFill>
              </a:rPr>
              <a:t>-</a:t>
            </a:r>
            <a:r>
              <a:rPr lang="sr-Latn-BA" sz="2400">
                <a:solidFill>
                  <a:srgbClr val="002060"/>
                </a:solidFill>
              </a:rPr>
              <a:t>тише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молод-ой</a:t>
            </a:r>
            <a:r>
              <a:rPr lang="sr-Cyrl-RS" sz="2400" smtClean="0">
                <a:solidFill>
                  <a:srgbClr val="002060"/>
                </a:solidFill>
              </a:rPr>
              <a:t>           </a:t>
            </a:r>
            <a:r>
              <a:rPr lang="sr-Latn-BA" sz="2400" smtClean="0">
                <a:solidFill>
                  <a:srgbClr val="002060"/>
                </a:solidFill>
              </a:rPr>
              <a:t>-моложе</a:t>
            </a:r>
            <a:r>
              <a:rPr lang="sr-Cyrl-RS" sz="2400" smtClean="0">
                <a:solidFill>
                  <a:srgbClr val="002060"/>
                </a:solidFill>
              </a:rPr>
              <a:t> (мал</a:t>
            </a:r>
            <a:r>
              <a:rPr lang="sr-Latn-BA" sz="2400">
                <a:solidFill>
                  <a:srgbClr val="002060"/>
                </a:solidFill>
              </a:rPr>
              <a:t>ь</a:t>
            </a:r>
            <a:r>
              <a:rPr lang="sr-Cyrl-RS" sz="2400" smtClean="0">
                <a:solidFill>
                  <a:srgbClr val="002060"/>
                </a:solidFill>
              </a:rPr>
              <a:t>чик)          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богат-ый</a:t>
            </a:r>
            <a:r>
              <a:rPr lang="sr-Cyrl-RS" sz="2400" smtClean="0">
                <a:solidFill>
                  <a:srgbClr val="002060"/>
                </a:solidFill>
              </a:rPr>
              <a:t>            </a:t>
            </a:r>
            <a:r>
              <a:rPr lang="sr-Latn-BA" sz="2400" smtClean="0">
                <a:solidFill>
                  <a:srgbClr val="002060"/>
                </a:solidFill>
              </a:rPr>
              <a:t>-</a:t>
            </a:r>
            <a:r>
              <a:rPr lang="sr-Latn-BA" sz="2400">
                <a:solidFill>
                  <a:srgbClr val="002060"/>
                </a:solidFill>
              </a:rPr>
              <a:t>богаче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чист-ый</a:t>
            </a:r>
            <a:r>
              <a:rPr lang="sr-Cyrl-RS" sz="2400" smtClean="0">
                <a:solidFill>
                  <a:srgbClr val="002060"/>
                </a:solidFill>
              </a:rPr>
              <a:t>             </a:t>
            </a:r>
            <a:r>
              <a:rPr lang="sr-Latn-BA" sz="2400" smtClean="0">
                <a:solidFill>
                  <a:srgbClr val="002060"/>
                </a:solidFill>
              </a:rPr>
              <a:t>-</a:t>
            </a:r>
            <a:r>
              <a:rPr lang="sr-Latn-BA" sz="2400">
                <a:solidFill>
                  <a:srgbClr val="002060"/>
                </a:solidFill>
              </a:rPr>
              <a:t>чище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легк-ий</a:t>
            </a:r>
            <a:r>
              <a:rPr lang="sr-Cyrl-RS" sz="2400" smtClean="0">
                <a:solidFill>
                  <a:srgbClr val="002060"/>
                </a:solidFill>
              </a:rPr>
              <a:t>              </a:t>
            </a:r>
            <a:r>
              <a:rPr lang="sr-Latn-BA" sz="2400" smtClean="0">
                <a:solidFill>
                  <a:srgbClr val="002060"/>
                </a:solidFill>
              </a:rPr>
              <a:t>-</a:t>
            </a:r>
            <a:r>
              <a:rPr lang="sr-Latn-BA" sz="2400">
                <a:solidFill>
                  <a:srgbClr val="002060"/>
                </a:solidFill>
              </a:rPr>
              <a:t>легче</a:t>
            </a:r>
            <a:endParaRPr lang="en-US" sz="2400">
              <a:solidFill>
                <a:srgbClr val="002060"/>
              </a:solidFill>
            </a:endParaRPr>
          </a:p>
          <a:p>
            <a:pPr marL="914400" indent="-457200">
              <a:buClr>
                <a:srgbClr val="C00000"/>
              </a:buClr>
              <a:buSzPct val="70000"/>
              <a:buFont typeface="Wingdings" pitchFamily="2" charset="2"/>
              <a:buChar char="Ø"/>
            </a:pPr>
            <a:endParaRPr lang="en-US" sz="2400">
              <a:solidFill>
                <a:srgbClr val="002060"/>
              </a:solidFill>
            </a:endParaRPr>
          </a:p>
        </p:txBody>
      </p:sp>
      <p:pic>
        <p:nvPicPr>
          <p:cNvPr id="4100" name="Picture 4" descr="C:\Users\ecc\Desktop\boy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962400"/>
            <a:ext cx="1524000" cy="1877187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03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  <a:solidFill>
            <a:schemeClr val="tx1"/>
          </a:solidFill>
        </p:spPr>
        <p:txBody>
          <a:bodyPr anchor="ctr" anchorCtr="0">
            <a:noAutofit/>
          </a:bodyPr>
          <a:lstStyle/>
          <a:p>
            <a:pPr algn="ctr"/>
            <a:r>
              <a:rPr lang="sr-Latn-BA" sz="4000">
                <a:solidFill>
                  <a:srgbClr val="C00000"/>
                </a:solidFill>
              </a:rPr>
              <a:t>Простая  </a:t>
            </a:r>
            <a:r>
              <a:rPr lang="sr-Cyrl-RS" sz="4000">
                <a:solidFill>
                  <a:srgbClr val="C00000"/>
                </a:solidFill>
              </a:rPr>
              <a:t>с</a:t>
            </a:r>
            <a:r>
              <a:rPr lang="sr-Latn-BA" sz="4000">
                <a:solidFill>
                  <a:srgbClr val="C00000"/>
                </a:solidFill>
              </a:rPr>
              <a:t>равнительная степень</a:t>
            </a:r>
            <a:endParaRPr lang="en-US" sz="400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  <a:solidFill>
            <a:schemeClr val="tx1"/>
          </a:solidFill>
        </p:spPr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>
                <a:solidFill>
                  <a:srgbClr val="002060"/>
                </a:solidFill>
              </a:rPr>
              <a:t>У некоторых </a:t>
            </a:r>
            <a:r>
              <a:rPr lang="sr-Latn-BA" sz="2400" smtClean="0">
                <a:solidFill>
                  <a:srgbClr val="002060"/>
                </a:solidFill>
              </a:rPr>
              <a:t>прилогательныe </a:t>
            </a:r>
            <a:r>
              <a:rPr lang="sr-Latn-BA" sz="2400">
                <a:solidFill>
                  <a:srgbClr val="002060"/>
                </a:solidFill>
              </a:rPr>
              <a:t>с суффиксами -</a:t>
            </a:r>
            <a:r>
              <a:rPr lang="sr-Latn-BA" sz="2400" smtClean="0">
                <a:solidFill>
                  <a:srgbClr val="002060"/>
                </a:solidFill>
              </a:rPr>
              <a:t>к</a:t>
            </a:r>
            <a:r>
              <a:rPr lang="sr-Cyrl-RS" sz="2400" smtClean="0">
                <a:solidFill>
                  <a:srgbClr val="002060"/>
                </a:solidFill>
              </a:rPr>
              <a:t> </a:t>
            </a:r>
            <a:r>
              <a:rPr lang="sr-Latn-BA" sz="2400" smtClean="0">
                <a:solidFill>
                  <a:srgbClr val="002060"/>
                </a:solidFill>
              </a:rPr>
              <a:t>-или</a:t>
            </a:r>
            <a:r>
              <a:rPr lang="sr-Cyrl-RS" sz="2400" smtClean="0">
                <a:solidFill>
                  <a:srgbClr val="002060"/>
                </a:solidFill>
              </a:rPr>
              <a:t>  </a:t>
            </a:r>
            <a:r>
              <a:rPr lang="sr-Latn-BA" sz="2400" smtClean="0">
                <a:solidFill>
                  <a:srgbClr val="002060"/>
                </a:solidFill>
              </a:rPr>
              <a:t>-</a:t>
            </a:r>
            <a:r>
              <a:rPr lang="sr-Latn-BA" sz="2400">
                <a:solidFill>
                  <a:srgbClr val="002060"/>
                </a:solidFill>
              </a:rPr>
              <a:t>ок-(-ек-) при образовании сравнительной степени эти суффиксы выпадают</a:t>
            </a:r>
            <a:r>
              <a:rPr lang="sr-Latn-BA" sz="2400" smtClean="0">
                <a:solidFill>
                  <a:srgbClr val="002060"/>
                </a:solidFill>
              </a:rPr>
              <a:t>,</a:t>
            </a:r>
            <a:r>
              <a:rPr lang="sr-Cyrl-RS" sz="2400" smtClean="0">
                <a:solidFill>
                  <a:srgbClr val="002060"/>
                </a:solidFill>
              </a:rPr>
              <a:t>  </a:t>
            </a:r>
            <a:r>
              <a:rPr lang="sr-Latn-BA" sz="2400" smtClean="0">
                <a:solidFill>
                  <a:srgbClr val="002060"/>
                </a:solidFill>
              </a:rPr>
              <a:t>как </a:t>
            </a:r>
            <a:r>
              <a:rPr lang="sr-Latn-BA" sz="2400">
                <a:solidFill>
                  <a:srgbClr val="002060"/>
                </a:solidFill>
              </a:rPr>
              <a:t>и в нашем языке</a:t>
            </a:r>
            <a:r>
              <a:rPr lang="sr-Latn-BA" sz="2400" smtClean="0">
                <a:solidFill>
                  <a:srgbClr val="002060"/>
                </a:solidFill>
              </a:rPr>
              <a:t>:</a:t>
            </a:r>
            <a:endParaRPr lang="sr-Cyrl-RS" sz="2400" smtClean="0">
              <a:solidFill>
                <a:srgbClr val="002060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ред-к-ий</a:t>
            </a:r>
            <a:r>
              <a:rPr lang="sr-Cyrl-RS" sz="2400" smtClean="0">
                <a:solidFill>
                  <a:srgbClr val="002060"/>
                </a:solidFill>
              </a:rPr>
              <a:t>        </a:t>
            </a:r>
            <a:r>
              <a:rPr lang="sr-Latn-BA" sz="2400" smtClean="0">
                <a:solidFill>
                  <a:srgbClr val="002060"/>
                </a:solidFill>
              </a:rPr>
              <a:t>-</a:t>
            </a:r>
            <a:r>
              <a:rPr lang="sr-Latn-BA" sz="2400">
                <a:solidFill>
                  <a:srgbClr val="002060"/>
                </a:solidFill>
              </a:rPr>
              <a:t>реже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низ-к-ий</a:t>
            </a:r>
            <a:r>
              <a:rPr lang="sr-Cyrl-RS" sz="2400" smtClean="0">
                <a:solidFill>
                  <a:srgbClr val="002060"/>
                </a:solidFill>
              </a:rPr>
              <a:t>        </a:t>
            </a:r>
            <a:r>
              <a:rPr lang="sr-Latn-BA" sz="2400" smtClean="0">
                <a:solidFill>
                  <a:srgbClr val="002060"/>
                </a:solidFill>
              </a:rPr>
              <a:t>-</a:t>
            </a:r>
            <a:r>
              <a:rPr lang="sr-Latn-BA" sz="2400">
                <a:solidFill>
                  <a:srgbClr val="002060"/>
                </a:solidFill>
              </a:rPr>
              <a:t>ниже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выс-ок</a:t>
            </a:r>
            <a:r>
              <a:rPr lang="sr-Cyrl-RS" sz="2400" smtClean="0">
                <a:solidFill>
                  <a:srgbClr val="002060"/>
                </a:solidFill>
              </a:rPr>
              <a:t>            </a:t>
            </a:r>
            <a:r>
              <a:rPr lang="sr-Latn-BA" sz="2400" smtClean="0">
                <a:solidFill>
                  <a:srgbClr val="002060"/>
                </a:solidFill>
              </a:rPr>
              <a:t>-выше</a:t>
            </a:r>
            <a:r>
              <a:rPr lang="sr-Cyrl-RS" sz="2400" smtClean="0">
                <a:solidFill>
                  <a:srgbClr val="002060"/>
                </a:solidFill>
              </a:rPr>
              <a:t>                     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шир-ок</a:t>
            </a:r>
            <a:r>
              <a:rPr lang="sr-Cyrl-RS" sz="2400" smtClean="0">
                <a:solidFill>
                  <a:srgbClr val="002060"/>
                </a:solidFill>
              </a:rPr>
              <a:t>          </a:t>
            </a:r>
            <a:r>
              <a:rPr lang="sr-Latn-BA" sz="2400" smtClean="0">
                <a:solidFill>
                  <a:srgbClr val="002060"/>
                </a:solidFill>
              </a:rPr>
              <a:t>-</a:t>
            </a:r>
            <a:r>
              <a:rPr lang="sr-Latn-BA" sz="2400">
                <a:solidFill>
                  <a:srgbClr val="002060"/>
                </a:solidFill>
              </a:rPr>
              <a:t>шире</a:t>
            </a:r>
            <a:endParaRPr lang="en-US" sz="2400">
              <a:solidFill>
                <a:srgbClr val="002060"/>
              </a:solidFill>
            </a:endParaRPr>
          </a:p>
        </p:txBody>
      </p:sp>
      <p:pic>
        <p:nvPicPr>
          <p:cNvPr id="5122" name="Picture 2" descr="C:\Users\ecc\Desktop\viš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984" y="3200400"/>
            <a:ext cx="1423416" cy="1938337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31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  <a:solidFill>
            <a:schemeClr val="tx1"/>
          </a:solidFill>
        </p:spPr>
        <p:txBody>
          <a:bodyPr anchor="ctr" anchorCtr="0">
            <a:noAutofit/>
          </a:bodyPr>
          <a:lstStyle/>
          <a:p>
            <a:pPr algn="ctr"/>
            <a:r>
              <a:rPr lang="sr-Latn-BA" sz="4000">
                <a:solidFill>
                  <a:srgbClr val="C00000"/>
                </a:solidFill>
              </a:rPr>
              <a:t>Простая  </a:t>
            </a:r>
            <a:r>
              <a:rPr lang="sr-Cyrl-RS" sz="4000">
                <a:solidFill>
                  <a:srgbClr val="C00000"/>
                </a:solidFill>
              </a:rPr>
              <a:t>с</a:t>
            </a:r>
            <a:r>
              <a:rPr lang="sr-Latn-BA" sz="4000">
                <a:solidFill>
                  <a:srgbClr val="C00000"/>
                </a:solidFill>
              </a:rPr>
              <a:t>равнительная степень</a:t>
            </a:r>
            <a:endParaRPr lang="en-US" sz="400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  <a:solidFill>
            <a:schemeClr val="tx1"/>
          </a:solidFill>
        </p:spPr>
        <p:txBody>
          <a:bodyPr/>
          <a:lstStyle/>
          <a:p>
            <a:pPr marL="0" indent="0">
              <a:buClr>
                <a:srgbClr val="C00000"/>
              </a:buClr>
              <a:buNone/>
            </a:pPr>
            <a:r>
              <a:rPr lang="sr-Latn-BA" sz="2000" b="1">
                <a:solidFill>
                  <a:srgbClr val="002060"/>
                </a:solidFill>
              </a:rPr>
              <a:t>в)-ше-этим суффиксом сравнительную степень образуют только следующие прилогательных:</a:t>
            </a:r>
            <a:endParaRPr lang="en-US" sz="2000" b="1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 smtClean="0">
                <a:solidFill>
                  <a:srgbClr val="002060"/>
                </a:solidFill>
              </a:rPr>
              <a:t>далек-ий</a:t>
            </a:r>
            <a:r>
              <a:rPr lang="sr-Cyrl-RS" sz="2000" smtClean="0">
                <a:solidFill>
                  <a:srgbClr val="002060"/>
                </a:solidFill>
              </a:rPr>
              <a:t>+ше               </a:t>
            </a:r>
            <a:r>
              <a:rPr lang="sr-Latn-BA" sz="2000" smtClean="0">
                <a:solidFill>
                  <a:srgbClr val="002060"/>
                </a:solidFill>
              </a:rPr>
              <a:t>-</a:t>
            </a:r>
            <a:r>
              <a:rPr lang="sr-Latn-BA" sz="2000">
                <a:solidFill>
                  <a:srgbClr val="002060"/>
                </a:solidFill>
              </a:rPr>
              <a:t>дальше</a:t>
            </a:r>
            <a:endParaRPr lang="en-US" sz="20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 smtClean="0">
                <a:solidFill>
                  <a:srgbClr val="002060"/>
                </a:solidFill>
              </a:rPr>
              <a:t>долг-ий</a:t>
            </a:r>
            <a:r>
              <a:rPr lang="sr-Cyrl-RS" sz="2000" smtClean="0">
                <a:solidFill>
                  <a:srgbClr val="002060"/>
                </a:solidFill>
              </a:rPr>
              <a:t> +ше                 </a:t>
            </a:r>
            <a:r>
              <a:rPr lang="sr-Latn-BA" sz="2000" smtClean="0">
                <a:solidFill>
                  <a:srgbClr val="002060"/>
                </a:solidFill>
              </a:rPr>
              <a:t>-</a:t>
            </a:r>
            <a:r>
              <a:rPr lang="sr-Latn-BA" sz="2000">
                <a:solidFill>
                  <a:srgbClr val="002060"/>
                </a:solidFill>
              </a:rPr>
              <a:t>дольше</a:t>
            </a:r>
            <a:endParaRPr lang="en-US" sz="20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 smtClean="0">
                <a:solidFill>
                  <a:srgbClr val="002060"/>
                </a:solidFill>
              </a:rPr>
              <a:t>стар-ый</a:t>
            </a:r>
            <a:r>
              <a:rPr lang="sr-Cyrl-RS" sz="2000" smtClean="0">
                <a:solidFill>
                  <a:srgbClr val="002060"/>
                </a:solidFill>
              </a:rPr>
              <a:t>+</a:t>
            </a:r>
            <a:r>
              <a:rPr lang="sr-Latn-BA" sz="2000" smtClean="0">
                <a:solidFill>
                  <a:srgbClr val="002060"/>
                </a:solidFill>
              </a:rPr>
              <a:t> </a:t>
            </a:r>
            <a:r>
              <a:rPr lang="sr-Cyrl-RS" sz="2000" smtClean="0">
                <a:solidFill>
                  <a:srgbClr val="002060"/>
                </a:solidFill>
              </a:rPr>
              <a:t>ше                -</a:t>
            </a:r>
            <a:r>
              <a:rPr lang="sr-Latn-BA" sz="2000">
                <a:solidFill>
                  <a:srgbClr val="002060"/>
                </a:solidFill>
              </a:rPr>
              <a:t>старь</a:t>
            </a:r>
            <a:r>
              <a:rPr lang="sr-Cyrl-RS" sz="2000" smtClean="0">
                <a:solidFill>
                  <a:srgbClr val="002060"/>
                </a:solidFill>
              </a:rPr>
              <a:t>ш</a:t>
            </a:r>
            <a:r>
              <a:rPr lang="sr-Latn-BA" sz="2000" smtClean="0">
                <a:solidFill>
                  <a:srgbClr val="002060"/>
                </a:solidFill>
              </a:rPr>
              <a:t>е</a:t>
            </a:r>
            <a:r>
              <a:rPr lang="sr-Cyrl-RS" sz="2000" smtClean="0">
                <a:solidFill>
                  <a:srgbClr val="002060"/>
                </a:solidFill>
              </a:rPr>
              <a:t>    </a:t>
            </a:r>
            <a:endParaRPr lang="en-US" sz="20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 smtClean="0">
                <a:solidFill>
                  <a:srgbClr val="002060"/>
                </a:solidFill>
              </a:rPr>
              <a:t>тонк-ий-</a:t>
            </a:r>
            <a:r>
              <a:rPr lang="sr-Cyrl-RS" sz="2000" smtClean="0">
                <a:solidFill>
                  <a:srgbClr val="002060"/>
                </a:solidFill>
              </a:rPr>
              <a:t> ше                - </a:t>
            </a:r>
            <a:r>
              <a:rPr lang="sr-Latn-BA" sz="2000" smtClean="0">
                <a:solidFill>
                  <a:srgbClr val="002060"/>
                </a:solidFill>
              </a:rPr>
              <a:t>тоньше</a:t>
            </a:r>
            <a:endParaRPr lang="en-US" sz="2000">
              <a:solidFill>
                <a:srgbClr val="002060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r>
              <a:rPr lang="sr-Latn-BA" sz="2000" b="1">
                <a:solidFill>
                  <a:srgbClr val="002060"/>
                </a:solidFill>
              </a:rPr>
              <a:t>г)Иногда сравнительная степень образуется от другого корня(это неправильная сравнительная </a:t>
            </a:r>
            <a:r>
              <a:rPr lang="sr-Latn-BA" sz="2000" b="1" smtClean="0">
                <a:solidFill>
                  <a:srgbClr val="002060"/>
                </a:solidFill>
              </a:rPr>
              <a:t>степень :</a:t>
            </a:r>
            <a:endParaRPr lang="en-US" sz="2000" b="1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>
                <a:solidFill>
                  <a:srgbClr val="002060"/>
                </a:solidFill>
              </a:rPr>
              <a:t>хороший-лучше</a:t>
            </a:r>
            <a:endParaRPr lang="en-US" sz="20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>
                <a:solidFill>
                  <a:srgbClr val="002060"/>
                </a:solidFill>
              </a:rPr>
              <a:t>плохой-хуже</a:t>
            </a:r>
            <a:endParaRPr lang="en-US" sz="20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 smtClean="0">
                <a:solidFill>
                  <a:srgbClr val="002060"/>
                </a:solidFill>
              </a:rPr>
              <a:t>великий,большой-больше</a:t>
            </a:r>
            <a:r>
              <a:rPr lang="sr-Cyrl-RS" sz="2000" smtClean="0">
                <a:solidFill>
                  <a:srgbClr val="002060"/>
                </a:solidFill>
              </a:rPr>
              <a:t> (собака, кошка)</a:t>
            </a:r>
            <a:endParaRPr lang="en-US" sz="20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000">
                <a:solidFill>
                  <a:srgbClr val="002060"/>
                </a:solidFill>
              </a:rPr>
              <a:t>малый,маленький-меньше</a:t>
            </a:r>
            <a:endParaRPr lang="en-US" sz="2000">
              <a:solidFill>
                <a:srgbClr val="002060"/>
              </a:solidFill>
            </a:endParaRPr>
          </a:p>
          <a:p>
            <a:pPr marL="914400" indent="-457200">
              <a:buClr>
                <a:srgbClr val="C00000"/>
              </a:buClr>
              <a:buSzPct val="70000"/>
              <a:buFont typeface="Wingdings" pitchFamily="2" charset="2"/>
              <a:buChar char="Ø"/>
            </a:pPr>
            <a:endParaRPr lang="en-US" sz="2400">
              <a:solidFill>
                <a:srgbClr val="002060"/>
              </a:solidFill>
            </a:endParaRPr>
          </a:p>
        </p:txBody>
      </p:sp>
      <p:pic>
        <p:nvPicPr>
          <p:cNvPr id="6146" name="Picture 2" descr="C:\Users\ecc\Desktop\big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65904"/>
            <a:ext cx="1828800" cy="1524000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95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  <a:solidFill>
            <a:schemeClr val="tx1"/>
          </a:solidFill>
        </p:spPr>
        <p:txBody>
          <a:bodyPr anchor="ctr" anchorCtr="0">
            <a:noAutofit/>
          </a:bodyPr>
          <a:lstStyle/>
          <a:p>
            <a:pPr algn="ctr"/>
            <a:r>
              <a:rPr lang="sr-Latn-BA" sz="4000" smtClean="0">
                <a:solidFill>
                  <a:srgbClr val="C00000"/>
                </a:solidFill>
              </a:rPr>
              <a:t>Сложная </a:t>
            </a:r>
            <a:r>
              <a:rPr lang="sr-Cyrl-RS" sz="4000" smtClean="0">
                <a:solidFill>
                  <a:srgbClr val="C00000"/>
                </a:solidFill>
              </a:rPr>
              <a:t> </a:t>
            </a:r>
            <a:r>
              <a:rPr lang="sr-Latn-BA" sz="4000" smtClean="0">
                <a:solidFill>
                  <a:srgbClr val="C00000"/>
                </a:solidFill>
              </a:rPr>
              <a:t>сравнительная </a:t>
            </a:r>
            <a:r>
              <a:rPr lang="sr-Cyrl-RS" sz="4000" smtClean="0">
                <a:solidFill>
                  <a:srgbClr val="C00000"/>
                </a:solidFill>
              </a:rPr>
              <a:t> </a:t>
            </a:r>
            <a:r>
              <a:rPr lang="sr-Latn-BA" sz="4000" smtClean="0">
                <a:solidFill>
                  <a:srgbClr val="C00000"/>
                </a:solidFill>
              </a:rPr>
              <a:t>степень</a:t>
            </a:r>
            <a:endParaRPr lang="en-US" sz="400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  <a:solidFill>
            <a:schemeClr val="tx1"/>
          </a:solidFill>
        </p:spPr>
        <p:txBody>
          <a:bodyPr/>
          <a:lstStyle/>
          <a:p>
            <a:pPr marL="0" indent="0">
              <a:buClr>
                <a:srgbClr val="C00000"/>
              </a:buClr>
              <a:buNone/>
            </a:pPr>
            <a:r>
              <a:rPr lang="sr-Latn-BA" sz="2400" smtClean="0">
                <a:solidFill>
                  <a:srgbClr val="002060"/>
                </a:solidFill>
              </a:rPr>
              <a:t>Сложная </a:t>
            </a:r>
            <a:r>
              <a:rPr lang="sr-Latn-BA" sz="2400">
                <a:solidFill>
                  <a:srgbClr val="002060"/>
                </a:solidFill>
              </a:rPr>
              <a:t>сравнительная </a:t>
            </a:r>
            <a:r>
              <a:rPr lang="sr-Latn-BA" sz="2400" smtClean="0">
                <a:solidFill>
                  <a:srgbClr val="002060"/>
                </a:solidFill>
              </a:rPr>
              <a:t>степень</a:t>
            </a:r>
            <a:r>
              <a:rPr lang="sr-Cyrl-RS" sz="2400" smtClean="0">
                <a:solidFill>
                  <a:srgbClr val="002060"/>
                </a:solidFill>
              </a:rPr>
              <a:t> </a:t>
            </a:r>
            <a:r>
              <a:rPr lang="sr-Latn-BA" sz="2400" smtClean="0">
                <a:solidFill>
                  <a:srgbClr val="002060"/>
                </a:solidFill>
              </a:rPr>
              <a:t>образуется </a:t>
            </a:r>
            <a:r>
              <a:rPr lang="sr-Latn-BA" sz="2400">
                <a:solidFill>
                  <a:srgbClr val="002060"/>
                </a:solidFill>
              </a:rPr>
              <a:t>от положительной степени прилогательного(т.е. от прилогательного как такового)при помощи наречия </a:t>
            </a:r>
            <a:endParaRPr lang="sr-Cyrl-RS" sz="2400" smtClean="0">
              <a:solidFill>
                <a:srgbClr val="002060"/>
              </a:solidFill>
            </a:endParaRPr>
          </a:p>
          <a:p>
            <a:pPr algn="ctr"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b="1" smtClean="0">
                <a:solidFill>
                  <a:srgbClr val="002060"/>
                </a:solidFill>
              </a:rPr>
              <a:t>-более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красивый-ая-ое-ые</a:t>
            </a:r>
            <a:r>
              <a:rPr lang="sr-Cyrl-RS" sz="2400" smtClean="0">
                <a:solidFill>
                  <a:srgbClr val="002060"/>
                </a:solidFill>
              </a:rPr>
              <a:t>               </a:t>
            </a:r>
            <a:r>
              <a:rPr lang="sr-Latn-BA" sz="2400" smtClean="0">
                <a:solidFill>
                  <a:srgbClr val="002060"/>
                </a:solidFill>
              </a:rPr>
              <a:t>-</a:t>
            </a:r>
            <a:r>
              <a:rPr lang="sr-Latn-BA" sz="2400">
                <a:solidFill>
                  <a:srgbClr val="002060"/>
                </a:solidFill>
              </a:rPr>
              <a:t>более красивый,-ая,-ое,-ые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sr-Cyrl-RS" sz="24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строгий</a:t>
            </a:r>
            <a:r>
              <a:rPr lang="sr-Latn-BA" sz="2400">
                <a:solidFill>
                  <a:srgbClr val="002060"/>
                </a:solidFill>
              </a:rPr>
              <a:t>,-ая-ое,-</a:t>
            </a:r>
            <a:r>
              <a:rPr lang="sr-Latn-BA" sz="2400" smtClean="0">
                <a:solidFill>
                  <a:srgbClr val="002060"/>
                </a:solidFill>
              </a:rPr>
              <a:t>ие</a:t>
            </a:r>
            <a:r>
              <a:rPr lang="sr-Cyrl-RS" sz="2400" smtClean="0">
                <a:solidFill>
                  <a:srgbClr val="002060"/>
                </a:solidFill>
              </a:rPr>
              <a:t>                    </a:t>
            </a:r>
            <a:r>
              <a:rPr lang="sr-Latn-BA" sz="2400" smtClean="0">
                <a:solidFill>
                  <a:srgbClr val="002060"/>
                </a:solidFill>
              </a:rPr>
              <a:t>-</a:t>
            </a:r>
            <a:r>
              <a:rPr lang="sr-Latn-BA" sz="2400">
                <a:solidFill>
                  <a:srgbClr val="002060"/>
                </a:solidFill>
              </a:rPr>
              <a:t>более строгий,-ая,-ое,-ие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>
                <a:solidFill>
                  <a:srgbClr val="002060"/>
                </a:solidFill>
              </a:rPr>
              <a:t>синий,-ая,-ое,-ие,-яя,-</a:t>
            </a:r>
            <a:r>
              <a:rPr lang="sr-Latn-BA" sz="2400" smtClean="0">
                <a:solidFill>
                  <a:srgbClr val="002060"/>
                </a:solidFill>
              </a:rPr>
              <a:t>ее-ue</a:t>
            </a:r>
            <a:r>
              <a:rPr lang="sr-Cyrl-RS" sz="2400" smtClean="0">
                <a:solidFill>
                  <a:srgbClr val="002060"/>
                </a:solidFill>
              </a:rPr>
              <a:t>      </a:t>
            </a:r>
            <a:r>
              <a:rPr lang="sr-Latn-BA" sz="2400" smtClean="0">
                <a:solidFill>
                  <a:srgbClr val="002060"/>
                </a:solidFill>
              </a:rPr>
              <a:t>-</a:t>
            </a:r>
            <a:r>
              <a:rPr lang="sr-Latn-BA" sz="2400">
                <a:solidFill>
                  <a:srgbClr val="002060"/>
                </a:solidFill>
              </a:rPr>
              <a:t>более синий,-яя,-,он,-</a:t>
            </a:r>
            <a:r>
              <a:rPr lang="sr-Latn-BA" sz="2400" smtClean="0">
                <a:solidFill>
                  <a:srgbClr val="002060"/>
                </a:solidFill>
              </a:rPr>
              <a:t>ие</a:t>
            </a:r>
            <a:endParaRPr lang="sr-Cyrl-RS" sz="2400">
              <a:solidFill>
                <a:srgbClr val="002060"/>
              </a:solidFill>
            </a:endParaRPr>
          </a:p>
          <a:p>
            <a:pPr algn="ctr">
              <a:buClr>
                <a:srgbClr val="C00000"/>
              </a:buClr>
              <a:buFont typeface="Wingdings" pitchFamily="2" charset="2"/>
              <a:buChar char="Ø"/>
            </a:pPr>
            <a:r>
              <a:rPr lang="sr-Cyrl-RS" sz="2400" b="1" smtClean="0">
                <a:solidFill>
                  <a:srgbClr val="002060"/>
                </a:solidFill>
              </a:rPr>
              <a:t>менее</a:t>
            </a:r>
            <a:r>
              <a:rPr lang="sr-Cyrl-RS" sz="2400" b="1">
                <a:solidFill>
                  <a:srgbClr val="002060"/>
                </a:solidFill>
              </a:rPr>
              <a:t>: </a:t>
            </a:r>
            <a:endParaRPr lang="sr-Cyrl-RS" sz="2400" b="1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>
                <a:solidFill>
                  <a:srgbClr val="002060"/>
                </a:solidFill>
              </a:rPr>
              <a:t>весёлый,</a:t>
            </a:r>
            <a:r>
              <a:rPr lang="sr-Cyrl-RS" sz="2400">
                <a:solidFill>
                  <a:srgbClr val="002060"/>
                </a:solidFill>
              </a:rPr>
              <a:t> </a:t>
            </a:r>
            <a:r>
              <a:rPr lang="sr-Latn-BA" sz="2400">
                <a:solidFill>
                  <a:srgbClr val="002060"/>
                </a:solidFill>
              </a:rPr>
              <a:t>-ая,-ое,-,ые,</a:t>
            </a:r>
            <a:r>
              <a:rPr lang="sr-Cyrl-RS" sz="2400">
                <a:solidFill>
                  <a:srgbClr val="002060"/>
                </a:solidFill>
              </a:rPr>
              <a:t>               </a:t>
            </a:r>
            <a:r>
              <a:rPr lang="sr-Latn-BA" sz="2400">
                <a:solidFill>
                  <a:srgbClr val="002060"/>
                </a:solidFill>
              </a:rPr>
              <a:t>-менее весёлый,-ая,-ое,-ые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>
                <a:solidFill>
                  <a:srgbClr val="002060"/>
                </a:solidFill>
              </a:rPr>
              <a:t>тихий,-ая,-ое,-ие</a:t>
            </a:r>
            <a:r>
              <a:rPr lang="sr-Cyrl-RS" sz="2400">
                <a:solidFill>
                  <a:srgbClr val="002060"/>
                </a:solidFill>
              </a:rPr>
              <a:t>                      </a:t>
            </a:r>
            <a:r>
              <a:rPr lang="sr-Latn-BA" sz="2400">
                <a:solidFill>
                  <a:srgbClr val="002060"/>
                </a:solidFill>
              </a:rPr>
              <a:t>-менее тихий,-ая,-ое,-ие</a:t>
            </a:r>
            <a:endParaRPr lang="en-US" sz="2400">
              <a:solidFill>
                <a:srgbClr val="002060"/>
              </a:solidFill>
            </a:endParaRPr>
          </a:p>
          <a:p>
            <a:pPr algn="ctr">
              <a:buClr>
                <a:srgbClr val="C00000"/>
              </a:buClr>
              <a:buFont typeface="Wingdings" pitchFamily="2" charset="2"/>
              <a:buChar char="Ø"/>
            </a:pPr>
            <a:endParaRPr lang="sr-Cyrl-RS" sz="2400" b="1" smtClean="0">
              <a:solidFill>
                <a:srgbClr val="002060"/>
              </a:solidFill>
            </a:endParaRPr>
          </a:p>
          <a:p>
            <a:pPr algn="ctr">
              <a:buClr>
                <a:srgbClr val="C00000"/>
              </a:buClr>
              <a:buFont typeface="Wingdings" pitchFamily="2" charset="2"/>
              <a:buChar char="Ø"/>
            </a:pPr>
            <a:endParaRPr lang="en-US" sz="2400" b="1">
              <a:solidFill>
                <a:srgbClr val="002060"/>
              </a:solidFill>
            </a:endParaRPr>
          </a:p>
          <a:p>
            <a:pPr marL="914400" indent="-457200">
              <a:buClr>
                <a:srgbClr val="C00000"/>
              </a:buClr>
              <a:buSzPct val="70000"/>
              <a:buFont typeface="Wingdings" pitchFamily="2" charset="2"/>
              <a:buChar char="Ø"/>
            </a:pPr>
            <a:endParaRPr lang="en-US" sz="2400">
              <a:solidFill>
                <a:srgbClr val="002060"/>
              </a:solidFill>
            </a:endParaRPr>
          </a:p>
        </p:txBody>
      </p:sp>
      <p:pic>
        <p:nvPicPr>
          <p:cNvPr id="4" name="Picture 3" descr="C:\Users\ecc\Desktop\ljepši 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199638"/>
            <a:ext cx="1066800" cy="876300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18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  <a:solidFill>
            <a:schemeClr val="tx1"/>
          </a:solidFill>
        </p:spPr>
        <p:txBody>
          <a:bodyPr anchor="ctr" anchorCtr="0">
            <a:noAutofit/>
          </a:bodyPr>
          <a:lstStyle/>
          <a:p>
            <a:pPr algn="ctr"/>
            <a:r>
              <a:rPr lang="sr-Cyrl-RS" sz="4000" b="1" smtClean="0">
                <a:solidFill>
                  <a:srgbClr val="C00000"/>
                </a:solidFill>
              </a:rPr>
              <a:t>П</a:t>
            </a:r>
            <a:r>
              <a:rPr lang="sr-Latn-BA" sz="4000" b="1" smtClean="0">
                <a:solidFill>
                  <a:srgbClr val="C00000"/>
                </a:solidFill>
              </a:rPr>
              <a:t>ример</a:t>
            </a:r>
            <a:r>
              <a:rPr lang="sr-Latn-BA" sz="4000" smtClean="0">
                <a:solidFill>
                  <a:srgbClr val="C00000"/>
                </a:solidFill>
              </a:rPr>
              <a:t>ы</a:t>
            </a:r>
            <a:r>
              <a:rPr lang="sr-Cyrl-RS" sz="4000" smtClean="0">
                <a:solidFill>
                  <a:srgbClr val="C00000"/>
                </a:solidFill>
              </a:rPr>
              <a:t>   </a:t>
            </a:r>
            <a:r>
              <a:rPr lang="sr-Latn-BA" sz="4000" b="1" smtClean="0">
                <a:solidFill>
                  <a:srgbClr val="C00000"/>
                </a:solidFill>
              </a:rPr>
              <a:t>в </a:t>
            </a:r>
            <a:r>
              <a:rPr lang="sr-Cyrl-RS" sz="4000" b="1" smtClean="0">
                <a:solidFill>
                  <a:srgbClr val="C00000"/>
                </a:solidFill>
              </a:rPr>
              <a:t>  </a:t>
            </a:r>
            <a:r>
              <a:rPr lang="sr-Latn-BA" sz="4000" b="1" smtClean="0">
                <a:solidFill>
                  <a:srgbClr val="C00000"/>
                </a:solidFill>
              </a:rPr>
              <a:t>предложениях</a:t>
            </a:r>
            <a:endParaRPr lang="en-US" sz="400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  <a:solidFill>
            <a:schemeClr val="tx1"/>
          </a:solidFill>
        </p:spPr>
        <p:txBody>
          <a:bodyPr/>
          <a:lstStyle/>
          <a:p>
            <a:pPr marL="0" indent="0" algn="ctr">
              <a:buClr>
                <a:srgbClr val="C00000"/>
              </a:buClr>
              <a:buNone/>
            </a:pPr>
            <a:endParaRPr lang="sr-Cyrl-RS" sz="2400" b="1" smtClean="0">
              <a:solidFill>
                <a:srgbClr val="002060"/>
              </a:solidFill>
            </a:endParaRPr>
          </a:p>
          <a:p>
            <a:pPr marL="0" indent="0" algn="ctr">
              <a:buClr>
                <a:srgbClr val="C00000"/>
              </a:buClr>
              <a:buNone/>
            </a:pPr>
            <a:r>
              <a:rPr lang="sr-Latn-BA" sz="2400" b="1" smtClean="0">
                <a:solidFill>
                  <a:srgbClr val="002060"/>
                </a:solidFill>
              </a:rPr>
              <a:t>Вот </a:t>
            </a:r>
            <a:r>
              <a:rPr lang="sr-Latn-BA" sz="2400" b="1">
                <a:solidFill>
                  <a:srgbClr val="002060"/>
                </a:solidFill>
              </a:rPr>
              <a:t>несколько примеров в </a:t>
            </a:r>
            <a:r>
              <a:rPr lang="sr-Latn-BA" sz="2400" b="1" smtClean="0">
                <a:solidFill>
                  <a:srgbClr val="002060"/>
                </a:solidFill>
              </a:rPr>
              <a:t>предложениях</a:t>
            </a:r>
            <a:r>
              <a:rPr lang="sr-Cyrl-RS" sz="2400" b="1" smtClean="0">
                <a:solidFill>
                  <a:srgbClr val="002060"/>
                </a:solidFill>
              </a:rPr>
              <a:t>:</a:t>
            </a:r>
          </a:p>
          <a:p>
            <a:pPr marL="0" indent="0" algn="ctr">
              <a:buClr>
                <a:srgbClr val="C00000"/>
              </a:buClr>
              <a:buNone/>
            </a:pPr>
            <a:endParaRPr lang="en-US" sz="2400" b="1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>
                <a:solidFill>
                  <a:srgbClr val="002060"/>
                </a:solidFill>
              </a:rPr>
              <a:t>Моя книга </a:t>
            </a:r>
            <a:r>
              <a:rPr lang="sr-Latn-BA" sz="2400" b="1">
                <a:solidFill>
                  <a:srgbClr val="002060"/>
                </a:solidFill>
              </a:rPr>
              <a:t>интересне</a:t>
            </a:r>
            <a:r>
              <a:rPr lang="sr-Latn-BA" sz="2400">
                <a:solidFill>
                  <a:srgbClr val="002060"/>
                </a:solidFill>
              </a:rPr>
              <a:t>е твоей.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>
                <a:solidFill>
                  <a:srgbClr val="002060"/>
                </a:solidFill>
              </a:rPr>
              <a:t>Правда </a:t>
            </a:r>
            <a:r>
              <a:rPr lang="sr-Latn-BA" sz="2400" b="1">
                <a:solidFill>
                  <a:srgbClr val="002060"/>
                </a:solidFill>
              </a:rPr>
              <a:t>светлее</a:t>
            </a:r>
            <a:r>
              <a:rPr lang="sr-Latn-BA" sz="2400">
                <a:solidFill>
                  <a:srgbClr val="002060"/>
                </a:solidFill>
              </a:rPr>
              <a:t> </a:t>
            </a:r>
            <a:r>
              <a:rPr lang="sr-Latn-BA" sz="2400" smtClean="0">
                <a:solidFill>
                  <a:srgbClr val="002060"/>
                </a:solidFill>
              </a:rPr>
              <a:t>солнца</a:t>
            </a:r>
            <a:r>
              <a:rPr lang="sr-Cyrl-RS" sz="2400" smtClean="0">
                <a:solidFill>
                  <a:srgbClr val="002060"/>
                </a:solidFill>
              </a:rPr>
              <a:t>.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>
                <a:solidFill>
                  <a:srgbClr val="002060"/>
                </a:solidFill>
              </a:rPr>
              <a:t>Они </a:t>
            </a:r>
            <a:r>
              <a:rPr lang="sr-Latn-BA" sz="2400" b="1">
                <a:solidFill>
                  <a:srgbClr val="002060"/>
                </a:solidFill>
              </a:rPr>
              <a:t>старше</a:t>
            </a:r>
            <a:r>
              <a:rPr lang="sr-Latn-BA" sz="2400">
                <a:solidFill>
                  <a:srgbClr val="002060"/>
                </a:solidFill>
              </a:rPr>
              <a:t> </a:t>
            </a:r>
            <a:r>
              <a:rPr lang="sr-Latn-BA" sz="2400" smtClean="0">
                <a:solidFill>
                  <a:srgbClr val="002060"/>
                </a:solidFill>
              </a:rPr>
              <a:t>вас</a:t>
            </a:r>
            <a:r>
              <a:rPr lang="sr-Cyrl-RS" sz="2400" smtClean="0">
                <a:solidFill>
                  <a:srgbClr val="002060"/>
                </a:solidFill>
              </a:rPr>
              <a:t>.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>
                <a:solidFill>
                  <a:srgbClr val="002060"/>
                </a:solidFill>
              </a:rPr>
              <a:t>Дунай </a:t>
            </a:r>
            <a:r>
              <a:rPr lang="sr-Latn-BA" sz="2400" b="1">
                <a:solidFill>
                  <a:srgbClr val="002060"/>
                </a:solidFill>
              </a:rPr>
              <a:t>длиннее</a:t>
            </a:r>
            <a:r>
              <a:rPr lang="sr-Latn-BA" sz="2400">
                <a:solidFill>
                  <a:srgbClr val="002060"/>
                </a:solidFill>
              </a:rPr>
              <a:t> </a:t>
            </a:r>
            <a:r>
              <a:rPr lang="sr-Latn-BA" sz="2400" smtClean="0">
                <a:solidFill>
                  <a:srgbClr val="002060"/>
                </a:solidFill>
              </a:rPr>
              <a:t>Савы</a:t>
            </a:r>
            <a:r>
              <a:rPr lang="sr-Cyrl-RS" sz="2400" smtClean="0">
                <a:solidFill>
                  <a:srgbClr val="002060"/>
                </a:solidFill>
              </a:rPr>
              <a:t>.</a:t>
            </a:r>
            <a:endParaRPr lang="en-US" sz="2400">
              <a:solidFill>
                <a:srgbClr val="002060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endParaRPr lang="sr-Cyrl-RS" sz="2400" smtClean="0">
              <a:solidFill>
                <a:srgbClr val="002060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endParaRPr lang="sr-Cyrl-RS" sz="2400">
              <a:solidFill>
                <a:srgbClr val="002060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r>
              <a:rPr lang="sr-Latn-BA" sz="2400" smtClean="0">
                <a:solidFill>
                  <a:srgbClr val="002060"/>
                </a:solidFill>
              </a:rPr>
              <a:t>Я </a:t>
            </a:r>
            <a:r>
              <a:rPr lang="sr-Latn-BA" sz="2400">
                <a:solidFill>
                  <a:srgbClr val="002060"/>
                </a:solidFill>
              </a:rPr>
              <a:t>надеюсь что это вам </a:t>
            </a:r>
            <a:r>
              <a:rPr lang="sr-Latn-BA" sz="2400" smtClean="0">
                <a:solidFill>
                  <a:srgbClr val="002060"/>
                </a:solidFill>
              </a:rPr>
              <a:t>понятно</a:t>
            </a:r>
            <a:r>
              <a:rPr lang="sr-Cyrl-RS" sz="2400" smtClean="0">
                <a:solidFill>
                  <a:srgbClr val="002060"/>
                </a:solidFill>
              </a:rPr>
              <a:t>.</a:t>
            </a:r>
            <a:endParaRPr lang="en-US" sz="2400">
              <a:solidFill>
                <a:srgbClr val="002060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endParaRPr lang="sr-Latn-BA" sz="240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02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  <a:solidFill>
            <a:schemeClr val="tx1"/>
          </a:solidFill>
        </p:spPr>
        <p:txBody>
          <a:bodyPr anchor="ctr" anchorCtr="0">
            <a:noAutofit/>
          </a:bodyPr>
          <a:lstStyle/>
          <a:p>
            <a:pPr algn="ctr"/>
            <a:r>
              <a:rPr lang="sr-Latn-BA" sz="4000">
                <a:solidFill>
                  <a:srgbClr val="C00000"/>
                </a:solidFill>
              </a:rPr>
              <a:t>На </a:t>
            </a:r>
            <a:r>
              <a:rPr lang="sr-Latn-BA" sz="4000" smtClean="0">
                <a:solidFill>
                  <a:srgbClr val="C00000"/>
                </a:solidFill>
              </a:rPr>
              <a:t> </a:t>
            </a:r>
            <a:r>
              <a:rPr lang="sr-Cyrl-RS" sz="4000" smtClean="0">
                <a:solidFill>
                  <a:srgbClr val="C00000"/>
                </a:solidFill>
              </a:rPr>
              <a:t>д</a:t>
            </a:r>
            <a:r>
              <a:rPr lang="sr-Latn-BA" sz="4000" smtClean="0">
                <a:solidFill>
                  <a:srgbClr val="C00000"/>
                </a:solidFill>
              </a:rPr>
              <a:t>омашнее задание</a:t>
            </a:r>
            <a:endParaRPr lang="en-US" sz="400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  <a:solidFill>
            <a:schemeClr val="tx1"/>
          </a:solidFill>
        </p:spPr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Cyrl-RS" sz="2400" smtClean="0">
                <a:solidFill>
                  <a:srgbClr val="002060"/>
                </a:solidFill>
              </a:rPr>
              <a:t>Н</a:t>
            </a:r>
            <a:r>
              <a:rPr lang="sr-Latn-BA" sz="2400" smtClean="0">
                <a:solidFill>
                  <a:srgbClr val="002060"/>
                </a:solidFill>
              </a:rPr>
              <a:t>айдите </a:t>
            </a:r>
            <a:r>
              <a:rPr lang="sr-Latn-BA" sz="2400">
                <a:solidFill>
                  <a:srgbClr val="002060"/>
                </a:solidFill>
              </a:rPr>
              <a:t>в ваших учебниках на 72. стр. текст который называется </a:t>
            </a:r>
            <a:r>
              <a:rPr lang="sr-Cyrl-RS" sz="2400">
                <a:solidFill>
                  <a:srgbClr val="002060"/>
                </a:solidFill>
              </a:rPr>
              <a:t> </a:t>
            </a:r>
            <a:r>
              <a:rPr lang="sr-Cyrl-RS" sz="2400" smtClean="0">
                <a:solidFill>
                  <a:srgbClr val="002060"/>
                </a:solidFill>
              </a:rPr>
              <a:t>"</a:t>
            </a:r>
            <a:r>
              <a:rPr lang="sr-Latn-BA" sz="2400" smtClean="0">
                <a:solidFill>
                  <a:srgbClr val="002060"/>
                </a:solidFill>
              </a:rPr>
              <a:t>Разговор </a:t>
            </a:r>
            <a:r>
              <a:rPr lang="sr-Latn-BA" sz="2400">
                <a:solidFill>
                  <a:srgbClr val="002060"/>
                </a:solidFill>
              </a:rPr>
              <a:t>по чату перед Новым годом</a:t>
            </a:r>
            <a:r>
              <a:rPr lang="sr-Latn-BA" sz="2400" smtClean="0">
                <a:solidFill>
                  <a:srgbClr val="002060"/>
                </a:solidFill>
              </a:rPr>
              <a:t>".</a:t>
            </a:r>
            <a:endParaRPr lang="sr-Cyrl-RS" sz="24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Выучите </a:t>
            </a:r>
            <a:r>
              <a:rPr lang="sr-Latn-BA" sz="2400">
                <a:solidFill>
                  <a:srgbClr val="002060"/>
                </a:solidFill>
              </a:rPr>
              <a:t>его читать и </a:t>
            </a:r>
            <a:r>
              <a:rPr lang="sr-Latn-BA" sz="2400" smtClean="0">
                <a:solidFill>
                  <a:srgbClr val="002060"/>
                </a:solidFill>
              </a:rPr>
              <a:t>п</a:t>
            </a:r>
            <a:r>
              <a:rPr lang="sr-Cyrl-RS" sz="2400" smtClean="0">
                <a:solidFill>
                  <a:srgbClr val="002060"/>
                </a:solidFill>
              </a:rPr>
              <a:t>ерев</a:t>
            </a:r>
            <a:r>
              <a:rPr lang="sr-Latn-BA" sz="2400" smtClean="0">
                <a:solidFill>
                  <a:srgbClr val="002060"/>
                </a:solidFill>
              </a:rPr>
              <a:t>одить.</a:t>
            </a:r>
            <a:endParaRPr lang="sr-Cyrl-RS" sz="240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 smtClean="0">
                <a:solidFill>
                  <a:srgbClr val="002060"/>
                </a:solidFill>
              </a:rPr>
              <a:t>И  </a:t>
            </a:r>
            <a:r>
              <a:rPr lang="sr-Latn-BA" sz="2400">
                <a:solidFill>
                  <a:srgbClr val="002060"/>
                </a:solidFill>
              </a:rPr>
              <a:t>из </a:t>
            </a:r>
            <a:r>
              <a:rPr lang="sr-Cyrl-RS" sz="2400" smtClean="0">
                <a:solidFill>
                  <a:srgbClr val="002060"/>
                </a:solidFill>
              </a:rPr>
              <a:t> </a:t>
            </a:r>
            <a:r>
              <a:rPr lang="sr-Latn-BA" sz="2400" smtClean="0">
                <a:solidFill>
                  <a:srgbClr val="002060"/>
                </a:solidFill>
              </a:rPr>
              <a:t>-</a:t>
            </a:r>
            <a:r>
              <a:rPr lang="sr-Latn-BA" sz="2400">
                <a:solidFill>
                  <a:srgbClr val="002060"/>
                </a:solidFill>
              </a:rPr>
              <a:t>за того что вы в девятом классе изучаете по сербскому </a:t>
            </a:r>
            <a:r>
              <a:rPr lang="sr-Cyrl-RS" sz="2400" smtClean="0">
                <a:solidFill>
                  <a:srgbClr val="002060"/>
                </a:solidFill>
              </a:rPr>
              <a:t> </a:t>
            </a:r>
            <a:r>
              <a:rPr lang="sr-Latn-BA" sz="2400" smtClean="0">
                <a:solidFill>
                  <a:srgbClr val="002060"/>
                </a:solidFill>
              </a:rPr>
              <a:t>языку </a:t>
            </a:r>
            <a:r>
              <a:rPr lang="sr-Latn-BA" sz="2400">
                <a:solidFill>
                  <a:srgbClr val="002060"/>
                </a:solidFill>
              </a:rPr>
              <a:t>и </a:t>
            </a:r>
            <a:r>
              <a:rPr lang="sr-Cyrl-RS" sz="2400" smtClean="0">
                <a:solidFill>
                  <a:srgbClr val="002060"/>
                </a:solidFill>
              </a:rPr>
              <a:t> </a:t>
            </a:r>
            <a:r>
              <a:rPr lang="sr-Latn-BA" sz="2400" smtClean="0">
                <a:solidFill>
                  <a:srgbClr val="002060"/>
                </a:solidFill>
              </a:rPr>
              <a:t>литературе  </a:t>
            </a:r>
            <a:r>
              <a:rPr lang="sr-Latn-BA" sz="2400">
                <a:solidFill>
                  <a:srgbClr val="002060"/>
                </a:solidFill>
              </a:rPr>
              <a:t>изучаете извеcтного русского поэта Сергея Есенина и его </a:t>
            </a:r>
            <a:r>
              <a:rPr lang="sr-Latn-BA" sz="2400" smtClean="0">
                <a:solidFill>
                  <a:srgbClr val="002060"/>
                </a:solidFill>
              </a:rPr>
              <a:t>стихи</a:t>
            </a:r>
            <a:r>
              <a:rPr lang="sr-Cyrl-RS" sz="2400" smtClean="0">
                <a:solidFill>
                  <a:srgbClr val="002060"/>
                </a:solidFill>
              </a:rPr>
              <a:t> "</a:t>
            </a:r>
            <a:r>
              <a:rPr lang="sr-Latn-BA" sz="2400" smtClean="0">
                <a:solidFill>
                  <a:srgbClr val="002060"/>
                </a:solidFill>
              </a:rPr>
              <a:t>Песень </a:t>
            </a:r>
            <a:r>
              <a:rPr lang="sr-Cyrl-RS" sz="2400" smtClean="0">
                <a:solidFill>
                  <a:srgbClr val="002060"/>
                </a:solidFill>
              </a:rPr>
              <a:t> </a:t>
            </a:r>
            <a:r>
              <a:rPr lang="sr-Latn-BA" sz="2400" smtClean="0">
                <a:solidFill>
                  <a:srgbClr val="002060"/>
                </a:solidFill>
              </a:rPr>
              <a:t>о </a:t>
            </a:r>
            <a:r>
              <a:rPr lang="sr-Latn-BA" sz="2400">
                <a:solidFill>
                  <a:srgbClr val="002060"/>
                </a:solidFill>
              </a:rPr>
              <a:t>собаке" я вам буду читать эти стихи наизусть.</a:t>
            </a:r>
            <a:endParaRPr lang="en-US" sz="240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sr-Latn-BA" sz="2400">
                <a:solidFill>
                  <a:srgbClr val="002060"/>
                </a:solidFill>
              </a:rPr>
              <a:t>На сегодня все</a:t>
            </a:r>
            <a:r>
              <a:rPr lang="sr-Latn-BA" sz="2400" smtClean="0">
                <a:solidFill>
                  <a:srgbClr val="002060"/>
                </a:solidFill>
              </a:rPr>
              <a:t>. </a:t>
            </a:r>
            <a:r>
              <a:rPr lang="sr-Cyrl-RS" sz="2400" smtClean="0">
                <a:solidFill>
                  <a:srgbClr val="002060"/>
                </a:solidFill>
              </a:rPr>
              <a:t> </a:t>
            </a:r>
            <a:r>
              <a:rPr lang="sr-Latn-BA" sz="2400" smtClean="0">
                <a:solidFill>
                  <a:srgbClr val="002060"/>
                </a:solidFill>
              </a:rPr>
              <a:t>До свидания.</a:t>
            </a:r>
            <a:endParaRPr lang="en-US" sz="2400">
              <a:solidFill>
                <a:srgbClr val="002060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endParaRPr lang="sr-Latn-BA" sz="240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44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1172</TotalTime>
  <Words>542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Constantia</vt:lpstr>
      <vt:lpstr>Wingdings</vt:lpstr>
      <vt:lpstr>Wingdings 2</vt:lpstr>
      <vt:lpstr>Paper</vt:lpstr>
      <vt:lpstr>Сравнительная степень прилогательных</vt:lpstr>
      <vt:lpstr>Сравнительная степень прилогательных</vt:lpstr>
      <vt:lpstr>Простая  сравнительная степень</vt:lpstr>
      <vt:lpstr>Простая  сравнительная степень</vt:lpstr>
      <vt:lpstr>Простая  сравнительная степень</vt:lpstr>
      <vt:lpstr>Простая  сравнительная степень</vt:lpstr>
      <vt:lpstr>Сложная  сравнительная  степень</vt:lpstr>
      <vt:lpstr>Примеры   в   предложениях</vt:lpstr>
      <vt:lpstr>На  домашнее задание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ecc</dc:creator>
  <cp:lastModifiedBy>11. Kristina Mataruga</cp:lastModifiedBy>
  <cp:revision>136</cp:revision>
  <dcterms:created xsi:type="dcterms:W3CDTF">2006-08-16T00:00:00Z</dcterms:created>
  <dcterms:modified xsi:type="dcterms:W3CDTF">2020-11-25T14:49:44Z</dcterms:modified>
</cp:coreProperties>
</file>