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14" autoAdjust="0"/>
    <p:restoredTop sz="94660"/>
  </p:normalViewPr>
  <p:slideViewPr>
    <p:cSldViewPr snapToGrid="0">
      <p:cViewPr varScale="1">
        <p:scale>
          <a:sx n="40" d="100"/>
          <a:sy n="40" d="100"/>
        </p:scale>
        <p:origin x="-120" y="-7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2-HD-BT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375150"/>
            <a:ext cx="12192000" cy="248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r-Latn-RS"/>
              <a:t>Kliknite da biste uredili stil podnaslova mastera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7908925" y="4314825"/>
            <a:ext cx="2911475" cy="374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3DDC7-D51E-42A6-9B4E-9ABCA1F6622C}" type="datetimeFigureOut">
              <a:rPr lang="sr-Latn-RS"/>
              <a:pPr>
                <a:defRPr/>
              </a:pPr>
              <a:t>9.12.2020.</a:t>
            </a:fld>
            <a:endParaRPr lang="sr-Latn-R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4350"/>
            <a:ext cx="6400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338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fld id="{A755FD39-07BF-446C-924D-0ED841DD63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r-Latn-RS" noProof="0"/>
              <a:t>Kliknite na ikonu da dodate sliku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90D3D9-0B22-43B2-9310-EA79735907CC}" type="datetimeFigureOut">
              <a:rPr lang="sr-Latn-RS"/>
              <a:pPr>
                <a:defRPr/>
              </a:pPr>
              <a:t>9.12.2020.</a:t>
            </a:fld>
            <a:endParaRPr lang="sr-Latn-R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173653-8674-4D80-B8A1-73A4D31801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slov i nat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C2-HD-BT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375150"/>
            <a:ext cx="12192000" cy="248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/>
          <a:lstStyle>
            <a:lvl1pPr algn="l">
              <a:defRPr sz="320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7813675" y="381000"/>
            <a:ext cx="2911475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0891E0CC-1E85-4480-9506-4B5F00A32834}" type="datetimeFigureOut">
              <a:rPr lang="sr-Latn-RS"/>
              <a:pPr>
                <a:defRPr/>
              </a:pPr>
              <a:t>9.12.2020.</a:t>
            </a:fld>
            <a:endParaRPr lang="sr-Latn-R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413"/>
            <a:ext cx="69913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1675" y="381000"/>
            <a:ext cx="644525" cy="365125"/>
          </a:xfrm>
        </p:spPr>
        <p:txBody>
          <a:bodyPr/>
          <a:lstStyle>
            <a:lvl1pPr>
              <a:defRPr/>
            </a:lvl1pPr>
          </a:lstStyle>
          <a:p>
            <a:fld id="{E189B120-2737-453D-85AE-4D5AA2F902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 descr="C2-HD-BT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375150"/>
            <a:ext cx="12192000" cy="248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76250" y="933450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</a:rPr>
              <a:t>“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983913" y="2701925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/>
          <a:lstStyle>
            <a:lvl1pPr algn="l">
              <a:defRPr sz="320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>
          <a:xfrm>
            <a:off x="7813675" y="381000"/>
            <a:ext cx="2911475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2670BE6C-3D85-41D2-854C-61805D54D4C5}" type="datetimeFigureOut">
              <a:rPr lang="sr-Latn-RS"/>
              <a:pPr>
                <a:defRPr/>
              </a:pPr>
              <a:t>9.12.2020.</a:t>
            </a:fld>
            <a:endParaRPr lang="sr-Latn-R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>
          <a:xfrm>
            <a:off x="685800" y="379413"/>
            <a:ext cx="69913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10861675" y="381000"/>
            <a:ext cx="644525" cy="365125"/>
          </a:xfrm>
        </p:spPr>
        <p:txBody>
          <a:bodyPr/>
          <a:lstStyle>
            <a:lvl1pPr>
              <a:defRPr/>
            </a:lvl1pPr>
          </a:lstStyle>
          <a:p>
            <a:fld id="{DA9526E9-0649-4952-A962-FF82B22C06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rtica sa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C2-HD-BT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375150"/>
            <a:ext cx="12192000" cy="248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7813675" y="379413"/>
            <a:ext cx="2911475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D567CBE2-C71E-4A81-B272-C7CA015E664A}" type="datetimeFigureOut">
              <a:rPr lang="sr-Latn-RS"/>
              <a:pPr>
                <a:defRPr/>
              </a:pPr>
              <a:t>9.12.2020.</a:t>
            </a:fld>
            <a:endParaRPr lang="sr-Latn-R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413"/>
            <a:ext cx="69913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1675" y="381000"/>
            <a:ext cx="644525" cy="365125"/>
          </a:xfrm>
        </p:spPr>
        <p:txBody>
          <a:bodyPr/>
          <a:lstStyle>
            <a:lvl1pPr>
              <a:defRPr/>
            </a:lvl1pPr>
          </a:lstStyle>
          <a:p>
            <a:fld id="{53CE8E1C-14C1-4359-8D2B-3769537E4F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950DB-92F7-4E1B-9C8D-6285350D7E97}" type="datetimeFigureOut">
              <a:rPr lang="sr-Latn-RS"/>
              <a:pPr>
                <a:defRPr/>
              </a:pPr>
              <a:t>9.12.2020.</a:t>
            </a:fld>
            <a:endParaRPr lang="sr-Latn-R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fld id="{2DEED74C-00FA-43DD-A5CD-1FC92CDDE4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e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r-Latn-RS" noProof="0"/>
              <a:t>Kliknite na ikonu da dodate sliku</a:t>
            </a:r>
            <a:endParaRPr lang="en-US" noProof="0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r-Latn-RS" noProof="0"/>
              <a:t>Kliknite na ikonu da dodate sliku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r-Latn-RS" noProof="0"/>
              <a:t>Kliknite na ikonu da dodate sliku</a:t>
            </a:r>
            <a:endParaRPr lang="en-US" noProof="0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8946F-5CF9-439B-BA46-35C1047BABB8}" type="datetimeFigureOut">
              <a:rPr lang="sr-Latn-RS"/>
              <a:pPr>
                <a:defRPr/>
              </a:pPr>
              <a:t>9.12.2020.</a:t>
            </a:fld>
            <a:endParaRPr lang="sr-Latn-R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fld id="{C2C86E8C-50D3-48AB-81AE-88C6EF7DD2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26C2F-506F-43E8-9BED-CE5B5E77C968}" type="datetimeFigureOut">
              <a:rPr lang="sr-Latn-RS"/>
              <a:pPr>
                <a:defRPr/>
              </a:pPr>
              <a:t>9.12.2020.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180135-77FC-46EC-A91D-C3109866BE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C2-HD-BT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375150"/>
            <a:ext cx="12192000" cy="248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7813675" y="379413"/>
            <a:ext cx="2911475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49B5E071-EEDA-4AAB-9C54-CD1FA99E18DE}" type="datetimeFigureOut">
              <a:rPr lang="sr-Latn-RS"/>
              <a:pPr>
                <a:defRPr/>
              </a:pPr>
              <a:t>9.12.2020.</a:t>
            </a:fld>
            <a:endParaRPr lang="sr-Latn-R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3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1675" y="381000"/>
            <a:ext cx="644525" cy="365125"/>
          </a:xfrm>
        </p:spPr>
        <p:txBody>
          <a:bodyPr/>
          <a:lstStyle>
            <a:lvl1pPr>
              <a:defRPr/>
            </a:lvl1pPr>
          </a:lstStyle>
          <a:p>
            <a:fld id="{9D619BBB-69D4-4E10-AD97-7F0C9DA4B5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555EA5-B192-4134-AB3A-5ED10FA5BDDF}" type="datetimeFigureOut">
              <a:rPr lang="sr-Latn-RS"/>
              <a:pPr>
                <a:defRPr/>
              </a:pPr>
              <a:t>9.12.2020.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1480F6-706D-42FF-8A4C-A328F3B1FB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2-HD-BT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375150"/>
            <a:ext cx="12192000" cy="248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/>
          <a:lstStyle>
            <a:lvl1pPr algn="r">
              <a:defRPr sz="400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7813675" y="381000"/>
            <a:ext cx="2911475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72D59B60-D4AE-4BDF-916A-840FE6D8B879}" type="datetimeFigureOut">
              <a:rPr lang="sr-Latn-RS"/>
              <a:pPr>
                <a:defRPr/>
              </a:pPr>
              <a:t>9.12.2020.</a:t>
            </a:fld>
            <a:endParaRPr lang="sr-Latn-R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350" cy="3635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1675" y="381000"/>
            <a:ext cx="644525" cy="365125"/>
          </a:xfrm>
        </p:spPr>
        <p:txBody>
          <a:bodyPr/>
          <a:lstStyle>
            <a:lvl1pPr>
              <a:defRPr/>
            </a:lvl1pPr>
          </a:lstStyle>
          <a:p>
            <a:fld id="{1E143662-A58E-4AB0-871F-EF04BEFB90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82B84-2BF9-419C-9958-8FCEC5188A62}" type="datetimeFigureOut">
              <a:rPr lang="sr-Latn-RS"/>
              <a:pPr>
                <a:defRPr/>
              </a:pPr>
              <a:t>9.12.2020.</a:t>
            </a:fld>
            <a:endParaRPr lang="sr-Latn-R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F0F730-572F-4D27-A3AE-4027745041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3C72A-2D2F-436D-8F4D-E5CD5BBD1EB1}" type="datetimeFigureOut">
              <a:rPr lang="sr-Latn-RS"/>
              <a:pPr>
                <a:defRPr/>
              </a:pPr>
              <a:t>9.12.2020.</a:t>
            </a:fld>
            <a:endParaRPr lang="sr-Latn-R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25D0EC-79D4-47C6-9F7F-AB81B01986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B4A4A-7857-4063-8030-D43568BB9F1B}" type="datetimeFigureOut">
              <a:rPr lang="sr-Latn-RS"/>
              <a:pPr>
                <a:defRPr/>
              </a:pPr>
              <a:t>9.12.2020.</a:t>
            </a:fld>
            <a:endParaRPr lang="sr-Latn-R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9E8140-8EF4-42D2-A065-BA463735BB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1E3E5C-0148-4490-81F5-5662EB3AA778}" type="datetimeFigureOut">
              <a:rPr lang="sr-Latn-RS"/>
              <a:pPr>
                <a:defRPr/>
              </a:pPr>
              <a:t>9.12.2020.</a:t>
            </a:fld>
            <a:endParaRPr lang="sr-Latn-R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B12EC1-DDB7-4092-A9E2-77BC4AC2BB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C1286-5506-4B13-A65C-3258830BC43A}" type="datetimeFigureOut">
              <a:rPr lang="sr-Latn-RS"/>
              <a:pPr>
                <a:defRPr/>
              </a:pPr>
              <a:t>9.12.2020.</a:t>
            </a:fld>
            <a:endParaRPr lang="sr-Latn-R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03D144-C403-4BE3-B972-3C8FDEE6DE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r-Latn-RS" noProof="0"/>
              <a:t>Kliknite na ikonu da dodate sliku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03E87-5308-4449-A09D-2EE3F7FCDDF3}" type="datetimeFigureOut">
              <a:rPr lang="sr-Latn-RS"/>
              <a:pPr>
                <a:defRPr/>
              </a:pPr>
              <a:t>9.12.2020.</a:t>
            </a:fld>
            <a:endParaRPr lang="sr-Latn-R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95C700-7F38-4C1A-8554-3C767EF85A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C2-HD-TOP.png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0" y="0"/>
            <a:ext cx="12192000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3588"/>
            <a:ext cx="8610600" cy="1293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1028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93925"/>
            <a:ext cx="10820400" cy="402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Kliknite da biste uredili stilove teksta mastera</a:t>
            </a:r>
          </a:p>
          <a:p>
            <a:pPr lvl="1"/>
            <a:r>
              <a:rPr lang="en-US" smtClean="0"/>
              <a:t>Drugi nivo</a:t>
            </a:r>
          </a:p>
          <a:p>
            <a:pPr lvl="2"/>
            <a:r>
              <a:rPr lang="en-US" smtClean="0"/>
              <a:t>Treći nivo</a:t>
            </a:r>
          </a:p>
          <a:p>
            <a:pPr lvl="3"/>
            <a:r>
              <a:rPr lang="en-US" smtClean="0"/>
              <a:t>Četvrti nivo</a:t>
            </a:r>
          </a:p>
          <a:p>
            <a:pPr lvl="4"/>
            <a:r>
              <a:rPr lang="en-US" smtClean="0"/>
              <a:t>Peti nivo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4725" y="6356350"/>
            <a:ext cx="29114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5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5A72C4C-6254-4905-8B5E-A92B5EAF9AD2}" type="datetimeFigureOut">
              <a:rPr lang="sr-Latn-RS"/>
              <a:pPr>
                <a:defRPr/>
              </a:pPr>
              <a:t>9.12.2020.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6350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5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898989"/>
                </a:solidFill>
              </a:defRPr>
            </a:lvl1pPr>
          </a:lstStyle>
          <a:p>
            <a:fld id="{C8535498-267A-4494-A140-624D08433B7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1" r:id="rId1"/>
    <p:sldLayoutId id="2147484000" r:id="rId2"/>
    <p:sldLayoutId id="2147484012" r:id="rId3"/>
    <p:sldLayoutId id="2147484001" r:id="rId4"/>
    <p:sldLayoutId id="2147484002" r:id="rId5"/>
    <p:sldLayoutId id="2147484003" r:id="rId6"/>
    <p:sldLayoutId id="2147484004" r:id="rId7"/>
    <p:sldLayoutId id="2147484005" r:id="rId8"/>
    <p:sldLayoutId id="2147484006" r:id="rId9"/>
    <p:sldLayoutId id="2147484007" r:id="rId10"/>
    <p:sldLayoutId id="2147484013" r:id="rId11"/>
    <p:sldLayoutId id="2147484014" r:id="rId12"/>
    <p:sldLayoutId id="2147484015" r:id="rId13"/>
    <p:sldLayoutId id="2147484008" r:id="rId14"/>
    <p:sldLayoutId id="2147484009" r:id="rId15"/>
    <p:sldLayoutId id="2147484010" r:id="rId16"/>
    <p:sldLayoutId id="2147484016" r:id="rId17"/>
  </p:sldLayoutIdLst>
  <p:txStyles>
    <p:titleStyle>
      <a:lvl1pPr algn="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anose="020B0502020202020204" pitchFamily="34" charset="0"/>
        </a:defRPr>
      </a:lvl2pPr>
      <a:lvl3pPr algn="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anose="020B0502020202020204" pitchFamily="34" charset="0"/>
        </a:defRPr>
      </a:lvl3pPr>
      <a:lvl4pPr algn="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anose="020B0502020202020204" pitchFamily="34" charset="0"/>
        </a:defRPr>
      </a:lvl4pPr>
      <a:lvl5pPr algn="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anose="020B0502020202020204" pitchFamily="34" charset="0"/>
        </a:defRPr>
      </a:lvl5pPr>
      <a:lvl6pPr marL="457200" algn="r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anose="020B0502020202020204" pitchFamily="34" charset="0"/>
        </a:defRPr>
      </a:lvl6pPr>
      <a:lvl7pPr marL="914400" algn="r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anose="020B0502020202020204" pitchFamily="34" charset="0"/>
        </a:defRPr>
      </a:lvl7pPr>
      <a:lvl8pPr marL="1371600" algn="r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anose="020B0502020202020204" pitchFamily="34" charset="0"/>
        </a:defRPr>
      </a:lvl8pPr>
      <a:lvl9pPr marL="1828800" algn="r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entury Gothic" panose="020B050202020202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1271588" y="1400174"/>
            <a:ext cx="9648825" cy="4561713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Cyrl-CS" altLang="sr-Latn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</a:t>
            </a:r>
            <a:br>
              <a:rPr lang="sr-Cyrl-CS" altLang="sr-Latn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CS" altLang="sr-Latn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3.разред</a:t>
            </a:r>
            <a:r>
              <a:rPr lang="sr-Cyrl-CS" altLang="sr-Latn-RS" sz="31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CS" altLang="sr-Latn-RS" sz="31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CS" altLang="sr-Latn-RS" sz="31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CS" altLang="sr-Latn-RS" sz="31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CS" altLang="sr-Latn-RS" sz="31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CS" altLang="sr-Latn-RS" sz="31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CS" altLang="sr-Latn-R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чиниоци </a:t>
            </a:r>
            <a:r>
              <a:rPr lang="sr-Cyrl-CS" altLang="sr-Latn-R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sr-Cyrl-CS" altLang="sr-Latn-R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</a:t>
            </a:r>
            <a:br>
              <a:rPr lang="sr-Cyrl-CS" altLang="sr-Latn-R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CS" altLang="sr-Latn-R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CS" altLang="sr-Latn-R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CS" altLang="sr-Latn-R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r-Cyrl-CS" altLang="sr-Latn-R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r-Latn-RS" altLang="sr-Latn-R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915988" y="158750"/>
            <a:ext cx="10515600" cy="669925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sr-Cyrl-CS" sz="3600" b="1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sr-Cyrl-CS" sz="3600" b="1" u="sng" dirty="0" smtClean="0">
                <a:latin typeface="Times New Roman" pitchFamily="18" charset="0"/>
                <a:cs typeface="Times New Roman" pitchFamily="18" charset="0"/>
              </a:rPr>
              <a:t>Примјер</a:t>
            </a:r>
            <a:r>
              <a:rPr lang="sr-Cyrl-CS" sz="36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Мама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је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плеха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ставила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кифлица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Колико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је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кифлица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укупно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ставила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мама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0" eaLnBrk="1" hangingPunct="1">
              <a:buFont typeface="Arial" charset="0"/>
              <a:buNone/>
            </a:pP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Arial" charset="0"/>
              <a:buNone/>
            </a:pPr>
            <a:endParaRPr lang="en-US" dirty="0" smtClean="0"/>
          </a:p>
          <a:p>
            <a:pPr marL="0" indent="0" eaLnBrk="1" hangingPunct="1">
              <a:buFont typeface="Arial" charset="0"/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6 + 6 + 6 = 3 </a:t>
            </a:r>
            <a:r>
              <a:rPr lang="sr-Cyrl-CS" sz="3200" b="1" dirty="0" smtClean="0">
                <a:latin typeface="Times New Roman" pitchFamily="18" charset="0"/>
                <a:cs typeface="Times New Roman" pitchFamily="18" charset="0"/>
              </a:rPr>
              <a:t>· 6 = 18</a:t>
            </a:r>
            <a:endParaRPr lang="sr-Cyrl-BA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sr-Cyrl-BA" sz="3200" b="1" dirty="0" smtClean="0">
                <a:latin typeface="Times New Roman" pitchFamily="18" charset="0"/>
                <a:cs typeface="Times New Roman" pitchFamily="18" charset="0"/>
              </a:rPr>
              <a:t>                                      3 сабирка</a:t>
            </a:r>
          </a:p>
          <a:p>
            <a:pPr marL="0" indent="0" eaLnBrk="1" hangingPunct="1">
              <a:buFont typeface="Arial" charset="0"/>
              <a:buNone/>
            </a:pPr>
            <a:r>
              <a:rPr lang="sr-Cyrl-BA" sz="3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  <a:r>
              <a:rPr lang="en-US" sz="3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6 + 6 + 6 = </a:t>
            </a:r>
            <a:r>
              <a:rPr lang="sr-Cyrl-CS" sz="3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18</a:t>
            </a:r>
          </a:p>
          <a:p>
            <a:pPr marL="0" indent="0" eaLnBrk="1" hangingPunct="1">
              <a:buFont typeface="Arial" charset="0"/>
              <a:buNone/>
            </a:pPr>
            <a:r>
              <a:rPr lang="sr-Cyrl-CS" sz="3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</a:t>
            </a:r>
            <a:r>
              <a:rPr lang="en-US" sz="3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sr-Cyrl-CS" sz="3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· 6 = 18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sr-Cyrl-CS" sz="3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Производ два броја израчунавамо множењем.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en-US" sz="32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Знак</a:t>
            </a:r>
            <a:r>
              <a:rPr lang="en-US" sz="3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CS" sz="3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· смо написали умјесто ријечи пута.</a:t>
            </a:r>
            <a:endParaRPr lang="sr-Latn-BA" sz="32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buFont typeface="Arial" charset="0"/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Израз 3 ∙ 6</a:t>
            </a:r>
            <a:r>
              <a:rPr lang="sr-Latn-BA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зовемо производ</a:t>
            </a:r>
            <a:endParaRPr lang="sr-Cyrl-CS" sz="32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sr-Cyrl-C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			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9725" y="2225675"/>
            <a:ext cx="249555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6013" y="2185988"/>
            <a:ext cx="249555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86725" y="2185988"/>
            <a:ext cx="249555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Connector 11"/>
          <p:cNvCxnSpPr/>
          <p:nvPr/>
        </p:nvCxnSpPr>
        <p:spPr>
          <a:xfrm flipV="1">
            <a:off x="3448050" y="3508375"/>
            <a:ext cx="4037013" cy="127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10820400" cy="4706938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0" indent="0" eaLnBrk="1" hangingPunct="1">
              <a:buFont typeface="Arial" charset="0"/>
              <a:buNone/>
            </a:pPr>
            <a:r>
              <a:rPr lang="sr-Cyrl-CS" sz="36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				</a:t>
            </a:r>
            <a:r>
              <a:rPr lang="en-US" sz="36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sr-Cyrl-CS" sz="36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· 6 = 18</a:t>
            </a:r>
          </a:p>
          <a:p>
            <a:pPr marL="0" indent="0" eaLnBrk="1" hangingPunct="1">
              <a:buFont typeface="Arial" charset="0"/>
              <a:buNone/>
            </a:pPr>
            <a:endParaRPr lang="sr-Cyrl-CS" sz="3600" b="1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Arial" charset="0"/>
              <a:buNone/>
            </a:pPr>
            <a:endParaRPr lang="en-US" sz="3600" b="1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Arial" charset="0"/>
              <a:buNone/>
            </a:pPr>
            <a:endParaRPr lang="en-US" sz="3600" b="1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			</a:t>
            </a:r>
            <a:endParaRPr lang="sr-Cyrl-CS" sz="3600" b="1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Arial" charset="0"/>
              <a:buNone/>
            </a:pPr>
            <a:endParaRPr lang="en-US" sz="3600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Line 2"/>
          <p:cNvSpPr>
            <a:spLocks noChangeShapeType="1"/>
          </p:cNvSpPr>
          <p:nvPr/>
        </p:nvSpPr>
        <p:spPr bwMode="auto">
          <a:xfrm flipH="1">
            <a:off x="3759200" y="2654300"/>
            <a:ext cx="469900" cy="3429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308225" y="2974975"/>
            <a:ext cx="24606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r-Cyrl-C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чинилац</a:t>
            </a:r>
            <a:endParaRPr lang="en-US" sz="3600">
              <a:latin typeface="Calibri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321300" y="2974975"/>
            <a:ext cx="257651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sr-Cyrl-C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чинилац</a:t>
            </a:r>
            <a:r>
              <a:rPr lang="sr-Cyrl-CS" sz="3600" b="1"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>
              <a:latin typeface="Calibri" pitchFamily="34" charset="0"/>
            </a:endParaRPr>
          </a:p>
        </p:txBody>
      </p:sp>
      <p:sp>
        <p:nvSpPr>
          <p:cNvPr id="7" name="Line 2"/>
          <p:cNvSpPr>
            <a:spLocks noChangeShapeType="1"/>
          </p:cNvSpPr>
          <p:nvPr/>
        </p:nvSpPr>
        <p:spPr bwMode="auto">
          <a:xfrm>
            <a:off x="5338763" y="2692400"/>
            <a:ext cx="374650" cy="3429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245350" y="2136775"/>
            <a:ext cx="20891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 eaLnBrk="1" hangingPunct="1"/>
            <a:r>
              <a:rPr lang="sr-Cyrl-C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производ</a:t>
            </a:r>
            <a:endParaRPr lang="en-US" sz="3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Line 2"/>
          <p:cNvSpPr>
            <a:spLocks noChangeShapeType="1"/>
          </p:cNvSpPr>
          <p:nvPr/>
        </p:nvSpPr>
        <p:spPr bwMode="auto">
          <a:xfrm flipV="1">
            <a:off x="6662738" y="2525713"/>
            <a:ext cx="558800" cy="15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00075" y="3678238"/>
            <a:ext cx="109918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Производ</a:t>
            </a:r>
            <a:r>
              <a:rPr lang="en-US" sz="3600" b="1">
                <a:latin typeface="Times New Roman" pitchFamily="18" charset="0"/>
                <a:cs typeface="Times New Roman" pitchFamily="18" charset="0"/>
              </a:rPr>
              <a:t> је број који се добије множењем </a:t>
            </a:r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чиниоца</a:t>
            </a:r>
            <a:r>
              <a:rPr lang="en-US" sz="3600" b="1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 animBg="1"/>
      <p:bldP spid="8" grpId="0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just" eaLnBrk="1" hangingPunct="1">
              <a:buFont typeface="Arial" charset="0"/>
              <a:buNone/>
            </a:pPr>
            <a:r>
              <a:rPr lang="sr-Cyrl-CS" sz="3600" b="1" smtClean="0">
                <a:latin typeface="Times New Roman" pitchFamily="18" charset="0"/>
                <a:cs typeface="Times New Roman" pitchFamily="18" charset="0"/>
              </a:rPr>
              <a:t>1. Једна кокошка има 2 ноге. Колико ногу има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CS" sz="3600" b="1" smtClean="0">
                <a:latin typeface="Times New Roman" pitchFamily="18" charset="0"/>
                <a:cs typeface="Times New Roman" pitchFamily="18" charset="0"/>
              </a:rPr>
              <a:t>6 кокошака?</a:t>
            </a:r>
          </a:p>
          <a:p>
            <a:pPr marL="0" indent="0" eaLnBrk="1" hangingPunct="1">
              <a:buFont typeface="Arial" charset="0"/>
              <a:buNone/>
            </a:pPr>
            <a:r>
              <a:rPr lang="sr-Cyrl-BA" sz="3600" smtClean="0"/>
              <a:t>  </a:t>
            </a:r>
            <a:r>
              <a:rPr lang="en-US" sz="32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 + 2 + 2 + 2 + 2 + 2 = </a:t>
            </a:r>
            <a:r>
              <a:rPr lang="sr-Cyrl-CS" sz="32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sr-Cyrl-BA" sz="3200" b="1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sr-Cyrl-BA" sz="32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6 сабирака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sz="32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	6 </a:t>
            </a:r>
            <a:r>
              <a:rPr lang="sr-Cyrl-CS" sz="32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· 2 = 12		</a:t>
            </a:r>
            <a:endParaRPr lang="sr-Cyrl-CS" sz="3200" b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://img.webme.com/pic/m/mekteb/kokosh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72550" y="2820988"/>
            <a:ext cx="283845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Prava linija spajanja sa strelicom 3"/>
          <p:cNvCxnSpPr/>
          <p:nvPr/>
        </p:nvCxnSpPr>
        <p:spPr>
          <a:xfrm flipH="1">
            <a:off x="2160588" y="4983163"/>
            <a:ext cx="503237" cy="2254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rava linija spajanja sa strelicom 7"/>
          <p:cNvCxnSpPr/>
          <p:nvPr/>
        </p:nvCxnSpPr>
        <p:spPr>
          <a:xfrm>
            <a:off x="3378200" y="4951413"/>
            <a:ext cx="331788" cy="3444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rava linija spajanja sa strelicom 9"/>
          <p:cNvCxnSpPr>
            <a:cxnSpLocks/>
          </p:cNvCxnSpPr>
          <p:nvPr/>
        </p:nvCxnSpPr>
        <p:spPr>
          <a:xfrm>
            <a:off x="4519613" y="4745038"/>
            <a:ext cx="51593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kvir za tekst 10"/>
          <p:cNvSpPr txBox="1">
            <a:spLocks noChangeArrowheads="1"/>
          </p:cNvSpPr>
          <p:nvPr/>
        </p:nvSpPr>
        <p:spPr bwMode="auto">
          <a:xfrm>
            <a:off x="3386138" y="5172075"/>
            <a:ext cx="36972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r-Cyrl-BA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чинилац </a:t>
            </a:r>
            <a:endParaRPr lang="sr-Latn-BA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kvir za tekst 11"/>
          <p:cNvSpPr txBox="1">
            <a:spLocks noChangeArrowheads="1"/>
          </p:cNvSpPr>
          <p:nvPr/>
        </p:nvSpPr>
        <p:spPr bwMode="auto">
          <a:xfrm>
            <a:off x="973138" y="5172075"/>
            <a:ext cx="25701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r-Cyrl-BA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чинилац </a:t>
            </a:r>
            <a:endParaRPr lang="sr-Latn-BA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Okvir za tekst 12"/>
          <p:cNvSpPr txBox="1">
            <a:spLocks noChangeArrowheads="1"/>
          </p:cNvSpPr>
          <p:nvPr/>
        </p:nvSpPr>
        <p:spPr bwMode="auto">
          <a:xfrm>
            <a:off x="5364163" y="4373563"/>
            <a:ext cx="19081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r-Cyrl-BA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производ</a:t>
            </a:r>
            <a:endParaRPr lang="sr-Latn-BA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637463" y="2154238"/>
            <a:ext cx="3171825" cy="1274762"/>
          </a:xfrm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92113" y="657225"/>
            <a:ext cx="9002712" cy="562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600" b="1">
                <a:latin typeface="Times New Roman" pitchFamily="18" charset="0"/>
                <a:cs typeface="Times New Roman" pitchFamily="18" charset="0"/>
              </a:rPr>
              <a:t>2. Жарко је у два џепа имао по 5 кликера. </a:t>
            </a:r>
          </a:p>
          <a:p>
            <a:pPr eaLnBrk="1" hangingPunct="1"/>
            <a:r>
              <a:rPr lang="en-US" sz="3600" b="1">
                <a:latin typeface="Times New Roman" pitchFamily="18" charset="0"/>
                <a:cs typeface="Times New Roman" pitchFamily="18" charset="0"/>
              </a:rPr>
              <a:t>    Колико кликера има Жарко?</a:t>
            </a:r>
          </a:p>
          <a:p>
            <a:pPr eaLnBrk="1" hangingPunct="1"/>
            <a:endParaRPr lang="en-US" sz="3600" b="1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en-US" sz="32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	         5 + 5 = </a:t>
            </a:r>
            <a:r>
              <a:rPr lang="sr-Cyrl-BA" sz="32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  <a:p>
            <a:pPr eaLnBrk="1" hangingPunct="1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sr-Cyrl-BA" sz="32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2 сабирка</a:t>
            </a:r>
          </a:p>
          <a:p>
            <a:pPr eaLnBrk="1" hangingPunct="1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en-US" sz="32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	       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sr-Cyrl-C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· 5 = 10</a:t>
            </a:r>
            <a:r>
              <a:rPr lang="sr-Cyrl-CS" sz="32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    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3600" b="1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3600" b="1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Prava linija spajanja sa strelicom 2"/>
          <p:cNvCxnSpPr/>
          <p:nvPr/>
        </p:nvCxnSpPr>
        <p:spPr>
          <a:xfrm flipH="1">
            <a:off x="1868488" y="4075113"/>
            <a:ext cx="238125" cy="3762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rava linija spajanja sa strelicom 5"/>
          <p:cNvCxnSpPr/>
          <p:nvPr/>
        </p:nvCxnSpPr>
        <p:spPr>
          <a:xfrm>
            <a:off x="2978150" y="4071938"/>
            <a:ext cx="252413" cy="3762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rava linija spajanja sa strelicom 7"/>
          <p:cNvCxnSpPr/>
          <p:nvPr/>
        </p:nvCxnSpPr>
        <p:spPr>
          <a:xfrm>
            <a:off x="3873500" y="3830638"/>
            <a:ext cx="5429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kvir za tekst 1"/>
          <p:cNvSpPr txBox="1">
            <a:spLocks noChangeArrowheads="1"/>
          </p:cNvSpPr>
          <p:nvPr/>
        </p:nvSpPr>
        <p:spPr bwMode="auto">
          <a:xfrm>
            <a:off x="454025" y="4600575"/>
            <a:ext cx="34194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r-Cyrl-BA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чинилац </a:t>
            </a:r>
            <a:endParaRPr lang="sr-Latn-BA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kvir za tekst 3"/>
          <p:cNvSpPr txBox="1">
            <a:spLocks noChangeArrowheads="1"/>
          </p:cNvSpPr>
          <p:nvPr/>
        </p:nvSpPr>
        <p:spPr bwMode="auto">
          <a:xfrm>
            <a:off x="2924175" y="4600575"/>
            <a:ext cx="31718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r-Cyrl-BA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чинилац </a:t>
            </a:r>
            <a:endParaRPr lang="sr-Latn-BA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kvir za tekst 6"/>
          <p:cNvSpPr txBox="1">
            <a:spLocks noChangeArrowheads="1"/>
          </p:cNvSpPr>
          <p:nvPr/>
        </p:nvSpPr>
        <p:spPr bwMode="auto">
          <a:xfrm>
            <a:off x="4510088" y="3487738"/>
            <a:ext cx="27273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r-Cyrl-BA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производ</a:t>
            </a:r>
            <a:r>
              <a:rPr lang="sr-Cyrl-BA"/>
              <a:t> </a:t>
            </a:r>
            <a:endParaRPr lang="sr-Latn-B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773113" y="1381125"/>
            <a:ext cx="10515600" cy="4351338"/>
          </a:xfrm>
        </p:spPr>
        <p:txBody>
          <a:bodyPr/>
          <a:lstStyle/>
          <a:p>
            <a:pPr marL="0" indent="0" algn="just" eaLnBrk="1" hangingPunct="1">
              <a:buFont typeface="Arial" charset="0"/>
              <a:buNone/>
            </a:pPr>
            <a:r>
              <a:rPr lang="sr-Cyrl-CS" sz="3600" b="1" dirty="0" smtClean="0">
                <a:latin typeface="Times New Roman" pitchFamily="18" charset="0"/>
                <a:cs typeface="Times New Roman" pitchFamily="18" charset="0"/>
              </a:rPr>
              <a:t>3. Запиши и израчунај производе с</a:t>
            </a:r>
            <a:r>
              <a:rPr lang="sr-Cyrl-BA" sz="3600" b="1" dirty="0" smtClean="0">
                <a:latin typeface="Times New Roman" pitchFamily="18" charset="0"/>
                <a:cs typeface="Times New Roman" pitchFamily="18" charset="0"/>
              </a:rPr>
              <a:t>љ</a:t>
            </a:r>
            <a:r>
              <a:rPr lang="sr-Cyrl-CS" sz="3600" b="1" dirty="0" smtClean="0">
                <a:latin typeface="Times New Roman" pitchFamily="18" charset="0"/>
                <a:cs typeface="Times New Roman" pitchFamily="18" charset="0"/>
              </a:rPr>
              <a:t>едећих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Font typeface="Arial" charset="0"/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sr-Cyrl-CS" sz="3600" b="1" dirty="0" smtClean="0">
                <a:latin typeface="Times New Roman" pitchFamily="18" charset="0"/>
                <a:cs typeface="Times New Roman" pitchFamily="18" charset="0"/>
              </a:rPr>
              <a:t>чинилаца.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Font typeface="Arial" charset="0"/>
              <a:buNone/>
            </a:pPr>
            <a:r>
              <a:rPr lang="sr-Cyrl-CS" sz="3600" b="1" dirty="0" smtClean="0">
                <a:latin typeface="Times New Roman" pitchFamily="18" charset="0"/>
                <a:cs typeface="Times New Roman" pitchFamily="18" charset="0"/>
              </a:rPr>
              <a:t>    5 и 6         </a:t>
            </a:r>
            <a:r>
              <a:rPr lang="sr-Cyrl-CS" sz="3600" b="1" u="sng" dirty="0" smtClean="0">
                <a:latin typeface="Times New Roman" pitchFamily="18" charset="0"/>
                <a:cs typeface="Times New Roman" pitchFamily="18" charset="0"/>
              </a:rPr>
              <a:t> _____________________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sr-Cyrl-CS" sz="3600" b="1" dirty="0" smtClean="0">
                <a:latin typeface="Times New Roman" pitchFamily="18" charset="0"/>
                <a:cs typeface="Times New Roman" pitchFamily="18" charset="0"/>
              </a:rPr>
              <a:t>    4 и 7 	     </a:t>
            </a:r>
            <a:r>
              <a:rPr lang="sr-Cyrl-CS" sz="3600" b="1" u="sng" dirty="0" smtClean="0">
                <a:latin typeface="Times New Roman" pitchFamily="18" charset="0"/>
                <a:cs typeface="Times New Roman" pitchFamily="18" charset="0"/>
              </a:rPr>
              <a:t>_____________________</a:t>
            </a:r>
            <a:endParaRPr lang="sr-Cyrl-CS" sz="36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Font typeface="Arial" charset="0"/>
              <a:buNone/>
            </a:pPr>
            <a:r>
              <a:rPr lang="sr-Cyrl-CS" sz="3600" b="1" dirty="0" smtClean="0">
                <a:latin typeface="Times New Roman" pitchFamily="18" charset="0"/>
                <a:cs typeface="Times New Roman" pitchFamily="18" charset="0"/>
              </a:rPr>
              <a:t>    3 и 8         </a:t>
            </a:r>
            <a:r>
              <a:rPr lang="sr-Cyrl-CS" sz="3600" b="1" u="sng" dirty="0" smtClean="0">
                <a:latin typeface="Times New Roman" pitchFamily="18" charset="0"/>
                <a:cs typeface="Times New Roman" pitchFamily="18" charset="0"/>
              </a:rPr>
              <a:t>_____________________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sr-Cyrl-CS" sz="3600" b="1" dirty="0" smtClean="0">
                <a:latin typeface="Times New Roman" pitchFamily="18" charset="0"/>
                <a:cs typeface="Times New Roman" pitchFamily="18" charset="0"/>
              </a:rPr>
              <a:t>    1 и 9         </a:t>
            </a:r>
            <a:r>
              <a:rPr lang="sr-Cyrl-CS" sz="3600" b="1" u="sng" dirty="0" smtClean="0">
                <a:latin typeface="Times New Roman" pitchFamily="18" charset="0"/>
                <a:cs typeface="Times New Roman" pitchFamily="18" charset="0"/>
              </a:rPr>
              <a:t>_______</a:t>
            </a:r>
            <a:endParaRPr lang="en-US" sz="3600" b="1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Okvir za tekst 1"/>
          <p:cNvSpPr txBox="1">
            <a:spLocks noChangeArrowheads="1"/>
          </p:cNvSpPr>
          <p:nvPr/>
        </p:nvSpPr>
        <p:spPr bwMode="auto">
          <a:xfrm>
            <a:off x="3273425" y="2566988"/>
            <a:ext cx="502285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r-Cyrl-BA" sz="3200">
                <a:latin typeface="Times New Roman" pitchFamily="18" charset="0"/>
                <a:cs typeface="Times New Roman" pitchFamily="18" charset="0"/>
              </a:rPr>
              <a:t>5 · 6 = 6 + 6 + 6 + 6 + 6 = </a:t>
            </a:r>
            <a:endParaRPr lang="sr-Latn-BA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kvir za tekst 4"/>
          <p:cNvSpPr txBox="1">
            <a:spLocks noChangeArrowheads="1"/>
          </p:cNvSpPr>
          <p:nvPr/>
        </p:nvSpPr>
        <p:spPr bwMode="auto">
          <a:xfrm>
            <a:off x="3273425" y="3232150"/>
            <a:ext cx="4770438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r-Cyrl-BA" sz="3200">
                <a:latin typeface="Times New Roman" pitchFamily="18" charset="0"/>
                <a:cs typeface="Times New Roman" pitchFamily="18" charset="0"/>
              </a:rPr>
              <a:t>4 · 7 = 7 + 7 + 7 + 7 = </a:t>
            </a:r>
            <a:endParaRPr lang="sr-Latn-BA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kvir za tekst 6"/>
          <p:cNvSpPr txBox="1">
            <a:spLocks noChangeArrowheads="1"/>
          </p:cNvSpPr>
          <p:nvPr/>
        </p:nvSpPr>
        <p:spPr bwMode="auto">
          <a:xfrm>
            <a:off x="3273425" y="3897313"/>
            <a:ext cx="435927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r-Cyrl-BA" sz="3200">
                <a:latin typeface="Times New Roman" pitchFamily="18" charset="0"/>
                <a:cs typeface="Times New Roman" pitchFamily="18" charset="0"/>
              </a:rPr>
              <a:t>3 · 8 = 8 + 8 + 8 =</a:t>
            </a:r>
            <a:endParaRPr lang="sr-Latn-BA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kvir za tekst 8"/>
          <p:cNvSpPr txBox="1">
            <a:spLocks noChangeArrowheads="1"/>
          </p:cNvSpPr>
          <p:nvPr/>
        </p:nvSpPr>
        <p:spPr bwMode="auto">
          <a:xfrm>
            <a:off x="3273425" y="4483100"/>
            <a:ext cx="17351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r-Cyrl-BA" sz="3200">
                <a:latin typeface="Times New Roman" pitchFamily="18" charset="0"/>
                <a:cs typeface="Times New Roman" pitchFamily="18" charset="0"/>
              </a:rPr>
              <a:t>1 · 9 =  </a:t>
            </a:r>
            <a:endParaRPr lang="sr-Latn-BA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kvir za tekst 3"/>
          <p:cNvSpPr txBox="1">
            <a:spLocks noChangeArrowheads="1"/>
          </p:cNvSpPr>
          <p:nvPr/>
        </p:nvSpPr>
        <p:spPr bwMode="auto">
          <a:xfrm>
            <a:off x="7632700" y="2554288"/>
            <a:ext cx="10064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r-Cyrl-BA" sz="3200">
                <a:latin typeface="Times New Roman" pitchFamily="18" charset="0"/>
                <a:cs typeface="Times New Roman" pitchFamily="18" charset="0"/>
              </a:rPr>
              <a:t>30</a:t>
            </a:r>
            <a:endParaRPr lang="sr-Latn-BA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kvir za tekst 5"/>
          <p:cNvSpPr txBox="1">
            <a:spLocks noChangeArrowheads="1"/>
          </p:cNvSpPr>
          <p:nvPr/>
        </p:nvSpPr>
        <p:spPr bwMode="auto">
          <a:xfrm>
            <a:off x="7102475" y="3205163"/>
            <a:ext cx="6762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r-Cyrl-BA" sz="3200">
                <a:latin typeface="Times New Roman" pitchFamily="18" charset="0"/>
                <a:cs typeface="Times New Roman" pitchFamily="18" charset="0"/>
              </a:rPr>
              <a:t>28</a:t>
            </a:r>
            <a:endParaRPr lang="sr-Latn-BA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kvir za tekst 9"/>
          <p:cNvSpPr txBox="1">
            <a:spLocks noChangeArrowheads="1"/>
          </p:cNvSpPr>
          <p:nvPr/>
        </p:nvSpPr>
        <p:spPr bwMode="auto">
          <a:xfrm>
            <a:off x="6427788" y="3817938"/>
            <a:ext cx="6746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r-Cyrl-BA" sz="3200">
                <a:latin typeface="Times New Roman" pitchFamily="18" charset="0"/>
                <a:cs typeface="Times New Roman" pitchFamily="18" charset="0"/>
              </a:rPr>
              <a:t>24</a:t>
            </a:r>
            <a:endParaRPr lang="sr-Latn-BA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kvir za tekst 10"/>
          <p:cNvSpPr txBox="1">
            <a:spLocks noChangeArrowheads="1"/>
          </p:cNvSpPr>
          <p:nvPr/>
        </p:nvSpPr>
        <p:spPr bwMode="auto">
          <a:xfrm>
            <a:off x="4465638" y="4495800"/>
            <a:ext cx="5429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r-Cyrl-BA" sz="3200">
                <a:latin typeface="Times New Roman" pitchFamily="18" charset="0"/>
                <a:cs typeface="Times New Roman" pitchFamily="18" charset="0"/>
              </a:rPr>
              <a:t>9</a:t>
            </a:r>
            <a:endParaRPr lang="sr-Latn-BA" sz="32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  <p:bldP spid="7" grpId="0"/>
      <p:bldP spid="9" grpId="0"/>
      <p:bldP spid="4" grpId="0"/>
      <p:bldP spid="6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970963" y="2335213"/>
            <a:ext cx="1758950" cy="1906587"/>
          </a:xfrm>
        </p:spPr>
      </p:pic>
      <p:sp>
        <p:nvSpPr>
          <p:cNvPr id="8195" name="TextBox 5"/>
          <p:cNvSpPr txBox="1">
            <a:spLocks noChangeArrowheads="1"/>
          </p:cNvSpPr>
          <p:nvPr/>
        </p:nvSpPr>
        <p:spPr bwMode="auto">
          <a:xfrm>
            <a:off x="574675" y="1165225"/>
            <a:ext cx="102457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3600" b="1">
                <a:latin typeface="Times New Roman" pitchFamily="18" charset="0"/>
                <a:cs typeface="Times New Roman" pitchFamily="18" charset="0"/>
              </a:rPr>
              <a:t>4. У једној корпи има 5 јабука. Колико је јабука </a:t>
            </a:r>
          </a:p>
          <a:p>
            <a:pPr eaLnBrk="1" hangingPunct="1"/>
            <a:r>
              <a:rPr lang="en-US" sz="3600" b="1">
                <a:latin typeface="Times New Roman" pitchFamily="18" charset="0"/>
                <a:cs typeface="Times New Roman" pitchFamily="18" charset="0"/>
              </a:rPr>
              <a:t>     у 10 корпи?</a:t>
            </a:r>
          </a:p>
        </p:txBody>
      </p:sp>
      <p:sp>
        <p:nvSpPr>
          <p:cNvPr id="14340" name="Okvir za tekst 4"/>
          <p:cNvSpPr txBox="1">
            <a:spLocks noChangeArrowheads="1"/>
          </p:cNvSpPr>
          <p:nvPr/>
        </p:nvSpPr>
        <p:spPr bwMode="auto">
          <a:xfrm>
            <a:off x="1046163" y="2335213"/>
            <a:ext cx="7010400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 eaLnBrk="1" hangingPunct="1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en-US" sz="32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 + 5 + 5 + 5 + 5 + 5 + 5 + 5 + 5 + 5 = </a:t>
            </a:r>
            <a:r>
              <a:rPr lang="sr-Cyrl-BA" sz="32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50</a:t>
            </a:r>
          </a:p>
          <a:p>
            <a:pPr defTabSz="914400" eaLnBrk="1" hangingPunct="1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sr-Cyrl-BA" sz="32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10 сабирака</a:t>
            </a:r>
          </a:p>
          <a:p>
            <a:pPr defTabSz="914400" eaLnBrk="1" hangingPunct="1"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en-US" sz="32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	10 </a:t>
            </a:r>
            <a:r>
              <a:rPr lang="sr-Cyrl-CS" sz="32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· 5 = 50	 	</a:t>
            </a:r>
            <a:endParaRPr lang="en-US" sz="3600" b="1">
              <a:solidFill>
                <a:srgbClr val="FF0000"/>
              </a:solidFill>
            </a:endParaRPr>
          </a:p>
        </p:txBody>
      </p:sp>
      <p:cxnSp>
        <p:nvCxnSpPr>
          <p:cNvPr id="4" name="Prava linija spajanja sa strelicom 3"/>
          <p:cNvCxnSpPr>
            <a:cxnSpLocks/>
            <a:endCxn id="3" idx="0"/>
          </p:cNvCxnSpPr>
          <p:nvPr/>
        </p:nvCxnSpPr>
        <p:spPr>
          <a:xfrm flipH="1">
            <a:off x="2430463" y="3935413"/>
            <a:ext cx="550862" cy="4175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rava linija spajanja sa strelicom 6"/>
          <p:cNvCxnSpPr>
            <a:cxnSpLocks/>
          </p:cNvCxnSpPr>
          <p:nvPr/>
        </p:nvCxnSpPr>
        <p:spPr>
          <a:xfrm>
            <a:off x="3975100" y="3944938"/>
            <a:ext cx="390525" cy="4079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rava linija spajanja sa strelicom 11"/>
          <p:cNvCxnSpPr>
            <a:cxnSpLocks/>
          </p:cNvCxnSpPr>
          <p:nvPr/>
        </p:nvCxnSpPr>
        <p:spPr>
          <a:xfrm>
            <a:off x="5008563" y="3724275"/>
            <a:ext cx="5699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kvir za tekst 1"/>
          <p:cNvSpPr txBox="1">
            <a:spLocks noChangeArrowheads="1"/>
          </p:cNvSpPr>
          <p:nvPr/>
        </p:nvSpPr>
        <p:spPr bwMode="auto">
          <a:xfrm>
            <a:off x="3895725" y="4352925"/>
            <a:ext cx="22939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r-Cyrl-BA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чинилац</a:t>
            </a:r>
            <a:endParaRPr lang="sr-Latn-BA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kvir za tekst 2"/>
          <p:cNvSpPr txBox="1">
            <a:spLocks noChangeArrowheads="1"/>
          </p:cNvSpPr>
          <p:nvPr/>
        </p:nvSpPr>
        <p:spPr bwMode="auto">
          <a:xfrm>
            <a:off x="1046163" y="4352925"/>
            <a:ext cx="27701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r-Cyrl-BA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чинилац </a:t>
            </a:r>
            <a:endParaRPr lang="sr-Latn-BA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kvir za tekst 4"/>
          <p:cNvSpPr txBox="1">
            <a:spLocks noChangeArrowheads="1"/>
          </p:cNvSpPr>
          <p:nvPr/>
        </p:nvSpPr>
        <p:spPr bwMode="auto">
          <a:xfrm>
            <a:off x="5697538" y="3397250"/>
            <a:ext cx="19351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r-Cyrl-BA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производ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vir za tekst 1"/>
          <p:cNvSpPr txBox="1"/>
          <p:nvPr/>
        </p:nvSpPr>
        <p:spPr>
          <a:xfrm>
            <a:off x="557213" y="1206500"/>
            <a:ext cx="11342687" cy="35385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sr-Cyrl-B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sr-Cyrl-B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ЗАДАТАК ЗА САМОСТАЛАН РАД:</a:t>
            </a:r>
          </a:p>
          <a:p>
            <a:pPr>
              <a:defRPr/>
            </a:pPr>
            <a:endParaRPr lang="sr-Cyrl-BA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Tx/>
              <a:buAutoNum type="arabicPeriod"/>
              <a:defRPr/>
            </a:pPr>
            <a:endParaRPr lang="sr-Cyrl-B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Tx/>
              <a:buAutoNum type="arabicPeriod"/>
              <a:defRPr/>
            </a:pPr>
            <a:endParaRPr lang="sr-Cyrl-B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Tx/>
              <a:buAutoNum type="arabicPeriod"/>
              <a:defRPr/>
            </a:pPr>
            <a:endParaRPr lang="sr-Cyrl-B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Tx/>
              <a:buAutoNum type="arabicPeriod"/>
              <a:defRPr/>
            </a:pPr>
            <a:endParaRPr lang="sr-Cyrl-B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sr-Cyrl-B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Okvir za tekst 13"/>
          <p:cNvSpPr txBox="1">
            <a:spLocks noChangeArrowheads="1"/>
          </p:cNvSpPr>
          <p:nvPr/>
        </p:nvSpPr>
        <p:spPr bwMode="auto">
          <a:xfrm>
            <a:off x="1350962" y="2133600"/>
            <a:ext cx="9707181" cy="409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1. Једна звијезда има 5 кракова. Колико кракова имају 5 таквих звијезда?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             Збир:_____________________________________________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             Производ:_________________________________________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Одговор:_______________________________________________________________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2. Ако један паук има 8 ногу, колико ногу има 4 паука?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                   Збир:____________________________________________                                             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                   Производ:_________________________________________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Одговор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:_______________________________________________________________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Slika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63688" y="2516188"/>
            <a:ext cx="6667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Slika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63688" y="4962525"/>
            <a:ext cx="9239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kvir za tekst 1"/>
          <p:cNvSpPr txBox="1">
            <a:spLocks noChangeArrowheads="1"/>
          </p:cNvSpPr>
          <p:nvPr/>
        </p:nvSpPr>
        <p:spPr bwMode="auto">
          <a:xfrm>
            <a:off x="4324350" y="1509713"/>
            <a:ext cx="26241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sr-Latn-BA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ondenzacija">
  <a:themeElements>
    <a:clrScheme name="Kondenzacija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Kondenzacija">
      <a:maj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denzacija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Kondenzacija</Template>
  <TotalTime>272</TotalTime>
  <Words>265</Words>
  <Application>Microsoft Office PowerPoint</Application>
  <PresentationFormat>Custom</PresentationFormat>
  <Paragraphs>82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Kondenzacija</vt:lpstr>
      <vt:lpstr>Математика  3.разред   чиниоци и производ  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Mножење, чиниоци и производ</dc:title>
  <dc:creator>caka</dc:creator>
  <cp:lastModifiedBy>Gordana Popadic</cp:lastModifiedBy>
  <cp:revision>35</cp:revision>
  <dcterms:created xsi:type="dcterms:W3CDTF">2014-11-17T19:30:19Z</dcterms:created>
  <dcterms:modified xsi:type="dcterms:W3CDTF">2020-12-09T08:36:57Z</dcterms:modified>
</cp:coreProperties>
</file>