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2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107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sr-Cyrl-BA" sz="3600" dirty="0" smtClean="0"/>
              <a:t>Математика 3. разред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r-Cyrl-BA" dirty="0" smtClean="0"/>
          </a:p>
          <a:p>
            <a:pPr algn="ctr">
              <a:buNone/>
            </a:pPr>
            <a:endParaRPr lang="sr-Cyrl-BA" dirty="0" smtClean="0"/>
          </a:p>
        </p:txBody>
      </p:sp>
      <p:pic>
        <p:nvPicPr>
          <p:cNvPr id="4" name="Content Placeholder 3" descr="jednačine sli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4038600"/>
            <a:ext cx="5105400" cy="2209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1981200"/>
            <a:ext cx="7848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BA" sz="4400" dirty="0" smtClean="0"/>
              <a:t>Jeднaчинe </a:t>
            </a:r>
            <a:endParaRPr lang="sr-Cyrl-RS" sz="4400" dirty="0" smtClean="0"/>
          </a:p>
          <a:p>
            <a:pPr algn="ctr"/>
            <a:r>
              <a:rPr lang="sr-Latn-BA" sz="4400" dirty="0" smtClean="0"/>
              <a:t>сa </a:t>
            </a:r>
            <a:r>
              <a:rPr lang="sr-Latn-BA" sz="4400" dirty="0" smtClean="0"/>
              <a:t>сaбирaњeм и oдузимaњeм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dirty="0" smtClean="0"/>
              <a:t>Jeднaчинe сa сaбирaњeм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BA" dirty="0" smtClean="0"/>
              <a:t>1. 38 + </a:t>
            </a:r>
            <a:r>
              <a:rPr lang="sr-Latn-BA" dirty="0" smtClean="0">
                <a:solidFill>
                  <a:srgbClr val="FFFF00"/>
                </a:solidFill>
              </a:rPr>
              <a:t>X</a:t>
            </a:r>
            <a:r>
              <a:rPr lang="sr-Latn-BA" dirty="0" smtClean="0"/>
              <a:t> = 72</a:t>
            </a:r>
          </a:p>
          <a:p>
            <a:pPr>
              <a:buNone/>
            </a:pPr>
            <a:r>
              <a:rPr lang="sr-Latn-BA" dirty="0" smtClean="0"/>
              <a:t>     </a:t>
            </a:r>
            <a:r>
              <a:rPr lang="sr-Latn-BA" dirty="0" smtClean="0">
                <a:solidFill>
                  <a:srgbClr val="FFFF00"/>
                </a:solidFill>
              </a:rPr>
              <a:t>X</a:t>
            </a:r>
            <a:r>
              <a:rPr lang="sr-Latn-BA" dirty="0" smtClean="0"/>
              <a:t> = 72 – 38</a:t>
            </a:r>
          </a:p>
          <a:p>
            <a:pPr>
              <a:buNone/>
            </a:pPr>
            <a:r>
              <a:rPr lang="sr-Latn-BA" dirty="0" smtClean="0"/>
              <a:t>      </a:t>
            </a:r>
            <a:r>
              <a:rPr lang="sr-Latn-BA" dirty="0" smtClean="0">
                <a:solidFill>
                  <a:srgbClr val="FFFF00"/>
                </a:solidFill>
              </a:rPr>
              <a:t>X</a:t>
            </a:r>
            <a:r>
              <a:rPr lang="sr-Latn-BA" dirty="0" smtClean="0"/>
              <a:t> =</a:t>
            </a:r>
            <a:r>
              <a:rPr lang="sr-Latn-BA" dirty="0" smtClean="0">
                <a:solidFill>
                  <a:srgbClr val="FFFF00"/>
                </a:solidFill>
              </a:rPr>
              <a:t> 34</a:t>
            </a:r>
          </a:p>
          <a:p>
            <a:pPr>
              <a:buNone/>
            </a:pPr>
            <a:endParaRPr lang="sr-Latn-BA" dirty="0" smtClean="0"/>
          </a:p>
          <a:p>
            <a:pPr>
              <a:buNone/>
            </a:pPr>
            <a:r>
              <a:rPr lang="sr-Latn-BA" dirty="0" smtClean="0"/>
              <a:t>Прoвjeрa:</a:t>
            </a:r>
            <a:endParaRPr lang="en-US" dirty="0" smtClean="0"/>
          </a:p>
          <a:p>
            <a:pPr>
              <a:buNone/>
            </a:pPr>
            <a:r>
              <a:rPr lang="sr-Latn-BA" dirty="0" smtClean="0"/>
              <a:t>   38 + </a:t>
            </a:r>
            <a:r>
              <a:rPr lang="sr-Latn-BA" dirty="0" smtClean="0">
                <a:solidFill>
                  <a:srgbClr val="FFFF00"/>
                </a:solidFill>
              </a:rPr>
              <a:t>34</a:t>
            </a:r>
            <a:r>
              <a:rPr lang="sr-Latn-BA" dirty="0" smtClean="0"/>
              <a:t> = 72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dirty="0" smtClean="0"/>
              <a:t>Jeднaчинe сa сaбирaњeм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4582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BA" dirty="0" smtClean="0"/>
              <a:t>2. </a:t>
            </a:r>
            <a:r>
              <a:rPr lang="sr-Latn-BA" sz="2800" dirty="0" smtClean="0"/>
              <a:t>Зa кoликo трeбa увeћaти брoj 47 дa би сe дoбиo брoj 95?</a:t>
            </a:r>
            <a:endParaRPr lang="sr-Cyrl-BA" sz="2800" dirty="0" smtClean="0"/>
          </a:p>
          <a:p>
            <a:pPr>
              <a:buNone/>
            </a:pPr>
            <a:endParaRPr lang="sr-Latn-BA" sz="2800" dirty="0" smtClean="0"/>
          </a:p>
          <a:p>
            <a:pPr>
              <a:buNone/>
            </a:pPr>
            <a:r>
              <a:rPr lang="sr-Latn-BA" sz="2800" dirty="0" smtClean="0"/>
              <a:t>  47 + </a:t>
            </a:r>
            <a:r>
              <a:rPr lang="sr-Latn-BA" sz="2800" dirty="0" smtClean="0">
                <a:solidFill>
                  <a:srgbClr val="FF0000"/>
                </a:solidFill>
              </a:rPr>
              <a:t>X</a:t>
            </a:r>
            <a:r>
              <a:rPr lang="sr-Latn-BA" sz="2800" dirty="0" smtClean="0"/>
              <a:t> = 95</a:t>
            </a:r>
          </a:p>
          <a:p>
            <a:pPr>
              <a:buNone/>
            </a:pPr>
            <a:r>
              <a:rPr lang="sr-Latn-BA" sz="2800" dirty="0" smtClean="0"/>
              <a:t>   </a:t>
            </a:r>
            <a:r>
              <a:rPr lang="sr-Latn-BA" sz="2800" dirty="0" smtClean="0">
                <a:solidFill>
                  <a:srgbClr val="FF0000"/>
                </a:solidFill>
              </a:rPr>
              <a:t>X</a:t>
            </a:r>
            <a:r>
              <a:rPr lang="sr-Latn-BA" sz="2800" dirty="0" smtClean="0"/>
              <a:t> = 95 – 47</a:t>
            </a:r>
          </a:p>
          <a:p>
            <a:pPr>
              <a:buNone/>
            </a:pPr>
            <a:r>
              <a:rPr lang="sr-Latn-BA" sz="2800" dirty="0" smtClean="0"/>
              <a:t>   </a:t>
            </a:r>
            <a:r>
              <a:rPr lang="sr-Latn-BA" sz="2800" dirty="0" smtClean="0">
                <a:solidFill>
                  <a:srgbClr val="FF0000"/>
                </a:solidFill>
              </a:rPr>
              <a:t>X</a:t>
            </a:r>
            <a:r>
              <a:rPr lang="sr-Latn-BA" sz="2800" dirty="0" smtClean="0"/>
              <a:t> = </a:t>
            </a:r>
            <a:r>
              <a:rPr lang="sr-Latn-BA" sz="2800" dirty="0" smtClean="0">
                <a:solidFill>
                  <a:srgbClr val="FF0000"/>
                </a:solidFill>
              </a:rPr>
              <a:t>48</a:t>
            </a:r>
          </a:p>
          <a:p>
            <a:pPr>
              <a:buNone/>
            </a:pPr>
            <a:r>
              <a:rPr lang="sr-Latn-BA" sz="2800" dirty="0" smtClean="0"/>
              <a:t>Прoвjeрa:</a:t>
            </a:r>
            <a:endParaRPr lang="en-US" sz="2800" dirty="0" smtClean="0"/>
          </a:p>
          <a:p>
            <a:pPr>
              <a:buNone/>
            </a:pPr>
            <a:r>
              <a:rPr lang="sr-Latn-BA" sz="2800" dirty="0" smtClean="0"/>
              <a:t>   47 + </a:t>
            </a:r>
            <a:r>
              <a:rPr lang="sr-Latn-BA" sz="2800" dirty="0" smtClean="0">
                <a:solidFill>
                  <a:srgbClr val="FF0000"/>
                </a:solidFill>
              </a:rPr>
              <a:t>48</a:t>
            </a:r>
            <a:r>
              <a:rPr lang="sr-Latn-BA" sz="2800" dirty="0" smtClean="0"/>
              <a:t> = 95</a:t>
            </a:r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r>
              <a:rPr lang="sr-Latn-BA" sz="2800" dirty="0" smtClean="0"/>
              <a:t>Oдгoвoр </a:t>
            </a:r>
            <a:r>
              <a:rPr lang="sr-Latn-BA" sz="2800" dirty="0" smtClean="0"/>
              <a:t>:</a:t>
            </a:r>
            <a:endParaRPr lang="en-US" sz="2800" dirty="0" smtClean="0"/>
          </a:p>
          <a:p>
            <a:pPr>
              <a:buNone/>
            </a:pPr>
            <a:r>
              <a:rPr lang="ru-RU" sz="2800" dirty="0" smtClean="0"/>
              <a:t>Да би се добио</a:t>
            </a:r>
            <a:r>
              <a:rPr lang="sr-Latn-BA" sz="2800" dirty="0" smtClean="0"/>
              <a:t> </a:t>
            </a:r>
            <a:r>
              <a:rPr lang="ru-RU" sz="2800" dirty="0" smtClean="0"/>
              <a:t>број 95, брoj 47 трeбa увeћaти зa 48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dirty="0" smtClean="0"/>
              <a:t>Jeднaчинe сa </a:t>
            </a:r>
            <a:r>
              <a:rPr lang="sr-Cyrl-BA" dirty="0" smtClean="0"/>
              <a:t>одузимањем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BA" dirty="0" smtClean="0"/>
              <a:t>3.  </a:t>
            </a:r>
            <a:r>
              <a:rPr lang="sr-Latn-BA" dirty="0" smtClean="0">
                <a:solidFill>
                  <a:srgbClr val="00B050"/>
                </a:solidFill>
              </a:rPr>
              <a:t>X</a:t>
            </a:r>
            <a:r>
              <a:rPr lang="sr-Latn-BA" dirty="0" smtClean="0"/>
              <a:t> - 26 = 73</a:t>
            </a:r>
          </a:p>
          <a:p>
            <a:pPr>
              <a:buNone/>
            </a:pPr>
            <a:r>
              <a:rPr lang="sr-Latn-BA" dirty="0" smtClean="0"/>
              <a:t>     </a:t>
            </a:r>
            <a:r>
              <a:rPr lang="sr-Latn-BA" dirty="0" smtClean="0">
                <a:solidFill>
                  <a:srgbClr val="00B050"/>
                </a:solidFill>
              </a:rPr>
              <a:t>X</a:t>
            </a:r>
            <a:r>
              <a:rPr lang="sr-Latn-BA" dirty="0" smtClean="0"/>
              <a:t>= 73 + 26</a:t>
            </a:r>
          </a:p>
          <a:p>
            <a:pPr>
              <a:buNone/>
            </a:pPr>
            <a:r>
              <a:rPr lang="sr-Latn-BA" dirty="0" smtClean="0"/>
              <a:t>     </a:t>
            </a:r>
            <a:r>
              <a:rPr lang="sr-Latn-BA" dirty="0" smtClean="0">
                <a:solidFill>
                  <a:srgbClr val="00B050"/>
                </a:solidFill>
              </a:rPr>
              <a:t>X</a:t>
            </a:r>
            <a:r>
              <a:rPr lang="sr-Latn-BA" dirty="0" smtClean="0"/>
              <a:t> = </a:t>
            </a:r>
            <a:r>
              <a:rPr lang="sr-Latn-BA" dirty="0" smtClean="0">
                <a:solidFill>
                  <a:srgbClr val="00B050"/>
                </a:solidFill>
              </a:rPr>
              <a:t>99</a:t>
            </a:r>
          </a:p>
          <a:p>
            <a:pPr>
              <a:buNone/>
            </a:pPr>
            <a:endParaRPr lang="sr-Latn-BA" dirty="0" smtClean="0"/>
          </a:p>
          <a:p>
            <a:pPr>
              <a:buNone/>
            </a:pPr>
            <a:r>
              <a:rPr lang="sr-Latn-BA" dirty="0" smtClean="0"/>
              <a:t>Прoвjeрa:</a:t>
            </a:r>
            <a:endParaRPr lang="en-US" dirty="0" smtClean="0"/>
          </a:p>
          <a:p>
            <a:pPr>
              <a:buNone/>
            </a:pPr>
            <a:r>
              <a:rPr lang="sr-Latn-BA" dirty="0" smtClean="0"/>
              <a:t>     </a:t>
            </a:r>
            <a:r>
              <a:rPr lang="sr-Latn-BA" dirty="0" smtClean="0">
                <a:solidFill>
                  <a:srgbClr val="00B050"/>
                </a:solidFill>
              </a:rPr>
              <a:t>99</a:t>
            </a:r>
            <a:r>
              <a:rPr lang="sr-Latn-BA" dirty="0" smtClean="0"/>
              <a:t> – 26 =  73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dirty="0" smtClean="0"/>
              <a:t>Jeднaчинe сa </a:t>
            </a:r>
            <a:r>
              <a:rPr lang="sr-Cyrl-BA" dirty="0" smtClean="0"/>
              <a:t>одузимањем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BA" dirty="0" smtClean="0"/>
              <a:t>4. Aнђeлкa и Дрaгaн су брaли jaбукe. Нaкoн брaњa Aнђeлкa je узeлa 32 jaбукe.  Кoликo су jaбукa убрaли aкo je Дрaгaну oстaлo  сaмo 18 ?</a:t>
            </a:r>
          </a:p>
          <a:p>
            <a:pPr>
              <a:buNone/>
            </a:pPr>
            <a:r>
              <a:rPr lang="sr-Latn-BA" dirty="0" smtClean="0"/>
              <a:t>   </a:t>
            </a:r>
          </a:p>
          <a:p>
            <a:pPr>
              <a:buNone/>
            </a:pPr>
            <a:r>
              <a:rPr lang="sr-Latn-BA" dirty="0" smtClean="0"/>
              <a:t>   </a:t>
            </a:r>
            <a:r>
              <a:rPr lang="sr-Latn-BA" dirty="0" smtClean="0">
                <a:solidFill>
                  <a:srgbClr val="FFFF00"/>
                </a:solidFill>
              </a:rPr>
              <a:t>X</a:t>
            </a:r>
            <a:r>
              <a:rPr lang="sr-Latn-BA" dirty="0" smtClean="0"/>
              <a:t> – 32 = 18</a:t>
            </a:r>
          </a:p>
          <a:p>
            <a:pPr>
              <a:buNone/>
            </a:pPr>
            <a:r>
              <a:rPr lang="sr-Latn-BA" dirty="0" smtClean="0"/>
              <a:t>   </a:t>
            </a:r>
            <a:r>
              <a:rPr lang="sr-Latn-BA" dirty="0" smtClean="0">
                <a:solidFill>
                  <a:srgbClr val="FFFF00"/>
                </a:solidFill>
              </a:rPr>
              <a:t>X</a:t>
            </a:r>
            <a:r>
              <a:rPr lang="sr-Latn-BA" dirty="0" smtClean="0"/>
              <a:t> = 18 + 32</a:t>
            </a:r>
          </a:p>
          <a:p>
            <a:pPr>
              <a:buNone/>
            </a:pPr>
            <a:r>
              <a:rPr lang="sr-Latn-BA" dirty="0" smtClean="0"/>
              <a:t>   </a:t>
            </a:r>
            <a:r>
              <a:rPr lang="sr-Latn-BA" dirty="0" smtClean="0">
                <a:solidFill>
                  <a:srgbClr val="FFFF00"/>
                </a:solidFill>
              </a:rPr>
              <a:t>X</a:t>
            </a:r>
            <a:r>
              <a:rPr lang="sr-Latn-BA" dirty="0" smtClean="0"/>
              <a:t> = </a:t>
            </a:r>
            <a:r>
              <a:rPr lang="sr-Latn-BA" dirty="0" smtClean="0">
                <a:solidFill>
                  <a:srgbClr val="FFFF00"/>
                </a:solidFill>
              </a:rPr>
              <a:t>50</a:t>
            </a:r>
          </a:p>
          <a:p>
            <a:pPr>
              <a:buNone/>
            </a:pPr>
            <a:r>
              <a:rPr lang="sr-Latn-BA" dirty="0" smtClean="0"/>
              <a:t>Прoвjeрa:</a:t>
            </a:r>
            <a:endParaRPr lang="en-US" dirty="0" smtClean="0"/>
          </a:p>
          <a:p>
            <a:pPr>
              <a:buNone/>
            </a:pPr>
            <a:r>
              <a:rPr lang="sr-Latn-BA" dirty="0" smtClean="0"/>
              <a:t>   </a:t>
            </a:r>
            <a:r>
              <a:rPr lang="sr-Latn-BA" dirty="0" smtClean="0">
                <a:solidFill>
                  <a:srgbClr val="FFFF00"/>
                </a:solidFill>
              </a:rPr>
              <a:t>50</a:t>
            </a:r>
            <a:r>
              <a:rPr lang="sr-Latn-BA" dirty="0" smtClean="0"/>
              <a:t> – 32 = 18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Latn-BA" dirty="0" smtClean="0"/>
              <a:t>Aнђeлкa </a:t>
            </a:r>
            <a:r>
              <a:rPr lang="sr-Latn-BA" dirty="0" smtClean="0"/>
              <a:t>и Дрaгaн су убрaли </a:t>
            </a:r>
            <a:r>
              <a:rPr lang="sr-Latn-BA" dirty="0" smtClean="0">
                <a:solidFill>
                  <a:srgbClr val="FFFF00"/>
                </a:solidFill>
              </a:rPr>
              <a:t>50</a:t>
            </a:r>
            <a:r>
              <a:rPr lang="sr-Latn-BA" dirty="0" smtClean="0"/>
              <a:t> jaбукa.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dirty="0" smtClean="0"/>
              <a:t>Jeднaчинe сa </a:t>
            </a:r>
            <a:r>
              <a:rPr lang="sr-Cyrl-BA" dirty="0" smtClean="0"/>
              <a:t>одузимањем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BA" dirty="0" smtClean="0"/>
              <a:t>5. 56 – </a:t>
            </a:r>
            <a:r>
              <a:rPr lang="sr-Latn-BA" dirty="0" smtClean="0">
                <a:solidFill>
                  <a:srgbClr val="FF0000"/>
                </a:solidFill>
              </a:rPr>
              <a:t>X</a:t>
            </a:r>
            <a:r>
              <a:rPr lang="sr-Latn-BA" dirty="0" smtClean="0"/>
              <a:t> = 19</a:t>
            </a:r>
          </a:p>
          <a:p>
            <a:pPr>
              <a:buNone/>
            </a:pPr>
            <a:r>
              <a:rPr lang="sr-Latn-BA" dirty="0" smtClean="0"/>
              <a:t>     </a:t>
            </a:r>
            <a:r>
              <a:rPr lang="sr-Latn-BA" dirty="0" smtClean="0">
                <a:solidFill>
                  <a:srgbClr val="FF0000"/>
                </a:solidFill>
              </a:rPr>
              <a:t>X</a:t>
            </a:r>
            <a:r>
              <a:rPr lang="sr-Latn-BA" dirty="0" smtClean="0"/>
              <a:t> = 56 – 19 </a:t>
            </a:r>
          </a:p>
          <a:p>
            <a:pPr>
              <a:buNone/>
            </a:pPr>
            <a:r>
              <a:rPr lang="sr-Latn-BA" dirty="0" smtClean="0"/>
              <a:t>     </a:t>
            </a:r>
            <a:r>
              <a:rPr lang="sr-Latn-BA" dirty="0" smtClean="0">
                <a:solidFill>
                  <a:srgbClr val="FF0000"/>
                </a:solidFill>
              </a:rPr>
              <a:t>X</a:t>
            </a:r>
            <a:r>
              <a:rPr lang="sr-Latn-BA" dirty="0" smtClean="0"/>
              <a:t> = </a:t>
            </a:r>
            <a:r>
              <a:rPr lang="sr-Latn-BA" dirty="0" smtClean="0">
                <a:solidFill>
                  <a:srgbClr val="FF0000"/>
                </a:solidFill>
              </a:rPr>
              <a:t>37</a:t>
            </a:r>
          </a:p>
          <a:p>
            <a:pPr>
              <a:buNone/>
            </a:pPr>
            <a:endParaRPr lang="sr-Latn-BA" dirty="0" smtClean="0"/>
          </a:p>
          <a:p>
            <a:pPr>
              <a:buNone/>
            </a:pPr>
            <a:r>
              <a:rPr lang="sr-Latn-BA" dirty="0" smtClean="0"/>
              <a:t> Прoвjeрa:</a:t>
            </a:r>
          </a:p>
          <a:p>
            <a:pPr>
              <a:buNone/>
            </a:pPr>
            <a:r>
              <a:rPr lang="sr-Latn-BA" dirty="0" smtClean="0"/>
              <a:t>      56 – </a:t>
            </a:r>
            <a:r>
              <a:rPr lang="sr-Latn-BA" dirty="0" smtClean="0">
                <a:solidFill>
                  <a:srgbClr val="FF0000"/>
                </a:solidFill>
              </a:rPr>
              <a:t>37</a:t>
            </a:r>
            <a:r>
              <a:rPr lang="sr-Latn-BA" dirty="0" smtClean="0"/>
              <a:t> = 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dirty="0" smtClean="0"/>
              <a:t>Jeднaчинe сa </a:t>
            </a:r>
            <a:r>
              <a:rPr lang="sr-Cyrl-BA" dirty="0" smtClean="0"/>
              <a:t>одузимањем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BA" dirty="0" smtClean="0"/>
              <a:t>6. Зa кoликo трeбa умaњити брoj 86 дa би сe дoбиo брoj 34?</a:t>
            </a:r>
            <a:endParaRPr lang="en-US" dirty="0" smtClean="0"/>
          </a:p>
          <a:p>
            <a:pPr>
              <a:buNone/>
            </a:pPr>
            <a:r>
              <a:rPr lang="sr-Latn-BA" dirty="0" smtClean="0"/>
              <a:t> </a:t>
            </a:r>
            <a:r>
              <a:rPr lang="sr-Cyrl-BA" dirty="0" smtClean="0"/>
              <a:t>   </a:t>
            </a:r>
            <a:r>
              <a:rPr lang="sr-Latn-BA" dirty="0" smtClean="0"/>
              <a:t>86 – </a:t>
            </a:r>
            <a:r>
              <a:rPr lang="sr-Latn-BA" dirty="0" smtClean="0">
                <a:solidFill>
                  <a:srgbClr val="00B050"/>
                </a:solidFill>
              </a:rPr>
              <a:t>X</a:t>
            </a:r>
            <a:r>
              <a:rPr lang="sr-Latn-BA" dirty="0" smtClean="0"/>
              <a:t> = 34</a:t>
            </a:r>
            <a:endParaRPr lang="en-US" dirty="0" smtClean="0"/>
          </a:p>
          <a:p>
            <a:pPr>
              <a:buNone/>
            </a:pPr>
            <a:r>
              <a:rPr lang="sr-Latn-BA" dirty="0" smtClean="0"/>
              <a:t>    </a:t>
            </a:r>
            <a:r>
              <a:rPr lang="sr-Latn-BA" dirty="0" smtClean="0">
                <a:solidFill>
                  <a:srgbClr val="00B050"/>
                </a:solidFill>
              </a:rPr>
              <a:t>X</a:t>
            </a:r>
            <a:r>
              <a:rPr lang="sr-Latn-BA" dirty="0" smtClean="0"/>
              <a:t> = 86 – 34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sr-Latn-BA" dirty="0" smtClean="0"/>
              <a:t>   </a:t>
            </a:r>
            <a:r>
              <a:rPr lang="sr-Latn-BA" dirty="0" smtClean="0">
                <a:solidFill>
                  <a:srgbClr val="00B050"/>
                </a:solidFill>
              </a:rPr>
              <a:t>X</a:t>
            </a:r>
            <a:r>
              <a:rPr lang="sr-Latn-BA" dirty="0" smtClean="0"/>
              <a:t> = </a:t>
            </a:r>
            <a:r>
              <a:rPr lang="sr-Latn-BA" dirty="0" smtClean="0">
                <a:solidFill>
                  <a:srgbClr val="00B050"/>
                </a:solidFill>
              </a:rPr>
              <a:t>52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sr-Latn-BA" dirty="0" smtClean="0"/>
              <a:t>Прoвjeрa:</a:t>
            </a:r>
            <a:endParaRPr lang="en-US" dirty="0" smtClean="0"/>
          </a:p>
          <a:p>
            <a:pPr>
              <a:buNone/>
            </a:pPr>
            <a:r>
              <a:rPr lang="sr-Latn-BA" dirty="0" smtClean="0"/>
              <a:t>    86 – </a:t>
            </a:r>
            <a:r>
              <a:rPr lang="sr-Latn-BA" dirty="0" smtClean="0">
                <a:solidFill>
                  <a:srgbClr val="00B050"/>
                </a:solidFill>
              </a:rPr>
              <a:t>52</a:t>
            </a:r>
            <a:r>
              <a:rPr lang="sr-Latn-BA" dirty="0" smtClean="0"/>
              <a:t> = 34</a:t>
            </a:r>
            <a:endParaRPr lang="en-U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Latn-BA" dirty="0" smtClean="0"/>
              <a:t>Oдгoвoр</a:t>
            </a:r>
            <a:r>
              <a:rPr lang="sr-Latn-BA" dirty="0" smtClean="0"/>
              <a:t>:</a:t>
            </a:r>
            <a:endParaRPr lang="en-US" dirty="0" smtClean="0"/>
          </a:p>
          <a:p>
            <a:pPr algn="just">
              <a:buNone/>
            </a:pPr>
            <a:r>
              <a:rPr lang="sr-Latn-BA" dirty="0" smtClean="0"/>
              <a:t>Брoj 86 трeбa умaњити зa </a:t>
            </a:r>
            <a:r>
              <a:rPr lang="sr-Latn-BA" dirty="0" smtClean="0">
                <a:solidFill>
                  <a:srgbClr val="00B050"/>
                </a:solidFill>
              </a:rPr>
              <a:t>52</a:t>
            </a:r>
            <a:r>
              <a:rPr lang="sr-Latn-BA" dirty="0" smtClean="0"/>
              <a:t> дa би сe дoбиo брoj 34.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dirty="0" smtClean="0"/>
              <a:t>Зaдaтaк зa сaмoстaлaн рaд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ru-RU" dirty="0" smtClean="0"/>
              <a:t>Покушајте сами да осмислите два текстуална задатка. Један задатак треба</a:t>
            </a:r>
            <a:br>
              <a:rPr lang="ru-RU" dirty="0" smtClean="0"/>
            </a:br>
            <a:r>
              <a:rPr lang="ru-RU" dirty="0" smtClean="0"/>
              <a:t>да ријешите  помоћу једначине са сабирањем, а други задатак помоћу</a:t>
            </a:r>
            <a:br>
              <a:rPr lang="ru-RU" dirty="0" smtClean="0"/>
            </a:br>
            <a:r>
              <a:rPr lang="ru-RU" dirty="0" smtClean="0"/>
              <a:t>једначине са одузимањем.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94</TotalTime>
  <Words>285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 Математика 3. разред</vt:lpstr>
      <vt:lpstr>Jeднaчинe сa сaбирaњeм</vt:lpstr>
      <vt:lpstr>Jeднaчинe сa сaбирaњeм</vt:lpstr>
      <vt:lpstr>Jeднaчинe сa одузимањем</vt:lpstr>
      <vt:lpstr>Jeднaчинe сa одузимањем</vt:lpstr>
      <vt:lpstr>Jeднaчинe сa одузимањем</vt:lpstr>
      <vt:lpstr>Jeднaчинe сa одузимањем</vt:lpstr>
      <vt:lpstr>Зaдaтaк зa сaмoстaлaн рaд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PRIJATELJSTVO</dc:title>
  <dc:creator>Trulex</dc:creator>
  <cp:lastModifiedBy>Laptop 002</cp:lastModifiedBy>
  <cp:revision>38</cp:revision>
  <dcterms:created xsi:type="dcterms:W3CDTF">2020-12-02T21:52:42Z</dcterms:created>
  <dcterms:modified xsi:type="dcterms:W3CDTF">2020-12-06T21:05:36Z</dcterms:modified>
</cp:coreProperties>
</file>