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5DF7-D04D-42C8-8157-73C5B3C43F86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D11E8-C2AF-4DF5-BD39-D1376149B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5DF7-D04D-42C8-8157-73C5B3C43F86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D11E8-C2AF-4DF5-BD39-D1376149B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5DF7-D04D-42C8-8157-73C5B3C43F86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D11E8-C2AF-4DF5-BD39-D1376149B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5DF7-D04D-42C8-8157-73C5B3C43F86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D11E8-C2AF-4DF5-BD39-D1376149B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5DF7-D04D-42C8-8157-73C5B3C43F86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D11E8-C2AF-4DF5-BD39-D1376149B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5DF7-D04D-42C8-8157-73C5B3C43F86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D11E8-C2AF-4DF5-BD39-D1376149B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5DF7-D04D-42C8-8157-73C5B3C43F86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D11E8-C2AF-4DF5-BD39-D1376149B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5DF7-D04D-42C8-8157-73C5B3C43F86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D11E8-C2AF-4DF5-BD39-D1376149B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5DF7-D04D-42C8-8157-73C5B3C43F86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D11E8-C2AF-4DF5-BD39-D1376149B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5DF7-D04D-42C8-8157-73C5B3C43F86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D11E8-C2AF-4DF5-BD39-D1376149B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5DF7-D04D-42C8-8157-73C5B3C43F86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D11E8-C2AF-4DF5-BD39-D1376149B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55DF7-D04D-42C8-8157-73C5B3C43F86}" type="datetimeFigureOut">
              <a:rPr lang="en-US" smtClean="0"/>
              <a:pPr/>
              <a:t>16-Dec-20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D11E8-C2AF-4DF5-BD39-D1376149B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ijana\Desktop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5800" y="685800"/>
            <a:ext cx="7543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s-Cyrl-BA" sz="5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s-Cyrl-BA" sz="4800" dirty="0" smtClean="0">
                <a:latin typeface="Times New Roman" pitchFamily="18" charset="0"/>
                <a:cs typeface="Times New Roman" pitchFamily="18" charset="0"/>
              </a:rPr>
              <a:t>Субјекат и предикат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dirty="0" smtClean="0">
                <a:latin typeface="Times New Roman" pitchFamily="18" charset="0"/>
                <a:cs typeface="Times New Roman" pitchFamily="18" charset="0"/>
              </a:rPr>
              <a:t>Основни дијелови реченице: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ПРИМЈЕР:</a:t>
            </a:r>
          </a:p>
          <a:p>
            <a:pPr>
              <a:buNone/>
            </a:pPr>
            <a:endParaRPr lang="bs-Cyrl-BA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Моја другарица </a:t>
            </a:r>
            <a:r>
              <a:rPr lang="bs-Cyrl-B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 </a:t>
            </a:r>
            <a:r>
              <a:rPr lang="bs-Cyrl-BA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чита 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књигу.</a:t>
            </a:r>
          </a:p>
          <a:p>
            <a:pPr>
              <a:buNone/>
            </a:pPr>
            <a:r>
              <a:rPr lang="bs-Cyrl-B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Тата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једе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 слаткише.</a:t>
            </a:r>
          </a:p>
          <a:p>
            <a:pPr>
              <a:buNone/>
            </a:pPr>
            <a:r>
              <a:rPr lang="bs-Cyrl-B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Милица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носи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 мамину торбу.</a:t>
            </a:r>
          </a:p>
          <a:p>
            <a:pPr>
              <a:buNone/>
            </a:pPr>
            <a:r>
              <a:rPr lang="bs-Cyrl-BA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dirty="0" smtClean="0">
                <a:latin typeface="Times New Roman" pitchFamily="18" charset="0"/>
                <a:cs typeface="Times New Roman" pitchFamily="18" charset="0"/>
              </a:rPr>
              <a:t>СУБЈЕКАТ: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s-Cyrl-B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Субјекат је вршилац радње у реченици.</a:t>
            </a:r>
          </a:p>
          <a:p>
            <a:pPr>
              <a:buNone/>
            </a:pP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Субјекат добијамо на питање: </a:t>
            </a:r>
            <a:r>
              <a:rPr lang="bs-Cyrl-B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 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нешто ради?</a:t>
            </a:r>
          </a:p>
          <a:p>
            <a:pPr>
              <a:buNone/>
            </a:pP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Субјекат подвлачимо једном цртом или црвеном бојом.</a:t>
            </a:r>
          </a:p>
          <a:p>
            <a:pPr>
              <a:buNone/>
            </a:pP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Ријечи које означавају субјекат:</a:t>
            </a:r>
          </a:p>
          <a:p>
            <a:pPr>
              <a:buNone/>
            </a:pP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(мама, Ања, сестра, другарица, тата, итд.)</a:t>
            </a:r>
          </a:p>
          <a:p>
            <a:pPr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dirty="0" smtClean="0">
                <a:latin typeface="Times New Roman" pitchFamily="18" charset="0"/>
                <a:cs typeface="Times New Roman" pitchFamily="18" charset="0"/>
              </a:rPr>
              <a:t>ПРЕДИКАТ: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s-Cyrl-BA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Предикат је радња у реченици.</a:t>
            </a:r>
          </a:p>
          <a:p>
            <a:pPr>
              <a:buNone/>
            </a:pP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Предикат добијамо на питање: </a:t>
            </a:r>
            <a:r>
              <a:rPr lang="bs-Cyrl-BA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ШТА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 неко ради?</a:t>
            </a:r>
          </a:p>
          <a:p>
            <a:pPr>
              <a:buNone/>
            </a:pP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Предикат подвлачимо са двије црте или плавом бојом.</a:t>
            </a:r>
          </a:p>
          <a:p>
            <a:pPr>
              <a:buNone/>
            </a:pP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Ријечи које означавају предикат:</a:t>
            </a:r>
          </a:p>
          <a:p>
            <a:pPr>
              <a:buNone/>
            </a:pP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 (сједи, вози, носи, чита, прича, итд.)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Cyrl-BA" dirty="0" smtClean="0">
                <a:latin typeface="Times New Roman" pitchFamily="18" charset="0"/>
                <a:cs typeface="Times New Roman" pitchFamily="18" charset="0"/>
              </a:rPr>
              <a:t>У сљедећим реченицама подвуци субјекат и предикат: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s-Cyrl-B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Марија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носи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 баки колаче.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s-Cyrl-B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Ја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возим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 мотор црвене боје.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Мој 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друг </a:t>
            </a:r>
            <a:r>
              <a:rPr lang="bs-Cyrl-B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Петар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тренира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 карате.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s-Cyrl-B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Мама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спрема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 слатка јела.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Поклон 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ми </a:t>
            </a:r>
            <a:r>
              <a:rPr lang="bs-Cyrl-BA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је поклонила 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другарица </a:t>
            </a:r>
            <a:r>
              <a:rPr lang="bs-Cyrl-B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Елена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s-Cyrl-B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Биљана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сутра</a:t>
            </a:r>
            <a:r>
              <a:rPr lang="bs-Cyrl-BA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путује 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у Бања Луку.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Изнад 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моје куће </a:t>
            </a:r>
            <a:r>
              <a:rPr lang="bs-Cyrl-BA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појавио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Мјесец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Cyrl-BA" sz="4000" dirty="0" smtClean="0">
                <a:latin typeface="Times New Roman" pitchFamily="18" charset="0"/>
                <a:cs typeface="Times New Roman" pitchFamily="18" charset="0"/>
              </a:rPr>
              <a:t>Задатак за самостални рад</a:t>
            </a:r>
            <a:r>
              <a:rPr lang="bs-Cyrl-BA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Саставите пет реченица, запишите их у своје свеске и правилно подвуците субјекат и предикат.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ПРИМЈЕР:</a:t>
            </a:r>
          </a:p>
          <a:p>
            <a:pPr>
              <a:buNone/>
            </a:pPr>
            <a:r>
              <a:rPr lang="bs-Cyrl-B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Каћа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s-Cyrl-BA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носи</a:t>
            </a:r>
            <a:r>
              <a:rPr lang="bs-Cyrl-BA" sz="3600" dirty="0" smtClean="0">
                <a:latin typeface="Times New Roman" pitchFamily="18" charset="0"/>
                <a:cs typeface="Times New Roman" pitchFamily="18" charset="0"/>
              </a:rPr>
              <a:t> торбу пуну књига.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Dijana\Desktop\schoolgirl02-thumb104841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3657600"/>
            <a:ext cx="2438400" cy="32004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8229600" y="6629400"/>
            <a:ext cx="9144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202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Основни дијелови реченице:</vt:lpstr>
      <vt:lpstr>СУБЈЕКАТ:</vt:lpstr>
      <vt:lpstr>ПРЕДИКАТ:</vt:lpstr>
      <vt:lpstr>У сљедећим реченицама подвуци субјекат и предикат:</vt:lpstr>
      <vt:lpstr>Задатак за самостални рад: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Dijana</dc:creator>
  <cp:lastModifiedBy>Dijana</cp:lastModifiedBy>
  <cp:revision>20</cp:revision>
  <dcterms:created xsi:type="dcterms:W3CDTF">2020-12-09T21:29:50Z</dcterms:created>
  <dcterms:modified xsi:type="dcterms:W3CDTF">2020-12-16T16:19:48Z</dcterms:modified>
</cp:coreProperties>
</file>