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63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155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170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72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4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7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0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2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7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8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9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5B4C-A7CB-4ADC-BD94-F329861F19AA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591CE2-CFDE-4736-9B52-D041A538B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0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86" y="1676400"/>
            <a:ext cx="9215090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457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>
                <a:solidFill>
                  <a:srgbClr val="C00000"/>
                </a:solidFill>
              </a:rPr>
              <a:t>Die Anzeigen lesen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04788"/>
            <a:ext cx="3810000" cy="671512"/>
          </a:xfrm>
        </p:spPr>
        <p:txBody>
          <a:bodyPr>
            <a:noAutofit/>
          </a:bodyPr>
          <a:lstStyle/>
          <a:p>
            <a:r>
              <a:rPr lang="sr-Latn-RS" sz="2800" b="1" dirty="0"/>
              <a:t>Lehrbuch, Seite 54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r="6059"/>
          <a:stretch/>
        </p:blipFill>
        <p:spPr>
          <a:xfrm>
            <a:off x="152400" y="1219200"/>
            <a:ext cx="5943600" cy="5408374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994991" cy="4802187"/>
          </a:xfrm>
        </p:spPr>
        <p:txBody>
          <a:bodyPr>
            <a:normAutofit/>
          </a:bodyPr>
          <a:lstStyle/>
          <a:p>
            <a:pPr algn="ctr"/>
            <a:r>
              <a:rPr lang="sr-Latn-RS" sz="1600" b="1" dirty="0">
                <a:solidFill>
                  <a:srgbClr val="C00000"/>
                </a:solidFill>
              </a:rPr>
              <a:t>Wortschatz</a:t>
            </a:r>
            <a:endParaRPr lang="de-DE" sz="1600" b="1" dirty="0">
              <a:solidFill>
                <a:srgbClr val="C00000"/>
              </a:solidFill>
            </a:endParaRPr>
          </a:p>
          <a:p>
            <a:endParaRPr lang="sr-Latn-RS" sz="1200" dirty="0">
              <a:solidFill>
                <a:srgbClr val="C00000"/>
              </a:solidFill>
            </a:endParaRPr>
          </a:p>
          <a:p>
            <a:r>
              <a:rPr lang="sr-Latn-RS" sz="1200" b="1" dirty="0"/>
              <a:t>Miete</a:t>
            </a:r>
            <a:r>
              <a:rPr lang="sr-Latn-RS" sz="1200" dirty="0"/>
              <a:t> – Die Miete f</a:t>
            </a:r>
            <a:r>
              <a:rPr lang="de-DE" sz="1200" dirty="0"/>
              <a:t>ü</a:t>
            </a:r>
            <a:r>
              <a:rPr lang="sr-Latn-RS" sz="1200" dirty="0"/>
              <a:t>r diese Wohnung</a:t>
            </a:r>
            <a:br>
              <a:rPr lang="de-DE" sz="1200" dirty="0"/>
            </a:br>
            <a:r>
              <a:rPr lang="sr-Latn-RS" sz="1200" dirty="0"/>
              <a:t> kostet 700 Euro.</a:t>
            </a:r>
            <a:endParaRPr lang="de-DE" sz="1200" dirty="0"/>
          </a:p>
          <a:p>
            <a:endParaRPr lang="sr-Latn-RS" sz="1200" dirty="0"/>
          </a:p>
          <a:p>
            <a:r>
              <a:rPr lang="sr-Latn-RS" sz="1200" b="1" dirty="0"/>
              <a:t>Nebenkosten-</a:t>
            </a:r>
            <a:r>
              <a:rPr lang="sr-Latn-RS" sz="1200" dirty="0"/>
              <a:t> Kosten fur eine Wohnung.</a:t>
            </a:r>
            <a:br>
              <a:rPr lang="de-DE" sz="1200" dirty="0"/>
            </a:br>
            <a:r>
              <a:rPr lang="sr-Latn-RS" sz="1200" dirty="0"/>
              <a:t>( Wasser, Strom, Heizung)</a:t>
            </a:r>
            <a:endParaRPr lang="de-DE" sz="1200" dirty="0"/>
          </a:p>
          <a:p>
            <a:endParaRPr lang="sr-Latn-RS" sz="1200" dirty="0"/>
          </a:p>
          <a:p>
            <a:r>
              <a:rPr lang="de-DE" sz="1200" b="1" dirty="0"/>
              <a:t>mö</a:t>
            </a:r>
            <a:r>
              <a:rPr lang="sr-Latn-RS" sz="1200" b="1" dirty="0"/>
              <a:t>biliert- </a:t>
            </a:r>
            <a:r>
              <a:rPr lang="sr-Latn-RS" sz="1200" dirty="0"/>
              <a:t>Eine Wohnung mit M</a:t>
            </a:r>
            <a:r>
              <a:rPr lang="de-DE" sz="1200" dirty="0"/>
              <a:t>ö</a:t>
            </a:r>
            <a:r>
              <a:rPr lang="sr-Latn-RS" sz="1200" dirty="0"/>
              <a:t>beln </a:t>
            </a:r>
            <a:br>
              <a:rPr lang="de-DE" sz="1200" dirty="0"/>
            </a:br>
            <a:r>
              <a:rPr lang="sr-Latn-RS" sz="1200" dirty="0"/>
              <a:t>mieten.</a:t>
            </a:r>
            <a:endParaRPr lang="de-DE" sz="1200" dirty="0"/>
          </a:p>
          <a:p>
            <a:endParaRPr lang="sr-Latn-RS" sz="1200" dirty="0"/>
          </a:p>
          <a:p>
            <a:r>
              <a:rPr lang="sr-Latn-RS" sz="1200" b="1" dirty="0"/>
              <a:t>Ruhige Lage- </a:t>
            </a:r>
            <a:r>
              <a:rPr lang="sr-Latn-RS" sz="1200" dirty="0"/>
              <a:t>Die Wohnung liegt in </a:t>
            </a:r>
            <a:br>
              <a:rPr lang="de-DE" sz="1200" dirty="0"/>
            </a:br>
            <a:r>
              <a:rPr lang="sr-Latn-RS" sz="1200" dirty="0"/>
              <a:t>einer ruhigen Gegend.</a:t>
            </a:r>
          </a:p>
        </p:txBody>
      </p:sp>
    </p:spTree>
    <p:extLst>
      <p:ext uri="{BB962C8B-B14F-4D97-AF65-F5344CB8AC3E}">
        <p14:creationId xmlns:p14="http://schemas.microsoft.com/office/powerpoint/2010/main" val="196695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68385" cy="1447800"/>
          </a:xfrm>
        </p:spPr>
        <p:txBody>
          <a:bodyPr>
            <a:normAutofit/>
          </a:bodyPr>
          <a:lstStyle/>
          <a:p>
            <a:pPr algn="ctr"/>
            <a:r>
              <a:rPr lang="sr-Latn-RS" sz="3200" b="1" dirty="0"/>
              <a:t>Adjektivendungen im Nominativ nach Null-Artikel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7620000" cy="5029200"/>
          </a:xfrm>
        </p:spPr>
        <p:txBody>
          <a:bodyPr>
            <a:normAutofit/>
          </a:bodyPr>
          <a:lstStyle/>
          <a:p>
            <a:r>
              <a:rPr lang="sr-Latn-RS" b="1" dirty="0"/>
              <a:t>m: </a:t>
            </a:r>
            <a:r>
              <a:rPr lang="sr-Latn-RS" b="1" dirty="0">
                <a:solidFill>
                  <a:srgbClr val="0070C0"/>
                </a:solidFill>
              </a:rPr>
              <a:t>Der</a:t>
            </a:r>
            <a:r>
              <a:rPr lang="sr-Latn-RS" b="1" dirty="0"/>
              <a:t> Garten ist sch</a:t>
            </a:r>
            <a:r>
              <a:rPr lang="de-DE" b="1" dirty="0"/>
              <a:t>ö</a:t>
            </a:r>
            <a:r>
              <a:rPr lang="sr-Latn-RS" b="1" dirty="0"/>
              <a:t>n. </a:t>
            </a:r>
            <a:r>
              <a:rPr lang="sr-Latn-RS" b="1" dirty="0">
                <a:sym typeface="Wingdings" panose="05000000000000000000" pitchFamily="2" charset="2"/>
              </a:rPr>
              <a:t></a:t>
            </a:r>
            <a:r>
              <a:rPr lang="sr-Latn-RS" b="1" dirty="0"/>
              <a:t>                      sch</a:t>
            </a:r>
            <a:r>
              <a:rPr lang="de-DE" b="1" dirty="0"/>
              <a:t>ö</a:t>
            </a:r>
            <a:r>
              <a:rPr lang="sr-Latn-RS" b="1" dirty="0"/>
              <a:t>n</a:t>
            </a:r>
            <a:r>
              <a:rPr lang="sr-Latn-RS" b="1" dirty="0">
                <a:solidFill>
                  <a:srgbClr val="0070C0"/>
                </a:solidFill>
              </a:rPr>
              <a:t>er</a:t>
            </a:r>
            <a:r>
              <a:rPr lang="sr-Latn-RS" b="1" dirty="0"/>
              <a:t> Garten</a:t>
            </a:r>
          </a:p>
          <a:p>
            <a:r>
              <a:rPr lang="sr-Latn-RS" b="1" dirty="0"/>
              <a:t>f: </a:t>
            </a:r>
            <a:r>
              <a:rPr lang="sr-Latn-RS" b="1" dirty="0">
                <a:solidFill>
                  <a:srgbClr val="FF0000"/>
                </a:solidFill>
              </a:rPr>
              <a:t>Die </a:t>
            </a:r>
            <a:r>
              <a:rPr lang="sr-Latn-RS" b="1" dirty="0"/>
              <a:t>Wohnung ist gr</a:t>
            </a:r>
            <a:r>
              <a:rPr lang="de-DE" b="1" dirty="0"/>
              <a:t>oß.</a:t>
            </a:r>
            <a:r>
              <a:rPr lang="sr-Latn-RS" b="1" dirty="0">
                <a:sym typeface="Wingdings" panose="05000000000000000000" pitchFamily="2" charset="2"/>
              </a:rPr>
              <a:t> </a:t>
            </a:r>
            <a:r>
              <a:rPr lang="de-DE" b="1" dirty="0"/>
              <a:t> </a:t>
            </a:r>
            <a:r>
              <a:rPr lang="sr-Latn-RS" b="1" dirty="0"/>
              <a:t>                      gro</a:t>
            </a:r>
            <a:r>
              <a:rPr lang="de-DE" b="1" dirty="0"/>
              <a:t>ß</a:t>
            </a:r>
            <a:r>
              <a:rPr lang="sr-Latn-RS" b="1" dirty="0">
                <a:solidFill>
                  <a:srgbClr val="FF0000"/>
                </a:solidFill>
              </a:rPr>
              <a:t>e </a:t>
            </a:r>
            <a:r>
              <a:rPr lang="sr-Latn-RS" b="1" dirty="0"/>
              <a:t>Wohnung</a:t>
            </a:r>
          </a:p>
          <a:p>
            <a:r>
              <a:rPr lang="sr-Latn-RS" b="1" dirty="0"/>
              <a:t>n: </a:t>
            </a:r>
            <a:r>
              <a:rPr lang="sr-Latn-RS" b="1" dirty="0">
                <a:solidFill>
                  <a:srgbClr val="00B050"/>
                </a:solidFill>
              </a:rPr>
              <a:t>Das </a:t>
            </a:r>
            <a:r>
              <a:rPr lang="sr-Latn-RS" b="1" dirty="0"/>
              <a:t>Haus ist nett.</a:t>
            </a:r>
            <a:r>
              <a:rPr lang="sr-Latn-RS" b="1" dirty="0">
                <a:sym typeface="Wingdings" panose="05000000000000000000" pitchFamily="2" charset="2"/>
              </a:rPr>
              <a:t> </a:t>
            </a:r>
            <a:r>
              <a:rPr lang="de-DE" b="1" dirty="0"/>
              <a:t> </a:t>
            </a:r>
            <a:r>
              <a:rPr lang="sr-Latn-RS" b="1" dirty="0"/>
              <a:t>                             nett</a:t>
            </a:r>
            <a:r>
              <a:rPr lang="sr-Latn-RS" b="1" dirty="0">
                <a:solidFill>
                  <a:srgbClr val="00B050"/>
                </a:solidFill>
              </a:rPr>
              <a:t>es</a:t>
            </a:r>
            <a:r>
              <a:rPr lang="sr-Latn-RS" b="1" dirty="0"/>
              <a:t> Haus</a:t>
            </a:r>
          </a:p>
          <a:p>
            <a:r>
              <a:rPr lang="sr-Latn-RS" b="1" dirty="0"/>
              <a:t>PL: </a:t>
            </a:r>
            <a:r>
              <a:rPr lang="sr-Latn-RS" b="1" dirty="0">
                <a:solidFill>
                  <a:srgbClr val="7030A0"/>
                </a:solidFill>
              </a:rPr>
              <a:t>Die</a:t>
            </a:r>
            <a:r>
              <a:rPr lang="sr-Latn-RS" b="1" dirty="0"/>
              <a:t> Verbindungen sind gut.</a:t>
            </a:r>
            <a:r>
              <a:rPr lang="de-DE" b="1" dirty="0"/>
              <a:t> </a:t>
            </a:r>
            <a:r>
              <a:rPr lang="sr-Latn-RS" b="1" dirty="0">
                <a:sym typeface="Wingdings" panose="05000000000000000000" pitchFamily="2" charset="2"/>
              </a:rPr>
              <a:t></a:t>
            </a:r>
            <a:r>
              <a:rPr lang="sr-Latn-RS" b="1" dirty="0"/>
              <a:t>          gut</a:t>
            </a:r>
            <a:r>
              <a:rPr lang="sr-Latn-RS" b="1" dirty="0">
                <a:solidFill>
                  <a:srgbClr val="7030A0"/>
                </a:solidFill>
              </a:rPr>
              <a:t>e </a:t>
            </a:r>
            <a:r>
              <a:rPr lang="sr-Latn-RS" b="1" dirty="0"/>
              <a:t>Verbindungen</a:t>
            </a:r>
          </a:p>
        </p:txBody>
      </p:sp>
    </p:spTree>
    <p:extLst>
      <p:ext uri="{BB962C8B-B14F-4D97-AF65-F5344CB8AC3E}">
        <p14:creationId xmlns:p14="http://schemas.microsoft.com/office/powerpoint/2010/main" val="188912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06147" y="304800"/>
            <a:ext cx="7467600" cy="1280890"/>
          </a:xfrm>
        </p:spPr>
        <p:txBody>
          <a:bodyPr>
            <a:normAutofit/>
          </a:bodyPr>
          <a:lstStyle/>
          <a:p>
            <a:pPr algn="ctr"/>
            <a:r>
              <a:rPr lang="de-DE" sz="2800" b="1" dirty="0"/>
              <a:t>Hausaufgabe</a:t>
            </a:r>
            <a:br>
              <a:rPr lang="de-DE" sz="2800" dirty="0"/>
            </a:br>
            <a:r>
              <a:rPr lang="de-DE" sz="2800" dirty="0"/>
              <a:t>Arbeitsbuch, Seite 43, 44, Aufgaben 8,9</a:t>
            </a:r>
            <a:endParaRPr lang="sr-Latn-RS" sz="28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" y="1371599"/>
            <a:ext cx="4038600" cy="5535385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76400"/>
            <a:ext cx="4843084" cy="1600200"/>
          </a:xfrm>
        </p:spPr>
      </p:pic>
    </p:spTree>
    <p:extLst>
      <p:ext uri="{BB962C8B-B14F-4D97-AF65-F5344CB8AC3E}">
        <p14:creationId xmlns:p14="http://schemas.microsoft.com/office/powerpoint/2010/main" val="381979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</a:rPr>
              <a:t>Vielen</a:t>
            </a:r>
            <a:r>
              <a:rPr lang="en-US" sz="4000" b="1" dirty="0">
                <a:solidFill>
                  <a:srgbClr val="C00000"/>
                </a:solidFill>
              </a:rPr>
              <a:t> Dank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 err="1">
                <a:solidFill>
                  <a:srgbClr val="C00000"/>
                </a:solidFill>
              </a:rPr>
              <a:t>für</a:t>
            </a:r>
            <a:r>
              <a:rPr lang="en-US" sz="4000" b="1" dirty="0">
                <a:solidFill>
                  <a:srgbClr val="C00000"/>
                </a:solidFill>
              </a:rPr>
              <a:t> die </a:t>
            </a:r>
            <a:r>
              <a:rPr lang="en-US" sz="4000" b="1" dirty="0" err="1">
                <a:solidFill>
                  <a:srgbClr val="C00000"/>
                </a:solidFill>
              </a:rPr>
              <a:t>Aufmerksamkeit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72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PowerPoint Presentation</vt:lpstr>
      <vt:lpstr>Lehrbuch, Seite 54</vt:lpstr>
      <vt:lpstr>Adjektivendungen im Nominativ nach Null-Artikel</vt:lpstr>
      <vt:lpstr>Hausaufgabe Arbeitsbuch, Seite 43, 44, Aufgaben 8,9</vt:lpstr>
      <vt:lpstr>Vielen Dank  für die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jovana</dc:creator>
  <cp:lastModifiedBy>NET</cp:lastModifiedBy>
  <cp:revision>40</cp:revision>
  <dcterms:created xsi:type="dcterms:W3CDTF">2021-01-28T21:13:03Z</dcterms:created>
  <dcterms:modified xsi:type="dcterms:W3CDTF">2021-01-29T14:54:45Z</dcterms:modified>
</cp:coreProperties>
</file>