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7" r:id="rId3"/>
    <p:sldId id="257" r:id="rId4"/>
    <p:sldId id="268" r:id="rId5"/>
    <p:sldId id="269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6" d="100"/>
          <a:sy n="76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899" y="3547872"/>
            <a:ext cx="9012964" cy="685800"/>
          </a:xfrm>
        </p:spPr>
        <p:txBody>
          <a:bodyPr/>
          <a:lstStyle/>
          <a:p>
            <a:r>
              <a:rPr lang="it-IT" sz="2800" dirty="0" smtClean="0">
                <a:solidFill>
                  <a:srgbClr val="FF0000"/>
                </a:solidFill>
              </a:rPr>
              <a:t>(passato prossimo)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7872" y="2794727"/>
            <a:ext cx="9341019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PRONOMI DIRETTI NEI TEMPI COMPOSTI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8689" y="1508760"/>
            <a:ext cx="602831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553227"/>
            <a:ext cx="10972800" cy="5022937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/>
              <a:t>Se prima di un verbo nel </a:t>
            </a:r>
            <a:r>
              <a:rPr lang="it-IT" sz="2400" dirty="0" smtClean="0">
                <a:solidFill>
                  <a:srgbClr val="FF0000"/>
                </a:solidFill>
              </a:rPr>
              <a:t>passato prossimo </a:t>
            </a:r>
            <a:r>
              <a:rPr lang="it-IT" sz="2400" dirty="0" smtClean="0"/>
              <a:t>ci sono i pronomi diretti atoni</a:t>
            </a:r>
            <a:r>
              <a:rPr lang="sr-Latn-BA" sz="2400" dirty="0" smtClean="0"/>
              <a:t> </a:t>
            </a:r>
            <a:r>
              <a:rPr lang="sr-Latn-BA" sz="2400" i="1" dirty="0" smtClean="0">
                <a:solidFill>
                  <a:srgbClr val="FF0000"/>
                </a:solidFill>
              </a:rPr>
              <a:t>lo, la, li, le</a:t>
            </a:r>
            <a:r>
              <a:rPr lang="it-IT" sz="2400" dirty="0"/>
              <a:t> </a:t>
            </a:r>
            <a:r>
              <a:rPr lang="it-IT" sz="2400" dirty="0" smtClean="0"/>
              <a:t>il participio passato concorda con essi in genere e numero. </a:t>
            </a:r>
            <a:endParaRPr lang="sr-Latn-BA" sz="2400" dirty="0" smtClean="0"/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LO e LA davanti al verbo ausiliare AVERE vogliono l’apostrofo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davanti ad «H».</a:t>
            </a:r>
            <a:endParaRPr lang="sr-Latn-B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LI e LE davanti al verbo ausiliare AVERE non vogliono l’apostrofo. </a:t>
            </a:r>
            <a:endParaRPr lang="bs-Latn-B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s-Latn-B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s-Latn-B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s-Latn-B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s-Latn-B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BA" sz="2400" dirty="0" smtClean="0"/>
              <a:t>Al passato prossimo, e in tutti tempi composti, l’accordo con il participio passato </a:t>
            </a:r>
            <a:r>
              <a:rPr lang="sr-Latn-BA" sz="2400" dirty="0" smtClean="0">
                <a:cs typeface="Simplified Arabic Fixed" panose="02070309020205020404" pitchFamily="49" charset="-78"/>
              </a:rPr>
              <a:t>è facoltativo con i pronomi diretti atoni </a:t>
            </a:r>
            <a:r>
              <a:rPr lang="sr-Latn-BA" sz="2400" dirty="0" smtClean="0">
                <a:solidFill>
                  <a:srgbClr val="FF0000"/>
                </a:solidFill>
                <a:cs typeface="Simplified Arabic Fixed" panose="02070309020205020404" pitchFamily="49" charset="-78"/>
              </a:rPr>
              <a:t>mi, ti, ci</a:t>
            </a:r>
            <a:r>
              <a:rPr lang="sr-Latn-BA" sz="2400" dirty="0" smtClean="0">
                <a:cs typeface="Simplified Arabic Fixed" panose="02070309020205020404" pitchFamily="49" charset="-78"/>
              </a:rPr>
              <a:t> e </a:t>
            </a:r>
            <a:r>
              <a:rPr lang="sr-Latn-BA" sz="2400" dirty="0" smtClean="0">
                <a:solidFill>
                  <a:srgbClr val="FF0000"/>
                </a:solidFill>
                <a:cs typeface="Simplified Arabic Fixed" panose="02070309020205020404" pitchFamily="49" charset="-78"/>
              </a:rPr>
              <a:t>vi</a:t>
            </a:r>
            <a:r>
              <a:rPr lang="sr-Latn-BA" sz="2400" dirty="0" smtClean="0">
                <a:cs typeface="Simplified Arabic Fixed" panose="02070309020205020404" pitchFamily="49" charset="-78"/>
              </a:rPr>
              <a:t>. </a:t>
            </a:r>
            <a:endParaRPr lang="sr-Latn-BA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573742"/>
            <a:ext cx="10578353" cy="1143000"/>
          </a:xfrm>
        </p:spPr>
        <p:txBody>
          <a:bodyPr/>
          <a:lstStyle/>
          <a:p>
            <a:r>
              <a:rPr lang="it-IT" sz="3200" dirty="0" smtClean="0">
                <a:solidFill>
                  <a:srgbClr val="00B050"/>
                </a:solidFill>
              </a:rPr>
              <a:t>Pronomi </a:t>
            </a:r>
            <a:r>
              <a:rPr lang="it-IT" sz="3200" dirty="0" smtClean="0">
                <a:solidFill>
                  <a:srgbClr val="00B050"/>
                </a:solidFill>
              </a:rPr>
              <a:t>diretti </a:t>
            </a:r>
            <a:r>
              <a:rPr lang="it-IT" sz="3200" dirty="0" smtClean="0">
                <a:solidFill>
                  <a:srgbClr val="00B050"/>
                </a:solidFill>
              </a:rPr>
              <a:t>LO, LA, LI, LE al passato prossimo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11968" y="3401332"/>
            <a:ext cx="10575985" cy="1490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sr-Latn-BA" dirty="0" smtClean="0">
                <a:solidFill>
                  <a:schemeClr val="tx1"/>
                </a:solidFill>
              </a:rPr>
              <a:t>Vedo Maria. 								= La vedo.				</a:t>
            </a:r>
            <a:r>
              <a:rPr lang="sr-Latn-BA" dirty="0" smtClean="0">
                <a:solidFill>
                  <a:srgbClr val="FF0000"/>
                </a:solidFill>
              </a:rPr>
              <a:t>L’</a:t>
            </a:r>
            <a:r>
              <a:rPr lang="sr-Latn-BA" dirty="0" smtClean="0">
                <a:solidFill>
                  <a:schemeClr val="tx1"/>
                </a:solidFill>
              </a:rPr>
              <a:t>ho vist</a:t>
            </a:r>
            <a:r>
              <a:rPr lang="sr-Latn-BA" dirty="0" smtClean="0">
                <a:solidFill>
                  <a:srgbClr val="FF0000"/>
                </a:solidFill>
              </a:rPr>
              <a:t>A</a:t>
            </a:r>
            <a:r>
              <a:rPr lang="sr-Latn-BA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sr-Latn-BA" dirty="0" smtClean="0">
                <a:solidFill>
                  <a:schemeClr val="tx1"/>
                </a:solidFill>
              </a:rPr>
              <a:t>Incontriamo il nostro prof. di italiano.		= Lo incontriamo. 			</a:t>
            </a:r>
            <a:r>
              <a:rPr lang="sr-Latn-BA" dirty="0" smtClean="0">
                <a:solidFill>
                  <a:srgbClr val="FF0000"/>
                </a:solidFill>
              </a:rPr>
              <a:t>L’</a:t>
            </a:r>
            <a:r>
              <a:rPr lang="sr-Latn-BA" dirty="0" smtClean="0">
                <a:solidFill>
                  <a:schemeClr val="tx1"/>
                </a:solidFill>
              </a:rPr>
              <a:t>ho incontrat</a:t>
            </a:r>
            <a:r>
              <a:rPr lang="sr-Latn-BA" dirty="0" smtClean="0">
                <a:solidFill>
                  <a:srgbClr val="FF0000"/>
                </a:solidFill>
              </a:rPr>
              <a:t>O</a:t>
            </a:r>
            <a:r>
              <a:rPr lang="sr-Latn-B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4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84819"/>
          </a:xfrm>
        </p:spPr>
        <p:txBody>
          <a:bodyPr/>
          <a:lstStyle/>
          <a:p>
            <a:r>
              <a:rPr lang="sr-Latn-BA" sz="3200" dirty="0" smtClean="0"/>
              <a:t>Esercizio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17" y="1107057"/>
            <a:ext cx="10434918" cy="5227607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 smtClean="0"/>
              <a:t>Sostituisci i nomi e le espressioni in rosso con i pronomi diretti atoni e accorda il participio, se necessario. </a:t>
            </a:r>
          </a:p>
          <a:p>
            <a:pPr marL="0" indent="538163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dirty="0" smtClean="0"/>
              <a:t>1. Non ho mai capito </a:t>
            </a:r>
            <a:r>
              <a:rPr lang="it-IT" sz="2800" dirty="0" smtClean="0">
                <a:solidFill>
                  <a:srgbClr val="FF0000"/>
                </a:solidFill>
              </a:rPr>
              <a:t>il greco</a:t>
            </a:r>
            <a:r>
              <a:rPr lang="it-IT" sz="2800" dirty="0" smtClean="0"/>
              <a:t>.  </a:t>
            </a:r>
          </a:p>
          <a:p>
            <a:pPr marL="0" indent="0">
              <a:buNone/>
            </a:pPr>
            <a:r>
              <a:rPr lang="it-IT" sz="2800" dirty="0" smtClean="0"/>
              <a:t>   					 </a:t>
            </a:r>
            <a:r>
              <a:rPr lang="it-IT" sz="2800" dirty="0" smtClean="0">
                <a:solidFill>
                  <a:srgbClr val="FF0000"/>
                </a:solidFill>
              </a:rPr>
              <a:t>lo</a:t>
            </a:r>
          </a:p>
          <a:p>
            <a:pPr marL="0" indent="538163">
              <a:buNone/>
            </a:pPr>
            <a:r>
              <a:rPr lang="it-IT" sz="2800" dirty="0"/>
              <a:t>	</a:t>
            </a:r>
            <a:r>
              <a:rPr lang="it-IT" sz="2800" dirty="0" smtClean="0"/>
              <a:t>Non </a:t>
            </a:r>
            <a:r>
              <a:rPr lang="it-IT" sz="2800" dirty="0" smtClean="0">
                <a:solidFill>
                  <a:srgbClr val="FF0000"/>
                </a:solidFill>
              </a:rPr>
              <a:t>l’</a:t>
            </a:r>
            <a:r>
              <a:rPr lang="it-IT" sz="2800" dirty="0" smtClean="0"/>
              <a:t>ho mai capit</a:t>
            </a:r>
            <a:r>
              <a:rPr lang="it-IT" sz="2800" dirty="0" smtClean="0">
                <a:solidFill>
                  <a:srgbClr val="FF0000"/>
                </a:solidFill>
              </a:rPr>
              <a:t>o</a:t>
            </a:r>
            <a:r>
              <a:rPr lang="it-IT" sz="2800" dirty="0" smtClean="0"/>
              <a:t>. (</a:t>
            </a:r>
            <a:r>
              <a:rPr lang="it-IT" sz="2800" strike="sngStrike" dirty="0" smtClean="0"/>
              <a:t>Non lo ho mai capito.</a:t>
            </a:r>
            <a:r>
              <a:rPr lang="it-IT" sz="2800" dirty="0" smtClean="0"/>
              <a:t>)</a:t>
            </a:r>
          </a:p>
          <a:p>
            <a:pPr marL="0" indent="538163">
              <a:buNone/>
            </a:pPr>
            <a:endParaRPr lang="it-IT" sz="2800" dirty="0" smtClean="0"/>
          </a:p>
          <a:p>
            <a:pPr marL="0" indent="538163">
              <a:buNone/>
            </a:pPr>
            <a:r>
              <a:rPr lang="it-IT" sz="2800" dirty="0" smtClean="0"/>
              <a:t>2. Ho chiamato </a:t>
            </a:r>
            <a:r>
              <a:rPr lang="it-IT" sz="2800" dirty="0" smtClean="0">
                <a:solidFill>
                  <a:srgbClr val="FF0000"/>
                </a:solidFill>
              </a:rPr>
              <a:t>i miei genitori </a:t>
            </a:r>
            <a:r>
              <a:rPr lang="it-IT" sz="2800" dirty="0" smtClean="0"/>
              <a:t>questa mattina.</a:t>
            </a:r>
          </a:p>
          <a:p>
            <a:pPr marL="0" indent="538163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                                   li</a:t>
            </a:r>
          </a:p>
          <a:p>
            <a:pPr marL="0" indent="538163">
              <a:buNone/>
            </a:pPr>
            <a:r>
              <a:rPr lang="it-IT" sz="2800" dirty="0"/>
              <a:t>	</a:t>
            </a:r>
            <a:r>
              <a:rPr lang="it-IT" sz="2800" dirty="0" smtClean="0">
                <a:solidFill>
                  <a:srgbClr val="FF0000"/>
                </a:solidFill>
              </a:rPr>
              <a:t>Li</a:t>
            </a:r>
            <a:r>
              <a:rPr lang="it-IT" sz="2800" dirty="0" smtClean="0"/>
              <a:t> ho chiamat</a:t>
            </a:r>
            <a:r>
              <a:rPr lang="it-IT" sz="2800" dirty="0" smtClean="0">
                <a:solidFill>
                  <a:srgbClr val="FF0000"/>
                </a:solidFill>
              </a:rPr>
              <a:t>i</a:t>
            </a:r>
            <a:r>
              <a:rPr lang="it-IT" sz="2800" dirty="0" smtClean="0"/>
              <a:t> questa mattina. (</a:t>
            </a:r>
            <a:r>
              <a:rPr lang="it-IT" sz="2800" strike="sngStrike" dirty="0" smtClean="0"/>
              <a:t>Li ho chiamato</a:t>
            </a:r>
            <a:r>
              <a:rPr lang="it-IT" sz="2800" dirty="0" smtClean="0"/>
              <a:t>...)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5526614" y="2396738"/>
            <a:ext cx="167940" cy="1267264"/>
          </a:xfrm>
          <a:prstGeom prst="leftBrace">
            <a:avLst>
              <a:gd name="adj1" fmla="val 8333"/>
              <a:gd name="adj2" fmla="val 49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4723056" y="3992134"/>
            <a:ext cx="243840" cy="2179320"/>
          </a:xfrm>
          <a:prstGeom prst="leftBrace">
            <a:avLst>
              <a:gd name="adj1" fmla="val 8333"/>
              <a:gd name="adj2" fmla="val 506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7942729" y="1748119"/>
            <a:ext cx="3074894" cy="2048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Il participio passato finisce in -O perchè concorda con il pronome maschile singolare LO che qui diventa L’.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9213448" y="4074289"/>
            <a:ext cx="2879940" cy="210239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Il participio passato finisce in </a:t>
            </a:r>
            <a:r>
              <a:rPr lang="sr-Latn-BA" dirty="0" smtClean="0">
                <a:solidFill>
                  <a:srgbClr val="FF0000"/>
                </a:solidFill>
              </a:rPr>
              <a:t>-</a:t>
            </a:r>
            <a:r>
              <a:rPr lang="it-IT" dirty="0" smtClean="0">
                <a:solidFill>
                  <a:srgbClr val="FF0000"/>
                </a:solidFill>
              </a:rPr>
              <a:t>I  </a:t>
            </a:r>
            <a:r>
              <a:rPr lang="sr-Latn-BA" dirty="0" smtClean="0">
                <a:solidFill>
                  <a:srgbClr val="FF0000"/>
                </a:solidFill>
              </a:rPr>
              <a:t>perch</a:t>
            </a:r>
            <a:r>
              <a:rPr lang="it-IT" dirty="0" smtClean="0">
                <a:solidFill>
                  <a:srgbClr val="FF0000"/>
                </a:solidFill>
              </a:rPr>
              <a:t>è concorda con il pronome  maschile plurale LI.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2295"/>
            <a:ext cx="10972800" cy="4525963"/>
          </a:xfrm>
        </p:spPr>
        <p:txBody>
          <a:bodyPr/>
          <a:lstStyle/>
          <a:p>
            <a:pPr marL="0" indent="538163">
              <a:lnSpc>
                <a:spcPct val="150000"/>
              </a:lnSpc>
              <a:buNone/>
            </a:pPr>
            <a:r>
              <a:rPr lang="it-IT" dirty="0"/>
              <a:t>3. Ho visto </a:t>
            </a:r>
            <a:r>
              <a:rPr lang="it-IT" dirty="0">
                <a:solidFill>
                  <a:srgbClr val="FF0000"/>
                </a:solidFill>
              </a:rPr>
              <a:t>la mia ex-ragazza </a:t>
            </a:r>
            <a:r>
              <a:rPr lang="it-IT" dirty="0"/>
              <a:t>nel parco.</a:t>
            </a:r>
          </a:p>
          <a:p>
            <a:pPr marL="0" indent="538163">
              <a:lnSpc>
                <a:spcPct val="150000"/>
              </a:lnSpc>
              <a:buNone/>
            </a:pPr>
            <a:r>
              <a:rPr lang="it-IT" dirty="0"/>
              <a:t>	</a:t>
            </a:r>
            <a:r>
              <a:rPr lang="it-IT" dirty="0">
                <a:solidFill>
                  <a:srgbClr val="FF0000"/>
                </a:solidFill>
              </a:rPr>
              <a:t>L’</a:t>
            </a:r>
            <a:r>
              <a:rPr lang="it-IT" dirty="0"/>
              <a:t>ho vist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nel parco.</a:t>
            </a:r>
          </a:p>
          <a:p>
            <a:pPr marL="0" indent="538163">
              <a:lnSpc>
                <a:spcPct val="150000"/>
              </a:lnSpc>
              <a:buNone/>
            </a:pPr>
            <a:endParaRPr lang="it-IT" dirty="0" smtClean="0"/>
          </a:p>
          <a:p>
            <a:pPr marL="0" indent="538163">
              <a:lnSpc>
                <a:spcPct val="150000"/>
              </a:lnSpc>
              <a:buNone/>
            </a:pPr>
            <a:r>
              <a:rPr lang="it-IT" dirty="0" smtClean="0"/>
              <a:t>4. </a:t>
            </a:r>
            <a:r>
              <a:rPr lang="it-IT" dirty="0"/>
              <a:t>Hai sentito Loretta e Paola?</a:t>
            </a:r>
          </a:p>
          <a:p>
            <a:pPr marL="0" indent="538163">
              <a:lnSpc>
                <a:spcPct val="150000"/>
              </a:lnSpc>
              <a:buNone/>
            </a:pPr>
            <a:r>
              <a:rPr lang="it-IT" dirty="0"/>
              <a:t>	</a:t>
            </a:r>
            <a:r>
              <a:rPr lang="it-IT" dirty="0">
                <a:solidFill>
                  <a:srgbClr val="FF0000"/>
                </a:solidFill>
              </a:rPr>
              <a:t>Le</a:t>
            </a:r>
            <a:r>
              <a:rPr lang="it-IT" dirty="0"/>
              <a:t> hai sentit</a:t>
            </a:r>
            <a:r>
              <a:rPr lang="it-IT" dirty="0">
                <a:solidFill>
                  <a:srgbClr val="FF0000"/>
                </a:solidFill>
              </a:rPr>
              <a:t>e</a:t>
            </a:r>
            <a:r>
              <a:rPr lang="it-IT" dirty="0"/>
              <a:t>.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8238566" y="1259542"/>
            <a:ext cx="3343834" cy="21022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Il participio passato finisce in -A perchè concorda con il pronome diretto LA che qui diventa L’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683188" y="3720353"/>
            <a:ext cx="3518647" cy="2127905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Il </a:t>
            </a:r>
            <a:r>
              <a:rPr lang="en-US" dirty="0" err="1" smtClean="0">
                <a:solidFill>
                  <a:srgbClr val="FF0000"/>
                </a:solidFill>
              </a:rPr>
              <a:t>participio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passato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finisce</a:t>
            </a:r>
            <a:r>
              <a:rPr lang="en-US" dirty="0" smtClean="0">
                <a:solidFill>
                  <a:srgbClr val="FF0000"/>
                </a:solidFill>
              </a:rPr>
              <a:t> in -E perch</a:t>
            </a:r>
            <a:r>
              <a:rPr lang="it-IT" dirty="0" smtClean="0">
                <a:solidFill>
                  <a:srgbClr val="FF0000"/>
                </a:solidFill>
              </a:rPr>
              <a:t>è concorda con il pronome diretto LE.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5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337</TotalTime>
  <Words>220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Simplified Arabic Fixed</vt:lpstr>
      <vt:lpstr>Diseño predeterminado</vt:lpstr>
      <vt:lpstr>PowerPoint Presentation</vt:lpstr>
      <vt:lpstr>PowerPoint Presentation</vt:lpstr>
      <vt:lpstr>Pronomi diretti LO, LA, LI, LE al passato prossimo</vt:lpstr>
      <vt:lpstr>Esercizio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Laptop</cp:lastModifiedBy>
  <cp:revision>39</cp:revision>
  <dcterms:created xsi:type="dcterms:W3CDTF">2020-04-02T22:06:08Z</dcterms:created>
  <dcterms:modified xsi:type="dcterms:W3CDTF">2021-02-03T08:23:25Z</dcterms:modified>
</cp:coreProperties>
</file>