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sldIdLst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4619" autoAdjust="0"/>
  </p:normalViewPr>
  <p:slideViewPr>
    <p:cSldViewPr snapToGrid="0">
      <p:cViewPr varScale="1">
        <p:scale>
          <a:sx n="49" d="100"/>
          <a:sy n="49" d="100"/>
        </p:scale>
        <p:origin x="-108" y="-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pPr/>
              <a:t>2/12/2021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pPr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pPr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pPr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pPr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pPr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pPr/>
              <a:t>2/12/2021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pPr/>
              <a:t>2/12/2021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pPr/>
              <a:t>2/12/2021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pPr/>
              <a:t>2/12/2021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pPr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aki13vlada.wordpress.com/2014/11/29/%D0%BE%D0%B1%D0%B0%D0%B2%D0%B5%D1%88%D1%82%D0%B5%D1%9A%D0%B5-%D0%B7%D0%B0-%D1%83%D1%87%D0%B5%D0%BD%D0%B8%D0%BA%D0%B5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reativecommons.org/licenses/by-nc-nd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cimotehnicko.wordpress.com/2013/12/02/%D0%B8%D0%B7%D0%B2%D0%BE%D1%80%D0%B8-%D0%B5%D0%BD%D0%B5%D1%80%D0%B3%D0%B8%D1%98%D0%B5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andomreviewsph.wordpress.com/2013/01/05/adieu-doomsday-bonjour-terrible-twos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ct image">
            <a:extLst>
              <a:ext uri="{FF2B5EF4-FFF2-40B4-BE49-F238E27FC236}">
                <a16:creationId xmlns=""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64" name="Rectangle 59">
            <a:extLst>
              <a:ext uri="{FF2B5EF4-FFF2-40B4-BE49-F238E27FC236}">
                <a16:creationId xmlns="" xmlns:a16="http://schemas.microsoft.com/office/drawing/2014/main" id="{2644B391-9BFE-445C-A9EC-F544BB85FB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Rectangle 61">
            <a:extLst>
              <a:ext uri="{FF2B5EF4-FFF2-40B4-BE49-F238E27FC236}">
                <a16:creationId xmlns="" xmlns:a16="http://schemas.microsoft.com/office/drawing/2014/main" id="{80F26E69-87D9-4655-AE7B-280A87AA3C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6"/>
            <a:ext cx="4775075" cy="2200185"/>
          </a:xfrm>
        </p:spPr>
        <p:txBody>
          <a:bodyPr>
            <a:normAutofit fontScale="90000"/>
          </a:bodyPr>
          <a:lstStyle/>
          <a:p>
            <a:r>
              <a:rPr lang="en-US" sz="2800" dirty="0" err="1">
                <a:solidFill>
                  <a:schemeClr val="tx1"/>
                </a:solidFill>
              </a:rPr>
              <a:t>Adjektivdeklination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err="1">
                <a:solidFill>
                  <a:schemeClr val="tx1"/>
                </a:solidFill>
              </a:rPr>
              <a:t>im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nominativ</a:t>
            </a:r>
            <a:r>
              <a:rPr lang="en-US" sz="2800" dirty="0">
                <a:solidFill>
                  <a:schemeClr val="tx1"/>
                </a:solidFill>
              </a:rPr>
              <a:t> und </a:t>
            </a:r>
            <a:r>
              <a:rPr lang="en-US" sz="2800" dirty="0" err="1">
                <a:solidFill>
                  <a:schemeClr val="tx1"/>
                </a:solidFill>
              </a:rPr>
              <a:t>akkusativ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err="1">
                <a:solidFill>
                  <a:schemeClr val="tx1"/>
                </a:solidFill>
              </a:rPr>
              <a:t>nach</a:t>
            </a:r>
            <a:r>
              <a:rPr lang="en-US" sz="2800" dirty="0">
                <a:solidFill>
                  <a:schemeClr val="tx1"/>
                </a:solidFill>
              </a:rPr>
              <a:t> dem </a:t>
            </a:r>
            <a:r>
              <a:rPr lang="en-US" sz="2800" dirty="0" err="1">
                <a:solidFill>
                  <a:schemeClr val="tx1"/>
                </a:solidFill>
              </a:rPr>
              <a:t>unbestimmten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artikel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="" xmlns:a16="http://schemas.microsoft.com/office/drawing/2014/main" id="{4D1DB5BF-BF01-4E13-9848-2F656B37184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8540" b="8540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5ABDF2F2-4A5C-4C59-AA72-3DDCF66D3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Was </a:t>
            </a:r>
            <a:r>
              <a:rPr lang="de-DE" sz="2800" dirty="0"/>
              <a:t>wünscht sich Sofie und ihre Familie?</a:t>
            </a:r>
            <a:endParaRPr lang="en-US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3172928-828F-414C-AADC-62C994A9D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3112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="" xmlns:a16="http://schemas.microsoft.com/office/drawing/2014/main" id="{3C6D143B-C009-42B5-BBF3-91093A2EE086}"/>
              </a:ext>
            </a:extLst>
          </p:cNvPr>
          <p:cNvSpPr/>
          <p:nvPr/>
        </p:nvSpPr>
        <p:spPr>
          <a:xfrm>
            <a:off x="617040" y="1190847"/>
            <a:ext cx="5443870" cy="1158948"/>
          </a:xfrm>
          <a:prstGeom prst="ellipse">
            <a:avLst/>
          </a:prstGeom>
          <a:solidFill>
            <a:schemeClr val="accent4">
              <a:alpha val="74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r>
              <a:rPr lang="de-DE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      </a:t>
            </a:r>
            <a:r>
              <a:rPr lang="de-DE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Ich möchte am liebsten </a:t>
            </a:r>
            <a:r>
              <a:rPr lang="de-DE" sz="24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ein</a:t>
            </a:r>
            <a:r>
              <a:rPr lang="de-DE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de-DE" sz="24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schnell</a:t>
            </a:r>
            <a:r>
              <a:rPr lang="de-DE" sz="4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</a:t>
            </a:r>
            <a:r>
              <a:rPr lang="de-D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de-DE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Auto</a:t>
            </a:r>
            <a:r>
              <a:rPr lang="de-DE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58F55A22-56EB-4E2F-9200-C70A28EAC709}"/>
              </a:ext>
            </a:extLst>
          </p:cNvPr>
          <p:cNvSpPr/>
          <p:nvPr/>
        </p:nvSpPr>
        <p:spPr>
          <a:xfrm>
            <a:off x="6355830" y="1190846"/>
            <a:ext cx="5099212" cy="15250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2) </a:t>
            </a:r>
            <a:r>
              <a:rPr lang="de-DE" b="1" dirty="0">
                <a:solidFill>
                  <a:schemeClr val="tx1"/>
                </a:solidFill>
              </a:rPr>
              <a:t>Ich hätte gern </a:t>
            </a:r>
            <a:r>
              <a:rPr lang="de-DE" sz="2800" b="1" dirty="0">
                <a:solidFill>
                  <a:schemeClr val="tx1"/>
                </a:solidFill>
              </a:rPr>
              <a:t>modern</a:t>
            </a:r>
            <a:r>
              <a:rPr lang="de-DE" sz="36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 </a:t>
            </a:r>
            <a:r>
              <a:rPr lang="de-DE" b="1" dirty="0">
                <a:solidFill>
                  <a:schemeClr val="tx1"/>
                </a:solidFill>
              </a:rPr>
              <a:t>Designer</a:t>
            </a:r>
            <a:r>
              <a:rPr lang="de-DE" b="1" dirty="0"/>
              <a:t> </a:t>
            </a:r>
            <a:r>
              <a:rPr lang="de-DE" b="1" dirty="0">
                <a:solidFill>
                  <a:srgbClr val="FFC000"/>
                </a:solidFill>
              </a:rPr>
              <a:t>Möbel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42F4B9E0-3E51-4A52-A408-389F1C8BF6EE}"/>
              </a:ext>
            </a:extLst>
          </p:cNvPr>
          <p:cNvSpPr/>
          <p:nvPr/>
        </p:nvSpPr>
        <p:spPr>
          <a:xfrm>
            <a:off x="334576" y="2489240"/>
            <a:ext cx="4263655" cy="1378222"/>
          </a:xfrm>
          <a:prstGeom prst="ellipse">
            <a:avLst/>
          </a:prstGeom>
          <a:solidFill>
            <a:schemeClr val="accent6">
              <a:alpha val="6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3)</a:t>
            </a:r>
            <a:r>
              <a:rPr lang="de-DE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de-DE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Ich möchte </a:t>
            </a:r>
            <a:r>
              <a:rPr lang="de-DE" sz="28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einen</a:t>
            </a:r>
            <a:r>
              <a:rPr lang="de-DE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de-DE" sz="28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intertesant</a:t>
            </a:r>
            <a:r>
              <a:rPr lang="de-DE" sz="4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</a:t>
            </a:r>
            <a:r>
              <a:rPr lang="de-DE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de-DE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Fotokurs</a:t>
            </a:r>
            <a:r>
              <a:rPr lang="de-DE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de-DE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machen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41263411-ABC6-45E8-8B60-6365FCE8D2D2}"/>
              </a:ext>
            </a:extLst>
          </p:cNvPr>
          <p:cNvSpPr/>
          <p:nvPr/>
        </p:nvSpPr>
        <p:spPr>
          <a:xfrm>
            <a:off x="5887723" y="2899121"/>
            <a:ext cx="4869711" cy="1158948"/>
          </a:xfrm>
          <a:prstGeom prst="ellipse">
            <a:avLst/>
          </a:prstGeom>
          <a:solidFill>
            <a:schemeClr val="accent4">
              <a:alpha val="6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4) </a:t>
            </a:r>
            <a:r>
              <a:rPr lang="de-DE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Ich möchte gern </a:t>
            </a:r>
            <a:r>
              <a:rPr lang="de-DE" sz="2800" b="1" dirty="0">
                <a:solidFill>
                  <a:srgbClr val="0070C0"/>
                </a:solidFill>
              </a:rPr>
              <a:t>einen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sz="2800" b="1" dirty="0">
                <a:solidFill>
                  <a:schemeClr val="tx1"/>
                </a:solidFill>
              </a:rPr>
              <a:t>neu</a:t>
            </a:r>
            <a:r>
              <a:rPr lang="de-DE" sz="3600" b="1" dirty="0">
                <a:solidFill>
                  <a:srgbClr val="0070C0"/>
                </a:solidFill>
              </a:rPr>
              <a:t>en</a:t>
            </a:r>
            <a:r>
              <a:rPr lang="de-DE" b="1" dirty="0"/>
              <a:t> </a:t>
            </a:r>
            <a:r>
              <a:rPr lang="de-DE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Laptop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B65316AE-FCC6-4C2F-BCE5-90E27FE2269C}"/>
              </a:ext>
            </a:extLst>
          </p:cNvPr>
          <p:cNvSpPr/>
          <p:nvPr/>
        </p:nvSpPr>
        <p:spPr>
          <a:xfrm>
            <a:off x="441945" y="4617140"/>
            <a:ext cx="3859618" cy="1244009"/>
          </a:xfrm>
          <a:prstGeom prst="ellipse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5) </a:t>
            </a:r>
            <a:r>
              <a:rPr lang="de-DE" b="1" dirty="0">
                <a:solidFill>
                  <a:schemeClr val="tx1"/>
                </a:solidFill>
              </a:rPr>
              <a:t>Ich hätte gern </a:t>
            </a:r>
            <a:r>
              <a:rPr lang="de-DE" sz="2800" b="1" dirty="0">
                <a:solidFill>
                  <a:srgbClr val="00B050"/>
                </a:solidFill>
              </a:rPr>
              <a:t>ein</a:t>
            </a:r>
            <a:r>
              <a:rPr lang="de-DE" b="1" dirty="0">
                <a:solidFill>
                  <a:srgbClr val="00B050"/>
                </a:solidFill>
              </a:rPr>
              <a:t> </a:t>
            </a:r>
            <a:r>
              <a:rPr lang="de-DE" sz="2800" b="1" dirty="0">
                <a:solidFill>
                  <a:schemeClr val="tx1"/>
                </a:solidFill>
              </a:rPr>
              <a:t>bequem</a:t>
            </a:r>
            <a:r>
              <a:rPr lang="de-DE" sz="3600" b="1" dirty="0">
                <a:solidFill>
                  <a:srgbClr val="00B050"/>
                </a:solidFill>
              </a:rPr>
              <a:t>es</a:t>
            </a:r>
            <a:r>
              <a:rPr lang="de-DE" dirty="0"/>
              <a:t> </a:t>
            </a:r>
            <a:r>
              <a:rPr lang="de-DE" b="1" dirty="0">
                <a:solidFill>
                  <a:srgbClr val="00B050"/>
                </a:solidFill>
              </a:rPr>
              <a:t>Sofa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E6AB18DE-E18C-4779-8A94-AA37D0B8E2BD}"/>
              </a:ext>
            </a:extLst>
          </p:cNvPr>
          <p:cNvSpPr/>
          <p:nvPr/>
        </p:nvSpPr>
        <p:spPr>
          <a:xfrm>
            <a:off x="6011055" y="4599738"/>
            <a:ext cx="5061095" cy="981479"/>
          </a:xfrm>
          <a:prstGeom prst="ellipse">
            <a:avLst/>
          </a:prstGeom>
          <a:solidFill>
            <a:schemeClr val="accent6">
              <a:alpha val="63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</a:rPr>
              <a:t>6) </a:t>
            </a:r>
            <a:r>
              <a:rPr lang="de-D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Ich möchte </a:t>
            </a:r>
            <a:r>
              <a:rPr lang="de-DE" sz="2800" b="1" dirty="0">
                <a:solidFill>
                  <a:srgbClr val="C00000"/>
                </a:solidFill>
              </a:rPr>
              <a:t>eine</a:t>
            </a:r>
            <a:r>
              <a:rPr lang="de-D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DE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weit</a:t>
            </a:r>
            <a:r>
              <a:rPr lang="de-DE" sz="3600" b="1" dirty="0">
                <a:solidFill>
                  <a:srgbClr val="C00000"/>
                </a:solidFill>
              </a:rPr>
              <a:t>e</a:t>
            </a:r>
            <a:r>
              <a:rPr lang="de-D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DE" b="1" dirty="0">
                <a:solidFill>
                  <a:srgbClr val="FF0000"/>
                </a:solidFill>
              </a:rPr>
              <a:t>Reise</a:t>
            </a:r>
            <a:r>
              <a:rPr lang="de-D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machen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1399" y="395445"/>
            <a:ext cx="2441723" cy="69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7781" y="2550392"/>
            <a:ext cx="1558441" cy="136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36370" y="4852440"/>
            <a:ext cx="1986196" cy="109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2721" y="374053"/>
            <a:ext cx="1774617" cy="126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74592" y="2981181"/>
            <a:ext cx="1641657" cy="100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883046" y="5197187"/>
            <a:ext cx="1653455" cy="113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31632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5" grpId="0" build="allAtOnce" animBg="1"/>
      <p:bldP spid="6" grpId="0" build="allAtOnce" animBg="1"/>
      <p:bldP spid="7" grpId="0" build="allAtOnce" animBg="1"/>
      <p:bldP spid="8" grpId="0" build="allAtOnce" animBg="1"/>
      <p:bldP spid="9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6D0819-A9EF-492A-BF12-FA89CC9FA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98474"/>
            <a:ext cx="10058400" cy="1371600"/>
          </a:xfrm>
        </p:spPr>
        <p:txBody>
          <a:bodyPr>
            <a:normAutofit/>
          </a:bodyPr>
          <a:lstStyle/>
          <a:p>
            <a:r>
              <a:rPr lang="de-DE" sz="2800" dirty="0"/>
              <a:t>Adjektivdeklination im Nominativ und Akkusativ nach dem unbestimmmten Artikel</a:t>
            </a:r>
            <a:endParaRPr lang="en-US" sz="2800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="" xmlns:a16="http://schemas.microsoft.com/office/drawing/2014/main" id="{7E6DF9F7-23C7-403E-A725-9C4BD92F87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9902124"/>
              </p:ext>
            </p:extLst>
          </p:nvPr>
        </p:nvGraphicFramePr>
        <p:xfrm>
          <a:off x="1066800" y="2731293"/>
          <a:ext cx="10058400" cy="148748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43025">
                  <a:extLst>
                    <a:ext uri="{9D8B030D-6E8A-4147-A177-3AD203B41FA5}">
                      <a16:colId xmlns="" xmlns:a16="http://schemas.microsoft.com/office/drawing/2014/main" val="1464636860"/>
                    </a:ext>
                  </a:extLst>
                </a:gridCol>
                <a:gridCol w="2409825">
                  <a:extLst>
                    <a:ext uri="{9D8B030D-6E8A-4147-A177-3AD203B41FA5}">
                      <a16:colId xmlns="" xmlns:a16="http://schemas.microsoft.com/office/drawing/2014/main" val="1818933417"/>
                    </a:ext>
                  </a:extLst>
                </a:gridCol>
                <a:gridCol w="2162175">
                  <a:extLst>
                    <a:ext uri="{9D8B030D-6E8A-4147-A177-3AD203B41FA5}">
                      <a16:colId xmlns="" xmlns:a16="http://schemas.microsoft.com/office/drawing/2014/main" val="2975457573"/>
                    </a:ext>
                  </a:extLst>
                </a:gridCol>
                <a:gridCol w="1866900">
                  <a:extLst>
                    <a:ext uri="{9D8B030D-6E8A-4147-A177-3AD203B41FA5}">
                      <a16:colId xmlns="" xmlns:a16="http://schemas.microsoft.com/office/drawing/2014/main" val="1403947419"/>
                    </a:ext>
                  </a:extLst>
                </a:gridCol>
                <a:gridCol w="2276475">
                  <a:extLst>
                    <a:ext uri="{9D8B030D-6E8A-4147-A177-3AD203B41FA5}">
                      <a16:colId xmlns="" xmlns:a16="http://schemas.microsoft.com/office/drawing/2014/main" val="1385929678"/>
                    </a:ext>
                  </a:extLst>
                </a:gridCol>
              </a:tblGrid>
              <a:tr h="743744">
                <a:tc>
                  <a:txBody>
                    <a:bodyPr/>
                    <a:lstStyle/>
                    <a:p>
                      <a:r>
                        <a:rPr lang="de-DE" dirty="0"/>
                        <a:t>Nominativ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ein neu</a:t>
                      </a:r>
                      <a:r>
                        <a:rPr lang="de-DE" dirty="0">
                          <a:solidFill>
                            <a:srgbClr val="0070C0"/>
                          </a:solidFill>
                        </a:rPr>
                        <a:t>er</a:t>
                      </a:r>
                      <a:r>
                        <a:rPr lang="de-DE" dirty="0"/>
                        <a:t> Laptop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eine modern</a:t>
                      </a:r>
                      <a:r>
                        <a:rPr lang="de-DE" dirty="0">
                          <a:solidFill>
                            <a:srgbClr val="C00000"/>
                          </a:solidFill>
                        </a:rPr>
                        <a:t>e </a:t>
                      </a:r>
                      <a:r>
                        <a:rPr lang="de-DE" dirty="0"/>
                        <a:t>Uhr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ein klein</a:t>
                      </a:r>
                      <a:r>
                        <a:rPr lang="de-DE" dirty="0">
                          <a:solidFill>
                            <a:srgbClr val="00B050"/>
                          </a:solidFill>
                        </a:rPr>
                        <a:t>es</a:t>
                      </a:r>
                      <a:r>
                        <a:rPr lang="de-DE" dirty="0"/>
                        <a:t> Boot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groß</a:t>
                      </a:r>
                      <a:r>
                        <a:rPr lang="de-DE" dirty="0">
                          <a:solidFill>
                            <a:srgbClr val="FFC000"/>
                          </a:solidFill>
                        </a:rPr>
                        <a:t>e </a:t>
                      </a:r>
                      <a:r>
                        <a:rPr lang="de-DE" dirty="0"/>
                        <a:t>Lautsprecher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98538021"/>
                  </a:ext>
                </a:extLst>
              </a:tr>
              <a:tr h="743744">
                <a:tc>
                  <a:txBody>
                    <a:bodyPr/>
                    <a:lstStyle/>
                    <a:p>
                      <a:r>
                        <a:rPr lang="de-DE" dirty="0"/>
                        <a:t>Akkusativ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einen neu</a:t>
                      </a:r>
                      <a:r>
                        <a:rPr lang="de-DE" dirty="0">
                          <a:solidFill>
                            <a:srgbClr val="0070C0"/>
                          </a:solidFill>
                        </a:rPr>
                        <a:t>en</a:t>
                      </a:r>
                      <a:r>
                        <a:rPr lang="de-DE" dirty="0"/>
                        <a:t> Laptop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eine modern</a:t>
                      </a:r>
                      <a:r>
                        <a:rPr lang="de-DE" dirty="0">
                          <a:solidFill>
                            <a:srgbClr val="C00000"/>
                          </a:solidFill>
                        </a:rPr>
                        <a:t>e</a:t>
                      </a:r>
                      <a:r>
                        <a:rPr lang="de-DE" dirty="0"/>
                        <a:t> Uhr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ein klein</a:t>
                      </a:r>
                      <a:r>
                        <a:rPr lang="de-DE" dirty="0">
                          <a:solidFill>
                            <a:srgbClr val="00B050"/>
                          </a:solidFill>
                        </a:rPr>
                        <a:t>es</a:t>
                      </a:r>
                      <a:r>
                        <a:rPr lang="de-DE" dirty="0"/>
                        <a:t> Boot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groß</a:t>
                      </a:r>
                      <a:r>
                        <a:rPr lang="de-DE" dirty="0">
                          <a:solidFill>
                            <a:srgbClr val="FFC000"/>
                          </a:solidFill>
                        </a:rPr>
                        <a:t>e</a:t>
                      </a:r>
                      <a:r>
                        <a:rPr lang="de-DE" dirty="0"/>
                        <a:t> Lautsprecher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05517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0506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9DAFDA-C4DA-48E0-BFA8-65F2AFD55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Hast du auch Wünsche? Was hättest du gern?</a:t>
            </a:r>
            <a:br>
              <a:rPr lang="de-DE" sz="3200" dirty="0"/>
            </a:br>
            <a:r>
              <a:rPr lang="de-DE" sz="3200" dirty="0"/>
              <a:t>                  Was möchtest du gern machen?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F83A90B-DD06-4219-A48A-39AE9899D1D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Mountainbike</a:t>
            </a:r>
          </a:p>
          <a:p>
            <a:r>
              <a:rPr lang="de-DE" sz="2000" b="1" dirty="0">
                <a:solidFill>
                  <a:srgbClr val="C00000"/>
                </a:solidFill>
              </a:rPr>
              <a:t>Uhr          Gittare</a:t>
            </a:r>
            <a:endParaRPr lang="de-DE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Reise             </a:t>
            </a:r>
            <a:r>
              <a:rPr lang="de-DE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Fernseher</a:t>
            </a:r>
            <a:endParaRPr lang="de-DE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Digitalkamera</a:t>
            </a:r>
          </a:p>
          <a:p>
            <a:r>
              <a:rPr lang="de-DE" sz="2000" b="1" dirty="0">
                <a:solidFill>
                  <a:srgbClr val="0070C0"/>
                </a:solidFill>
              </a:rPr>
              <a:t>Tanzkurs     </a:t>
            </a:r>
            <a:r>
              <a:rPr lang="de-DE" sz="2000" b="1" dirty="0">
                <a:solidFill>
                  <a:srgbClr val="00B050"/>
                </a:solidFill>
              </a:rPr>
              <a:t>Pferd</a:t>
            </a:r>
          </a:p>
          <a:p>
            <a:r>
              <a:rPr lang="de-DE" sz="2000" b="1" dirty="0">
                <a:solidFill>
                  <a:srgbClr val="00B050"/>
                </a:solidFill>
              </a:rPr>
              <a:t>Boot   </a:t>
            </a:r>
            <a:r>
              <a:rPr lang="de-DE" sz="2000" b="1" dirty="0">
                <a:solidFill>
                  <a:srgbClr val="0070C0"/>
                </a:solidFill>
              </a:rPr>
              <a:t>Kopfhörer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5AC0CD2-51A4-40DA-A502-C9FE5CA7C36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bs-Latn-BA" sz="2000" b="1" dirty="0" smtClean="0"/>
              <a:t>n</a:t>
            </a:r>
            <a:r>
              <a:rPr lang="de-DE" sz="2000" b="1" dirty="0" smtClean="0"/>
              <a:t>eu</a:t>
            </a:r>
            <a:r>
              <a:rPr lang="bs-Latn-BA" sz="2000" b="1" dirty="0" smtClean="0"/>
              <a:t>		</a:t>
            </a:r>
            <a:r>
              <a:rPr lang="de-DE" sz="2000" b="1" dirty="0" smtClean="0"/>
              <a:t>modern</a:t>
            </a:r>
            <a:r>
              <a:rPr lang="bs-Latn-BA" sz="2000" b="1" dirty="0" smtClean="0"/>
              <a:t>	</a:t>
            </a:r>
            <a:r>
              <a:rPr lang="de-DE" sz="2000" b="1" dirty="0" smtClean="0"/>
              <a:t>teuer</a:t>
            </a:r>
            <a:endParaRPr lang="de-DE" sz="2000" b="1" dirty="0"/>
          </a:p>
          <a:p>
            <a:r>
              <a:rPr lang="de-DE" sz="2000" b="1" dirty="0" smtClean="0"/>
              <a:t>gu</a:t>
            </a:r>
            <a:r>
              <a:rPr lang="bs-Latn-BA" sz="2000" b="1" dirty="0" smtClean="0"/>
              <a:t>t		</a:t>
            </a:r>
            <a:r>
              <a:rPr lang="de-DE" sz="2000" b="1" dirty="0" smtClean="0"/>
              <a:t>cool</a:t>
            </a:r>
            <a:r>
              <a:rPr lang="bs-Latn-BA" sz="2000" b="1" dirty="0" smtClean="0"/>
              <a:t>		</a:t>
            </a:r>
            <a:r>
              <a:rPr lang="de-DE" sz="2000" b="1" dirty="0" smtClean="0"/>
              <a:t>weit     </a:t>
            </a:r>
            <a:endParaRPr lang="de-DE" sz="2000" b="1" dirty="0"/>
          </a:p>
          <a:p>
            <a:r>
              <a:rPr lang="de-DE" sz="2000" b="1" dirty="0" smtClean="0"/>
              <a:t>klein</a:t>
            </a:r>
            <a:r>
              <a:rPr lang="bs-Latn-BA" sz="2000" b="1" dirty="0" smtClean="0"/>
              <a:t>		</a:t>
            </a:r>
            <a:r>
              <a:rPr lang="de-DE" sz="2000" b="1" dirty="0" smtClean="0"/>
              <a:t>schön</a:t>
            </a:r>
            <a:r>
              <a:rPr lang="bs-Latn-BA" sz="2000" b="1" dirty="0" smtClean="0"/>
              <a:t>		</a:t>
            </a:r>
            <a:r>
              <a:rPr lang="de-DE" sz="2000" b="1" dirty="0" smtClean="0"/>
              <a:t>groß</a:t>
            </a:r>
            <a:endParaRPr lang="de-DE" sz="2000" b="1" dirty="0"/>
          </a:p>
          <a:p>
            <a:r>
              <a:rPr lang="de-DE" sz="2000" b="1" dirty="0" smtClean="0"/>
              <a:t>Toll</a:t>
            </a:r>
            <a:r>
              <a:rPr lang="bs-Latn-BA" sz="2000" b="1" dirty="0" smtClean="0"/>
              <a:t>		</a:t>
            </a:r>
            <a:r>
              <a:rPr lang="de-DE" sz="2000" b="1" dirty="0" smtClean="0"/>
              <a:t>interessant</a:t>
            </a:r>
            <a:endParaRPr lang="en-US" sz="2000" b="1" dirty="0"/>
          </a:p>
        </p:txBody>
      </p:sp>
    </p:spTree>
    <p:extLst>
      <p:ext uri="{BB962C8B-B14F-4D97-AF65-F5344CB8AC3E}">
        <p14:creationId xmlns="" xmlns:p14="http://schemas.microsoft.com/office/powerpoint/2010/main" val="189401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="" xmlns:a16="http://schemas.microsoft.com/office/drawing/2014/main" id="{CB7C7E9D-858C-4B30-83AB-620CCD8AE26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5513" r="5513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88030572-46DD-431E-84A6-D09AFDD92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1181100"/>
            <a:ext cx="3144774" cy="1068324"/>
          </a:xfrm>
        </p:spPr>
        <p:txBody>
          <a:bodyPr/>
          <a:lstStyle/>
          <a:p>
            <a:r>
              <a:rPr lang="de-DE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 hätte gern ein kleines Boot.</a:t>
            </a:r>
            <a:endParaRPr lang="en-US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541F413-4F80-4C3E-A0D8-44B9E06E0C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58175" y="2386584"/>
            <a:ext cx="3363849" cy="3511296"/>
          </a:xfrm>
        </p:spPr>
        <p:txBody>
          <a:bodyPr>
            <a:normAutofit/>
          </a:bodyPr>
          <a:lstStyle/>
          <a:p>
            <a:r>
              <a:rPr lang="de-DE" sz="2000" b="1" dirty="0">
                <a:solidFill>
                  <a:srgbClr val="C00000"/>
                </a:solidFill>
              </a:rPr>
              <a:t>Ich hätte gern eine coole</a:t>
            </a:r>
          </a:p>
          <a:p>
            <a:r>
              <a:rPr lang="de-DE" sz="2000" b="1" dirty="0">
                <a:solidFill>
                  <a:srgbClr val="C00000"/>
                </a:solidFill>
              </a:rPr>
              <a:t>Spielkonsole</a:t>
            </a:r>
            <a:r>
              <a:rPr lang="de-DE" sz="2000" b="1" dirty="0"/>
              <a:t>.</a:t>
            </a:r>
          </a:p>
          <a:p>
            <a:endParaRPr lang="de-DE" sz="2000" b="1" dirty="0"/>
          </a:p>
          <a:p>
            <a:r>
              <a:rPr lang="de-DE" sz="2000" i="1" dirty="0">
                <a:solidFill>
                  <a:srgbClr val="0070C0"/>
                </a:solidFill>
              </a:rPr>
              <a:t>Ich möchte einen interessanten Tanzkurs machen.</a:t>
            </a:r>
            <a:endParaRPr lang="en-US" sz="2000" i="1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2D2DA5B-0A7F-4465-AA7B-6DBCB043B670}"/>
              </a:ext>
            </a:extLst>
          </p:cNvPr>
          <p:cNvSpPr txBox="1"/>
          <p:nvPr/>
        </p:nvSpPr>
        <p:spPr>
          <a:xfrm>
            <a:off x="228599" y="6620256"/>
            <a:ext cx="76962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vaki13vlada.wordpress.com/2014/11/29/%D0%BE%D0%B1%D0%B0%D0%B2%D0%B5%D1%88%D1%82%D0%B5%D1%9A%D0%B5-%D0%B7%D0%B0-%D1%83%D1%87%D0%B5%D0%BD%D0%B8%D0%BA%D0%B5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="" xmlns:p14="http://schemas.microsoft.com/office/powerpoint/2010/main" val="79788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B87EF5-6D15-49F1-B385-201F8229D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947769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de-DE" dirty="0"/>
              <a:t>Hausaufgabe :</a:t>
            </a:r>
            <a:br>
              <a:rPr lang="de-DE" dirty="0"/>
            </a:br>
            <a:r>
              <a:rPr lang="de-DE" dirty="0"/>
              <a:t>Arbeitsbuch,Seite 44,Übungen 13,14 und 15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FBD49F55-0B18-4360-BD01-C4A94280AF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86509" y="438150"/>
            <a:ext cx="3152381" cy="3114675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7A51E36-D059-4564-AC1E-8672CB6B5A96}"/>
              </a:ext>
            </a:extLst>
          </p:cNvPr>
          <p:cNvSpPr txBox="1"/>
          <p:nvPr/>
        </p:nvSpPr>
        <p:spPr>
          <a:xfrm>
            <a:off x="4786509" y="2411297"/>
            <a:ext cx="3152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ucimotehnicko.wordpress.com/2013/12/02/%D0%B8%D0%B7%D0%B2%D0%BE%D1%80%D0%B8-%D0%B5%D0%BD%D0%B5%D1%80%D0%B3%D0%B8%D1%98%D0%B5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="" xmlns:p14="http://schemas.microsoft.com/office/powerpoint/2010/main" val="71419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979F80-9D7E-4AE5-93C3-5C6BEFB7C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Danke, bis bald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F1E79694-B2EC-419E-A71C-D918E85316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16250" y="2103438"/>
            <a:ext cx="6159499" cy="3849687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6BBF13C-BC05-41F1-AED4-120B041D296F}"/>
              </a:ext>
            </a:extLst>
          </p:cNvPr>
          <p:cNvSpPr txBox="1"/>
          <p:nvPr/>
        </p:nvSpPr>
        <p:spPr>
          <a:xfrm>
            <a:off x="3016250" y="5953125"/>
            <a:ext cx="61594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randomreviewsph.wordpress.com/2013/01/05/adieu-doomsday-bonjour-terrible-two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="" xmlns:p14="http://schemas.microsoft.com/office/powerpoint/2010/main" val="179669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VTI" id="{A72E8C35-66DD-49F8-AF66-813F19B983AE}" vid="{93CCBC76-B7A1-4C3D-93EA-5CE34C4670F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34A532A-EA0D-41F9-B458-AF9358EF2F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9927E4-E194-47BE-91C2-B87D50CF51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92E9E5-79AF-4029-8FCA-9C327D54FD8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{262A5D6B-49A7-46DA-A763-34FE0A2F215C}tf56410444_win32</Template>
  <TotalTime>123</TotalTime>
  <Words>170</Words>
  <Application>Microsoft Office PowerPoint</Application>
  <PresentationFormat>Custom</PresentationFormat>
  <Paragraphs>40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SavonVTI</vt:lpstr>
      <vt:lpstr>Adjektivdeklination  im  nominativ und akkusativ  nach dem unbestimmten artikel</vt:lpstr>
      <vt:lpstr>Was wünscht sich Sofie und ihre Familie?</vt:lpstr>
      <vt:lpstr>Slide 3</vt:lpstr>
      <vt:lpstr>Adjektivdeklination im Nominativ und Akkusativ nach dem unbestimmmten Artikel</vt:lpstr>
      <vt:lpstr>Hast du auch Wünsche? Was hättest du gern?                   Was möchtest du gern machen?</vt:lpstr>
      <vt:lpstr>Ich hätte gern ein kleines Boot.</vt:lpstr>
      <vt:lpstr>Hausaufgabe : Arbeitsbuch,Seite 44,Übungen 13,14 und 15</vt:lpstr>
      <vt:lpstr>Danke, bis bald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Adjektivdeklination im nominativ und akkusativ nach dem unbestimmten artikel</dc:title>
  <dc:creator>HP</dc:creator>
  <cp:lastModifiedBy>PC Soft</cp:lastModifiedBy>
  <cp:revision>9</cp:revision>
  <dcterms:created xsi:type="dcterms:W3CDTF">2021-02-11T16:50:21Z</dcterms:created>
  <dcterms:modified xsi:type="dcterms:W3CDTF">2021-02-12T19:32:53Z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