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sldIdLst>
    <p:sldId id="268" r:id="rId2"/>
    <p:sldId id="269" r:id="rId3"/>
    <p:sldId id="272" r:id="rId4"/>
    <p:sldId id="284" r:id="rId5"/>
    <p:sldId id="287" r:id="rId6"/>
    <p:sldId id="288" r:id="rId7"/>
    <p:sldId id="289" r:id="rId8"/>
    <p:sldId id="276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Umereni stil 2 – Naglašav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Umereni stil 2 – Naglašav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ila, bez koordinatne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koordinatna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Umereni stil 4 – Naglašav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Tamni stil 2 – Naglašavanje 5/naglašavanj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>
        <p:scale>
          <a:sx n="81" d="100"/>
          <a:sy n="81" d="100"/>
        </p:scale>
        <p:origin x="-17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2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8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9028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55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722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75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6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3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9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5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44921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8564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0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3519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5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1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7169426"/>
          </a:xfrm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F4585420-238C-4A1B-836A-6D6DE6A55D1F}"/>
              </a:ext>
            </a:extLst>
          </p:cNvPr>
          <p:cNvSpPr txBox="1"/>
          <p:nvPr/>
        </p:nvSpPr>
        <p:spPr>
          <a:xfrm>
            <a:off x="2120347" y="723730"/>
            <a:ext cx="8547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МАТЕМАТИКА     4. РАЗРЕД</a:t>
            </a:r>
            <a:endParaRPr lang="sr-Latn-R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ravougaonik 3">
            <a:extLst>
              <a:ext uri="{FF2B5EF4-FFF2-40B4-BE49-F238E27FC236}">
                <a16:creationId xmlns="" xmlns:a16="http://schemas.microsoft.com/office/drawing/2014/main" id="{BDF3EB51-89CD-429B-B5E7-E632F8EC1E16}"/>
              </a:ext>
            </a:extLst>
          </p:cNvPr>
          <p:cNvSpPr/>
          <p:nvPr/>
        </p:nvSpPr>
        <p:spPr>
          <a:xfrm>
            <a:off x="707706" y="4740668"/>
            <a:ext cx="103499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sr-Cyrl-RS" sz="3200" dirty="0">
                <a:solidFill>
                  <a:prstClr val="white"/>
                </a:solidFill>
                <a:latin typeface="+mj-lt"/>
                <a:cs typeface="Times New Roman" panose="02020603050405020304" pitchFamily="18" charset="0"/>
              </a:rPr>
              <a:t>Шта смо научили</a:t>
            </a:r>
            <a:r>
              <a:rPr lang="sr-Latn-RS" sz="3200" dirty="0">
                <a:solidFill>
                  <a:prstClr val="white"/>
                </a:solidFill>
                <a:latin typeface="+mj-lt"/>
                <a:cs typeface="Times New Roman" panose="02020603050405020304" pitchFamily="18" charset="0"/>
              </a:rPr>
              <a:t> o </a:t>
            </a:r>
            <a:r>
              <a:rPr lang="sr-Cyrl-RS" sz="3200" dirty="0">
                <a:solidFill>
                  <a:prstClr val="white"/>
                </a:solidFill>
                <a:latin typeface="+mj-lt"/>
                <a:cs typeface="Times New Roman" panose="02020603050405020304" pitchFamily="18" charset="0"/>
              </a:rPr>
              <a:t>писменом одузимању</a:t>
            </a:r>
            <a:r>
              <a:rPr lang="sr-Latn-RS" sz="3200" dirty="0">
                <a:solidFill>
                  <a:prstClr val="white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prstClr val="white"/>
                </a:solidFill>
                <a:latin typeface="+mj-lt"/>
                <a:cs typeface="Times New Roman" panose="02020603050405020304" pitchFamily="18" charset="0"/>
              </a:rPr>
              <a:t>на претходном часу ? </a:t>
            </a:r>
            <a:endParaRPr lang="sr-Cyrl-RS" sz="3600" dirty="0">
              <a:solidFill>
                <a:prstClr val="white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="" xmlns:a16="http://schemas.microsoft.com/office/drawing/2014/main" id="{9B7EAE7B-0902-4784-9CF4-A54C949D2311}"/>
              </a:ext>
            </a:extLst>
          </p:cNvPr>
          <p:cNvSpPr txBox="1"/>
          <p:nvPr/>
        </p:nvSpPr>
        <p:spPr>
          <a:xfrm>
            <a:off x="707706" y="2216901"/>
            <a:ext cx="103499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ОДУЗИМАЊЕ</a:t>
            </a:r>
            <a:r>
              <a:rPr lang="sr-Cyrl-R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(број </a:t>
            </a:r>
            <a:r>
              <a:rPr lang="sr-Cyrl-R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јединица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R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десетица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умањеника мањи је од броја </a:t>
            </a:r>
            <a:r>
              <a:rPr lang="sr-Cyrl-R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јединица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R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десетица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умањиоца)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52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7061" y="-311426"/>
            <a:ext cx="12191999" cy="7169426"/>
          </a:xfrm>
        </p:spPr>
      </p:pic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136172" y="2063184"/>
            <a:ext cx="8911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7868AA56-8E17-4E56-9B2A-BB326148A637}"/>
              </a:ext>
            </a:extLst>
          </p:cNvPr>
          <p:cNvSpPr txBox="1"/>
          <p:nvPr/>
        </p:nvSpPr>
        <p:spPr>
          <a:xfrm>
            <a:off x="834887" y="495931"/>
            <a:ext cx="10031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r-Latn-RS" sz="2400" dirty="0">
                <a:solidFill>
                  <a:schemeClr val="bg1"/>
                </a:solidFill>
              </a:rPr>
              <a:t> </a:t>
            </a:r>
            <a:r>
              <a:rPr lang="sr-Cyrl-RS" sz="2400" dirty="0">
                <a:solidFill>
                  <a:schemeClr val="bg1"/>
                </a:solidFill>
              </a:rPr>
              <a:t>Одузимати </a:t>
            </a:r>
            <a:r>
              <a:rPr lang="sr-Cyrl-RS" sz="2400" dirty="0" err="1">
                <a:solidFill>
                  <a:schemeClr val="bg1"/>
                </a:solidFill>
              </a:rPr>
              <a:t>троцифрене</a:t>
            </a:r>
            <a:r>
              <a:rPr lang="sr-Cyrl-RS" sz="2400" dirty="0">
                <a:solidFill>
                  <a:schemeClr val="bg1"/>
                </a:solidFill>
              </a:rPr>
              <a:t> бројеве ако је број </a:t>
            </a:r>
            <a:r>
              <a:rPr lang="sr-Cyrl-RS" sz="2400" b="1" dirty="0">
                <a:solidFill>
                  <a:srgbClr val="0070C0"/>
                </a:solidFill>
              </a:rPr>
              <a:t>Д</a:t>
            </a:r>
            <a:r>
              <a:rPr lang="sr-Cyrl-RS" sz="2400" dirty="0">
                <a:solidFill>
                  <a:schemeClr val="bg1"/>
                </a:solidFill>
              </a:rPr>
              <a:t> умањеника мањи од броја  </a:t>
            </a:r>
            <a:r>
              <a:rPr lang="sr-Cyrl-RS" sz="2400" b="1" dirty="0">
                <a:solidFill>
                  <a:srgbClr val="0070C0"/>
                </a:solidFill>
              </a:rPr>
              <a:t>Д</a:t>
            </a:r>
            <a:r>
              <a:rPr lang="sr-Cyrl-RS" sz="2400" dirty="0">
                <a:solidFill>
                  <a:schemeClr val="bg1"/>
                </a:solidFill>
              </a:rPr>
              <a:t> умањиоца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866EA496-43BF-4AF5-B241-6F2C125EC1C7}"/>
              </a:ext>
            </a:extLst>
          </p:cNvPr>
          <p:cNvSpPr txBox="1"/>
          <p:nvPr/>
        </p:nvSpPr>
        <p:spPr>
          <a:xfrm>
            <a:off x="774574" y="1284311"/>
            <a:ext cx="105825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>
                <a:solidFill>
                  <a:schemeClr val="bg1"/>
                </a:solidFill>
              </a:rPr>
              <a:t>  764           578            825          </a:t>
            </a:r>
            <a:r>
              <a:rPr lang="sr-Latn-RS" sz="3600" dirty="0">
                <a:solidFill>
                  <a:schemeClr val="bg1"/>
                </a:solidFill>
              </a:rPr>
              <a:t> </a:t>
            </a:r>
            <a:r>
              <a:rPr lang="sr-Cyrl-RS" sz="3600" dirty="0">
                <a:solidFill>
                  <a:schemeClr val="bg1"/>
                </a:solidFill>
              </a:rPr>
              <a:t> 652     </a:t>
            </a:r>
          </a:p>
          <a:p>
            <a:r>
              <a:rPr lang="sr-Cyrl-RS" sz="3600" dirty="0">
                <a:solidFill>
                  <a:schemeClr val="bg1"/>
                </a:solidFill>
              </a:rPr>
              <a:t>- 292         - 482          -  94          - 382    </a:t>
            </a:r>
          </a:p>
          <a:p>
            <a:r>
              <a:rPr lang="sr-Cyrl-RS" sz="3600" dirty="0">
                <a:solidFill>
                  <a:schemeClr val="bg1"/>
                </a:solidFill>
              </a:rPr>
              <a:t>  472             96     </a:t>
            </a:r>
            <a:r>
              <a:rPr lang="sr-Latn-RS" sz="3600" dirty="0">
                <a:solidFill>
                  <a:schemeClr val="bg1"/>
                </a:solidFill>
              </a:rPr>
              <a:t> </a:t>
            </a:r>
            <a:r>
              <a:rPr lang="sr-Cyrl-RS" sz="3600" dirty="0">
                <a:solidFill>
                  <a:schemeClr val="bg1"/>
                </a:solidFill>
              </a:rPr>
              <a:t>      </a:t>
            </a:r>
            <a:r>
              <a:rPr lang="sr-Cyrl-RS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731</a:t>
            </a:r>
            <a:r>
              <a:rPr lang="sr-Latn-RS" sz="3600" dirty="0">
                <a:solidFill>
                  <a:schemeClr val="bg1"/>
                </a:solidFill>
              </a:rPr>
              <a:t>  </a:t>
            </a:r>
            <a:r>
              <a:rPr lang="sr-Cyrl-RS" sz="3600" dirty="0">
                <a:solidFill>
                  <a:schemeClr val="bg1"/>
                </a:solidFill>
              </a:rPr>
              <a:t>  </a:t>
            </a:r>
            <a:r>
              <a:rPr lang="sr-Latn-RS" sz="3600" dirty="0">
                <a:solidFill>
                  <a:schemeClr val="bg1"/>
                </a:solidFill>
              </a:rPr>
              <a:t>     </a:t>
            </a:r>
            <a:r>
              <a:rPr lang="sr-Cyrl-RS" sz="3600" dirty="0">
                <a:solidFill>
                  <a:schemeClr val="bg1"/>
                </a:solidFill>
              </a:rPr>
              <a:t>      </a:t>
            </a:r>
            <a:r>
              <a:rPr lang="sr-Cyrl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sr-Cyrl-RS" sz="3600" dirty="0">
                <a:solidFill>
                  <a:schemeClr val="bg1"/>
                </a:solidFill>
              </a:rPr>
              <a:t>          </a:t>
            </a:r>
            <a:r>
              <a:rPr lang="sr-Cyrl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sr-Cyrl-RS" sz="3600" dirty="0">
              <a:solidFill>
                <a:schemeClr val="bg1"/>
              </a:solidFill>
            </a:endParaRPr>
          </a:p>
          <a:p>
            <a:r>
              <a:rPr lang="sr-Cyrl-RS" sz="3600" dirty="0">
                <a:solidFill>
                  <a:schemeClr val="bg1"/>
                </a:solidFill>
              </a:rPr>
              <a:t>                                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641519FB-BBE9-4029-BD35-EE49CF4EDC42}"/>
              </a:ext>
            </a:extLst>
          </p:cNvPr>
          <p:cNvSpPr txBox="1"/>
          <p:nvPr/>
        </p:nvSpPr>
        <p:spPr>
          <a:xfrm>
            <a:off x="781877" y="3287042"/>
            <a:ext cx="10031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r-Latn-RS" sz="2400" dirty="0">
                <a:solidFill>
                  <a:schemeClr val="bg1"/>
                </a:solidFill>
              </a:rPr>
              <a:t> </a:t>
            </a:r>
            <a:r>
              <a:rPr lang="sr-Cyrl-RS" sz="2400" dirty="0">
                <a:solidFill>
                  <a:schemeClr val="bg1"/>
                </a:solidFill>
              </a:rPr>
              <a:t>Одузимати  </a:t>
            </a:r>
            <a:r>
              <a:rPr lang="sr-Cyrl-RS" sz="2400" dirty="0" err="1">
                <a:solidFill>
                  <a:schemeClr val="bg1"/>
                </a:solidFill>
              </a:rPr>
              <a:t>троцифрене</a:t>
            </a:r>
            <a:r>
              <a:rPr lang="sr-Cyrl-RS" sz="2400" dirty="0">
                <a:solidFill>
                  <a:schemeClr val="bg1"/>
                </a:solidFill>
              </a:rPr>
              <a:t> бројеве ако је број </a:t>
            </a:r>
            <a:r>
              <a:rPr lang="sr-Cyrl-RS" sz="2400" b="1" dirty="0">
                <a:solidFill>
                  <a:srgbClr val="FF0000"/>
                </a:solidFill>
              </a:rPr>
              <a:t>Ј</a:t>
            </a:r>
            <a:r>
              <a:rPr lang="sr-Cyrl-RS" sz="2400" dirty="0">
                <a:solidFill>
                  <a:schemeClr val="bg1"/>
                </a:solidFill>
              </a:rPr>
              <a:t> и </a:t>
            </a:r>
            <a:r>
              <a:rPr lang="sr-Cyrl-RS" sz="2400" b="1" dirty="0">
                <a:solidFill>
                  <a:srgbClr val="0070C0"/>
                </a:solidFill>
              </a:rPr>
              <a:t>Д</a:t>
            </a:r>
            <a:r>
              <a:rPr lang="sr-Cyrl-RS" sz="2400" dirty="0">
                <a:solidFill>
                  <a:schemeClr val="bg1"/>
                </a:solidFill>
              </a:rPr>
              <a:t> умањеника мањи од броја </a:t>
            </a:r>
            <a:r>
              <a:rPr lang="sr-Cyrl-RS" sz="2400" b="1" dirty="0">
                <a:solidFill>
                  <a:srgbClr val="FF0000"/>
                </a:solidFill>
              </a:rPr>
              <a:t>Ј</a:t>
            </a:r>
            <a:r>
              <a:rPr lang="sr-Cyrl-RS" sz="2400" dirty="0">
                <a:solidFill>
                  <a:schemeClr val="bg1"/>
                </a:solidFill>
              </a:rPr>
              <a:t> и </a:t>
            </a:r>
            <a:r>
              <a:rPr lang="sr-Cyrl-RS" sz="2400" b="1" dirty="0">
                <a:solidFill>
                  <a:srgbClr val="0070C0"/>
                </a:solidFill>
              </a:rPr>
              <a:t>Д</a:t>
            </a:r>
            <a:r>
              <a:rPr lang="sr-Cyrl-RS" sz="2400" dirty="0">
                <a:solidFill>
                  <a:schemeClr val="bg1"/>
                </a:solidFill>
              </a:rPr>
              <a:t> умањиоца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="" xmlns:a16="http://schemas.microsoft.com/office/drawing/2014/main" id="{BFD2CFE2-0592-496A-90D4-9F0ADF3438B0}"/>
              </a:ext>
            </a:extLst>
          </p:cNvPr>
          <p:cNvSpPr txBox="1"/>
          <p:nvPr/>
        </p:nvSpPr>
        <p:spPr>
          <a:xfrm>
            <a:off x="887894" y="4347637"/>
            <a:ext cx="9925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dirty="0">
                <a:solidFill>
                  <a:schemeClr val="bg1"/>
                </a:solidFill>
              </a:rPr>
              <a:t>  </a:t>
            </a:r>
            <a:r>
              <a:rPr lang="sr-Cyrl-RS" sz="3600" dirty="0">
                <a:solidFill>
                  <a:schemeClr val="bg1"/>
                </a:solidFill>
              </a:rPr>
              <a:t>354          741     </a:t>
            </a:r>
            <a:r>
              <a:rPr lang="sr-Latn-RS" sz="3600" dirty="0">
                <a:solidFill>
                  <a:schemeClr val="bg1"/>
                </a:solidFill>
              </a:rPr>
              <a:t> </a:t>
            </a:r>
            <a:r>
              <a:rPr lang="sr-Cyrl-RS" sz="3600" dirty="0">
                <a:solidFill>
                  <a:schemeClr val="bg1"/>
                </a:solidFill>
              </a:rPr>
              <a:t>      316             653     </a:t>
            </a:r>
            <a:r>
              <a:rPr lang="sr-Latn-RS" sz="3600" dirty="0">
                <a:solidFill>
                  <a:schemeClr val="bg1"/>
                </a:solidFill>
              </a:rPr>
              <a:t> </a:t>
            </a:r>
            <a:endParaRPr lang="sr-Cyrl-RS" sz="3600" dirty="0">
              <a:solidFill>
                <a:schemeClr val="bg1"/>
              </a:solidFill>
            </a:endParaRPr>
          </a:p>
          <a:p>
            <a:r>
              <a:rPr lang="sr-Cyrl-RS" sz="3600" dirty="0">
                <a:solidFill>
                  <a:schemeClr val="bg1"/>
                </a:solidFill>
              </a:rPr>
              <a:t>- 268    </a:t>
            </a:r>
            <a:r>
              <a:rPr lang="sr-Latn-RS" sz="3600" dirty="0">
                <a:solidFill>
                  <a:schemeClr val="bg1"/>
                </a:solidFill>
              </a:rPr>
              <a:t> </a:t>
            </a:r>
            <a:r>
              <a:rPr lang="sr-Cyrl-RS" sz="3600" dirty="0">
                <a:solidFill>
                  <a:schemeClr val="bg1"/>
                </a:solidFill>
              </a:rPr>
              <a:t>    -  99          -129         -   367    </a:t>
            </a:r>
          </a:p>
          <a:p>
            <a:r>
              <a:rPr lang="sr-Latn-RS" sz="3600" dirty="0">
                <a:solidFill>
                  <a:schemeClr val="bg1"/>
                </a:solidFill>
              </a:rPr>
              <a:t>  </a:t>
            </a:r>
            <a:r>
              <a:rPr lang="sr-Cyrl-RS" sz="3600" dirty="0">
                <a:solidFill>
                  <a:schemeClr val="bg1"/>
                </a:solidFill>
              </a:rPr>
              <a:t>  86          642            187               </a:t>
            </a:r>
            <a:r>
              <a:rPr lang="sr-Cyrl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sr-Cyrl-RS" sz="3600" dirty="0">
                <a:solidFill>
                  <a:schemeClr val="bg1"/>
                </a:solidFill>
              </a:rPr>
              <a:t>          </a:t>
            </a:r>
            <a:r>
              <a:rPr lang="sr-Latn-RS" sz="3600" dirty="0">
                <a:solidFill>
                  <a:schemeClr val="bg1"/>
                </a:solidFill>
              </a:rPr>
              <a:t>       </a:t>
            </a:r>
            <a:r>
              <a:rPr lang="sr-Cyrl-RS" sz="3600" dirty="0">
                <a:solidFill>
                  <a:schemeClr val="bg1"/>
                </a:solidFill>
              </a:rPr>
              <a:t>    </a:t>
            </a:r>
          </a:p>
          <a:p>
            <a:r>
              <a:rPr lang="sr-Cyrl-RS" sz="3600" dirty="0">
                <a:solidFill>
                  <a:schemeClr val="bg1"/>
                </a:solidFill>
              </a:rPr>
              <a:t>                            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Prava linija spajanja 10">
            <a:extLst>
              <a:ext uri="{FF2B5EF4-FFF2-40B4-BE49-F238E27FC236}">
                <a16:creationId xmlns="" xmlns:a16="http://schemas.microsoft.com/office/drawing/2014/main" id="{4C27FF30-E565-4E96-9130-8E6A36675A47}"/>
              </a:ext>
            </a:extLst>
          </p:cNvPr>
          <p:cNvCxnSpPr>
            <a:cxnSpLocks/>
          </p:cNvCxnSpPr>
          <p:nvPr/>
        </p:nvCxnSpPr>
        <p:spPr>
          <a:xfrm>
            <a:off x="940904" y="2385391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a linija spajanja 12">
            <a:extLst>
              <a:ext uri="{FF2B5EF4-FFF2-40B4-BE49-F238E27FC236}">
                <a16:creationId xmlns="" xmlns:a16="http://schemas.microsoft.com/office/drawing/2014/main" id="{FE4EC410-3CDA-4EC7-8A19-21EC158E50FB}"/>
              </a:ext>
            </a:extLst>
          </p:cNvPr>
          <p:cNvCxnSpPr>
            <a:cxnSpLocks/>
          </p:cNvCxnSpPr>
          <p:nvPr/>
        </p:nvCxnSpPr>
        <p:spPr>
          <a:xfrm>
            <a:off x="3034747" y="2385391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rava linija spajanja 15">
            <a:extLst>
              <a:ext uri="{FF2B5EF4-FFF2-40B4-BE49-F238E27FC236}">
                <a16:creationId xmlns="" xmlns:a16="http://schemas.microsoft.com/office/drawing/2014/main" id="{EBD42E97-8375-47D2-B6A1-ED7DF61EB564}"/>
              </a:ext>
            </a:extLst>
          </p:cNvPr>
          <p:cNvCxnSpPr>
            <a:cxnSpLocks/>
          </p:cNvCxnSpPr>
          <p:nvPr/>
        </p:nvCxnSpPr>
        <p:spPr>
          <a:xfrm>
            <a:off x="7580243" y="2385391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rava linija spajanja 18">
            <a:extLst>
              <a:ext uri="{FF2B5EF4-FFF2-40B4-BE49-F238E27FC236}">
                <a16:creationId xmlns="" xmlns:a16="http://schemas.microsoft.com/office/drawing/2014/main" id="{4AB5DEB9-D37E-4419-B1DF-0862BBC22980}"/>
              </a:ext>
            </a:extLst>
          </p:cNvPr>
          <p:cNvCxnSpPr>
            <a:cxnSpLocks/>
          </p:cNvCxnSpPr>
          <p:nvPr/>
        </p:nvCxnSpPr>
        <p:spPr>
          <a:xfrm>
            <a:off x="7580243" y="5472969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rava linija spajanja 19">
            <a:extLst>
              <a:ext uri="{FF2B5EF4-FFF2-40B4-BE49-F238E27FC236}">
                <a16:creationId xmlns="" xmlns:a16="http://schemas.microsoft.com/office/drawing/2014/main" id="{70EA1940-901F-4708-A0A4-887E66C6756D}"/>
              </a:ext>
            </a:extLst>
          </p:cNvPr>
          <p:cNvCxnSpPr>
            <a:cxnSpLocks/>
          </p:cNvCxnSpPr>
          <p:nvPr/>
        </p:nvCxnSpPr>
        <p:spPr>
          <a:xfrm>
            <a:off x="5274365" y="5511648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rava linija spajanja 20">
            <a:extLst>
              <a:ext uri="{FF2B5EF4-FFF2-40B4-BE49-F238E27FC236}">
                <a16:creationId xmlns="" xmlns:a16="http://schemas.microsoft.com/office/drawing/2014/main" id="{7290100E-8A90-415D-A96F-13F53970FB5A}"/>
              </a:ext>
            </a:extLst>
          </p:cNvPr>
          <p:cNvCxnSpPr>
            <a:cxnSpLocks/>
          </p:cNvCxnSpPr>
          <p:nvPr/>
        </p:nvCxnSpPr>
        <p:spPr>
          <a:xfrm>
            <a:off x="3034747" y="5482997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rava linija spajanja 21">
            <a:extLst>
              <a:ext uri="{FF2B5EF4-FFF2-40B4-BE49-F238E27FC236}">
                <a16:creationId xmlns="" xmlns:a16="http://schemas.microsoft.com/office/drawing/2014/main" id="{B12FC282-744D-4FE3-995F-1556CEAA9085}"/>
              </a:ext>
            </a:extLst>
          </p:cNvPr>
          <p:cNvCxnSpPr>
            <a:cxnSpLocks/>
          </p:cNvCxnSpPr>
          <p:nvPr/>
        </p:nvCxnSpPr>
        <p:spPr>
          <a:xfrm>
            <a:off x="1043407" y="5501799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rava linija spajanja 22">
            <a:extLst>
              <a:ext uri="{FF2B5EF4-FFF2-40B4-BE49-F238E27FC236}">
                <a16:creationId xmlns="" xmlns:a16="http://schemas.microsoft.com/office/drawing/2014/main" id="{461DA8E7-FC82-4301-9D31-E47E07F46605}"/>
              </a:ext>
            </a:extLst>
          </p:cNvPr>
          <p:cNvCxnSpPr>
            <a:cxnSpLocks/>
          </p:cNvCxnSpPr>
          <p:nvPr/>
        </p:nvCxnSpPr>
        <p:spPr>
          <a:xfrm>
            <a:off x="5400259" y="2372139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37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87388" y="1433725"/>
            <a:ext cx="11173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 175 додај разлици бројева 845 и 370 .</a:t>
            </a: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046922" y="3813230"/>
            <a:ext cx="3578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20DCFDFA-F1D1-4B75-B9FD-808104E561B2}"/>
              </a:ext>
            </a:extLst>
          </p:cNvPr>
          <p:cNvSpPr txBox="1"/>
          <p:nvPr/>
        </p:nvSpPr>
        <p:spPr>
          <a:xfrm>
            <a:off x="947840" y="2331834"/>
            <a:ext cx="8620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175 + ( 845 – 370) = 175+475 = 650 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1046922" y="954157"/>
            <a:ext cx="177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1. задатак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="" xmlns:a16="http://schemas.microsoft.com/office/drawing/2014/main" id="{58DCDDDE-932E-47D3-A6EC-D61AEA7DDF0A}"/>
              </a:ext>
            </a:extLst>
          </p:cNvPr>
          <p:cNvSpPr txBox="1"/>
          <p:nvPr/>
        </p:nvSpPr>
        <p:spPr>
          <a:xfrm>
            <a:off x="1014978" y="3451937"/>
            <a:ext cx="1444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2.начин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Okvir za tekst 9">
            <a:extLst>
              <a:ext uri="{FF2B5EF4-FFF2-40B4-BE49-F238E27FC236}">
                <a16:creationId xmlns="" xmlns:a16="http://schemas.microsoft.com/office/drawing/2014/main" id="{AE320BCC-B428-448A-B770-679759CCD9EB}"/>
              </a:ext>
            </a:extLst>
          </p:cNvPr>
          <p:cNvSpPr txBox="1"/>
          <p:nvPr/>
        </p:nvSpPr>
        <p:spPr>
          <a:xfrm>
            <a:off x="799073" y="4054671"/>
            <a:ext cx="61715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  </a:t>
            </a:r>
            <a:r>
              <a:rPr lang="sr-Latn-RS" sz="2800" dirty="0">
                <a:solidFill>
                  <a:schemeClr val="bg1"/>
                </a:solidFill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845          175  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- 370      + 475    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475          650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Prava linija spajanja 11">
            <a:extLst>
              <a:ext uri="{FF2B5EF4-FFF2-40B4-BE49-F238E27FC236}">
                <a16:creationId xmlns="" xmlns:a16="http://schemas.microsoft.com/office/drawing/2014/main" id="{D036711E-0D75-4C08-AECB-E0D6EADEA105}"/>
              </a:ext>
            </a:extLst>
          </p:cNvPr>
          <p:cNvCxnSpPr>
            <a:cxnSpLocks/>
          </p:cNvCxnSpPr>
          <p:nvPr/>
        </p:nvCxnSpPr>
        <p:spPr>
          <a:xfrm>
            <a:off x="947840" y="5055828"/>
            <a:ext cx="102041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a linija spajanja 12">
            <a:extLst>
              <a:ext uri="{FF2B5EF4-FFF2-40B4-BE49-F238E27FC236}">
                <a16:creationId xmlns="" xmlns:a16="http://schemas.microsoft.com/office/drawing/2014/main" id="{12F10AFD-9B6A-480A-A119-B8CE6A67E225}"/>
              </a:ext>
            </a:extLst>
          </p:cNvPr>
          <p:cNvCxnSpPr>
            <a:cxnSpLocks/>
          </p:cNvCxnSpPr>
          <p:nvPr/>
        </p:nvCxnSpPr>
        <p:spPr>
          <a:xfrm>
            <a:off x="2562517" y="5055828"/>
            <a:ext cx="102041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73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5774" y="0"/>
            <a:ext cx="12337774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821634" y="1240002"/>
            <a:ext cx="108610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Биоскопска сала има 236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сједишта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Филм су гледала 194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посјетиоца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је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сједишта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остало празно?  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1046922" y="954157"/>
            <a:ext cx="177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2. задатак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Okvir za tekst 27">
            <a:extLst>
              <a:ext uri="{FF2B5EF4-FFF2-40B4-BE49-F238E27FC236}">
                <a16:creationId xmlns="" xmlns:a16="http://schemas.microsoft.com/office/drawing/2014/main" id="{93BD161A-50A6-414D-8B15-0EE325FD0153}"/>
              </a:ext>
            </a:extLst>
          </p:cNvPr>
          <p:cNvSpPr txBox="1"/>
          <p:nvPr/>
        </p:nvSpPr>
        <p:spPr>
          <a:xfrm>
            <a:off x="660618" y="4962677"/>
            <a:ext cx="7637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биоскопу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остала 42 празна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сједишта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Slika 7">
            <a:extLst>
              <a:ext uri="{FF2B5EF4-FFF2-40B4-BE49-F238E27FC236}">
                <a16:creationId xmlns="" xmlns:a16="http://schemas.microsoft.com/office/drawing/2014/main" id="{E7B3F4F2-B807-4180-9F87-633BDEF937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4640" y="4457438"/>
            <a:ext cx="3250291" cy="2296872"/>
          </a:xfrm>
          <a:prstGeom prst="rect">
            <a:avLst/>
          </a:prstGeom>
        </p:spPr>
      </p:pic>
      <p:sp>
        <p:nvSpPr>
          <p:cNvPr id="11" name="Okvir za tekst 10">
            <a:extLst>
              <a:ext uri="{FF2B5EF4-FFF2-40B4-BE49-F238E27FC236}">
                <a16:creationId xmlns="" xmlns:a16="http://schemas.microsoft.com/office/drawing/2014/main" id="{54F3D2DE-BA56-482E-BD63-7DFB8BACA772}"/>
              </a:ext>
            </a:extLst>
          </p:cNvPr>
          <p:cNvSpPr txBox="1"/>
          <p:nvPr/>
        </p:nvSpPr>
        <p:spPr>
          <a:xfrm>
            <a:off x="6252143" y="3393017"/>
            <a:ext cx="21024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>
                <a:solidFill>
                  <a:schemeClr val="bg1"/>
                </a:solidFill>
              </a:rPr>
              <a:t> 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236</a:t>
            </a:r>
          </a:p>
          <a:p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- 194</a:t>
            </a:r>
          </a:p>
          <a:p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Prava linija spajanja 19">
            <a:extLst>
              <a:ext uri="{FF2B5EF4-FFF2-40B4-BE49-F238E27FC236}">
                <a16:creationId xmlns="" xmlns:a16="http://schemas.microsoft.com/office/drawing/2014/main" id="{53D4AB50-5E2C-4F6B-B962-9BE1DE01B0B6}"/>
              </a:ext>
            </a:extLst>
          </p:cNvPr>
          <p:cNvCxnSpPr>
            <a:cxnSpLocks/>
          </p:cNvCxnSpPr>
          <p:nvPr/>
        </p:nvCxnSpPr>
        <p:spPr>
          <a:xfrm>
            <a:off x="6413958" y="4453303"/>
            <a:ext cx="88943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454493B9-A3A7-4097-BA67-510D79F852F8}"/>
              </a:ext>
            </a:extLst>
          </p:cNvPr>
          <p:cNvSpPr txBox="1"/>
          <p:nvPr/>
        </p:nvSpPr>
        <p:spPr>
          <a:xfrm>
            <a:off x="1046921" y="3460797"/>
            <a:ext cx="3432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236 -194 = 42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7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32522" y="-443606"/>
            <a:ext cx="12324522" cy="7301605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821634" y="1390844"/>
            <a:ext cx="10861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Израчунај: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56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98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cm.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1046922" y="954157"/>
            <a:ext cx="177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3. задатак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Okvir za tekst 27">
            <a:extLst>
              <a:ext uri="{FF2B5EF4-FFF2-40B4-BE49-F238E27FC236}">
                <a16:creationId xmlns="" xmlns:a16="http://schemas.microsoft.com/office/drawing/2014/main" id="{93BD161A-50A6-414D-8B15-0EE325FD0153}"/>
              </a:ext>
            </a:extLst>
          </p:cNvPr>
          <p:cNvSpPr txBox="1"/>
          <p:nvPr/>
        </p:nvSpPr>
        <p:spPr>
          <a:xfrm>
            <a:off x="867704" y="4966157"/>
            <a:ext cx="7090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56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98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1m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 cm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Prava linija spajanja 19">
            <a:extLst>
              <a:ext uri="{FF2B5EF4-FFF2-40B4-BE49-F238E27FC236}">
                <a16:creationId xmlns="" xmlns:a16="http://schemas.microsoft.com/office/drawing/2014/main" id="{53D4AB50-5E2C-4F6B-B962-9BE1DE01B0B6}"/>
              </a:ext>
            </a:extLst>
          </p:cNvPr>
          <p:cNvCxnSpPr>
            <a:cxnSpLocks/>
          </p:cNvCxnSpPr>
          <p:nvPr/>
        </p:nvCxnSpPr>
        <p:spPr>
          <a:xfrm>
            <a:off x="1046922" y="3688812"/>
            <a:ext cx="173585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BE8A2109-33B2-4D15-97F0-879ADAA68627}"/>
              </a:ext>
            </a:extLst>
          </p:cNvPr>
          <p:cNvSpPr txBox="1"/>
          <p:nvPr/>
        </p:nvSpPr>
        <p:spPr>
          <a:xfrm>
            <a:off x="821634" y="2644170"/>
            <a:ext cx="58604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556 cm                    5m  56 cm</a:t>
            </a:r>
          </a:p>
          <a:p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- 398 cm                -  3m   98 cm</a:t>
            </a:r>
          </a:p>
          <a:p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  cm                   1m   58 cm</a:t>
            </a:r>
            <a:endParaRPr lang="en-US" dirty="0"/>
          </a:p>
        </p:txBody>
      </p:sp>
      <p:cxnSp>
        <p:nvCxnSpPr>
          <p:cNvPr id="15" name="Prava linija spajanja 14">
            <a:extLst>
              <a:ext uri="{FF2B5EF4-FFF2-40B4-BE49-F238E27FC236}">
                <a16:creationId xmlns="" xmlns:a16="http://schemas.microsoft.com/office/drawing/2014/main" id="{DDCE420A-FCE6-4C60-99CC-12BCE854C607}"/>
              </a:ext>
            </a:extLst>
          </p:cNvPr>
          <p:cNvCxnSpPr>
            <a:cxnSpLocks/>
          </p:cNvCxnSpPr>
          <p:nvPr/>
        </p:nvCxnSpPr>
        <p:spPr>
          <a:xfrm>
            <a:off x="4412974" y="3688812"/>
            <a:ext cx="201433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60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32522" y="-443605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821634" y="1490514"/>
            <a:ext cx="10861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Ријеши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једначине: ( задатак 5. стр. 100 )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1046922" y="954157"/>
            <a:ext cx="177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chemeClr val="bg1"/>
                </a:solidFill>
              </a:rPr>
              <a:t>4</a:t>
            </a:r>
            <a:r>
              <a:rPr lang="sr-Cyrl-RS" dirty="0">
                <a:solidFill>
                  <a:schemeClr val="bg1"/>
                </a:solidFill>
              </a:rPr>
              <a:t>. задатак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Okvir za tekst 27">
            <a:extLst>
              <a:ext uri="{FF2B5EF4-FFF2-40B4-BE49-F238E27FC236}">
                <a16:creationId xmlns="" xmlns:a16="http://schemas.microsoft.com/office/drawing/2014/main" id="{93BD161A-50A6-414D-8B15-0EE325FD0153}"/>
              </a:ext>
            </a:extLst>
          </p:cNvPr>
          <p:cNvSpPr txBox="1"/>
          <p:nvPr/>
        </p:nvSpPr>
        <p:spPr>
          <a:xfrm>
            <a:off x="967408" y="4740836"/>
            <a:ext cx="7090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BE8A2109-33B2-4D15-97F0-879ADAA68627}"/>
              </a:ext>
            </a:extLst>
          </p:cNvPr>
          <p:cNvSpPr txBox="1"/>
          <p:nvPr/>
        </p:nvSpPr>
        <p:spPr>
          <a:xfrm>
            <a:off x="967408" y="2364413"/>
            <a:ext cx="878231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+ 237 = 718                       640 – х = 267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718 – 237                        х = 640 – 267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481                                  х = 373</a:t>
            </a:r>
          </a:p>
          <a:p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481+237 = 718                     640 – 373 = 267</a:t>
            </a: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94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5775" y="-530424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11324" y="729785"/>
            <a:ext cx="10893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три солитера живи 936 станара. У првом солитеру живи 382, а у другом 91 станар мање него у првом. Колико има станара у трећем солитеру?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ријеши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састављањем израза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( задатак 9. стр. 100 )</a:t>
            </a: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936 – 382 – ( 382 – 91) = 554 – 291 = 263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687387" y="317935"/>
            <a:ext cx="9940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5. Задатак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618F7022-F20E-40DA-9196-E905B595F23E}"/>
              </a:ext>
            </a:extLst>
          </p:cNvPr>
          <p:cNvSpPr txBox="1"/>
          <p:nvPr/>
        </p:nvSpPr>
        <p:spPr>
          <a:xfrm>
            <a:off x="687388" y="3883604"/>
            <a:ext cx="49563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936         382                554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–382     –    91              –291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554          291               263    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rava linija spajanja 8">
            <a:extLst>
              <a:ext uri="{FF2B5EF4-FFF2-40B4-BE49-F238E27FC236}">
                <a16:creationId xmlns="" xmlns:a16="http://schemas.microsoft.com/office/drawing/2014/main" id="{47D95D64-7362-451A-AA02-7F410DC85505}"/>
              </a:ext>
            </a:extLst>
          </p:cNvPr>
          <p:cNvCxnSpPr>
            <a:cxnSpLocks/>
          </p:cNvCxnSpPr>
          <p:nvPr/>
        </p:nvCxnSpPr>
        <p:spPr>
          <a:xfrm>
            <a:off x="846415" y="4952179"/>
            <a:ext cx="88943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rava linija spajanja 9">
            <a:extLst>
              <a:ext uri="{FF2B5EF4-FFF2-40B4-BE49-F238E27FC236}">
                <a16:creationId xmlns="" xmlns:a16="http://schemas.microsoft.com/office/drawing/2014/main" id="{8A8B748C-3E11-4A54-BAFA-AD95B561CB3C}"/>
              </a:ext>
            </a:extLst>
          </p:cNvPr>
          <p:cNvCxnSpPr>
            <a:cxnSpLocks/>
          </p:cNvCxnSpPr>
          <p:nvPr/>
        </p:nvCxnSpPr>
        <p:spPr>
          <a:xfrm>
            <a:off x="2413224" y="4952179"/>
            <a:ext cx="77447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rava linija spajanja 10">
            <a:extLst>
              <a:ext uri="{FF2B5EF4-FFF2-40B4-BE49-F238E27FC236}">
                <a16:creationId xmlns="" xmlns:a16="http://schemas.microsoft.com/office/drawing/2014/main" id="{B22A6592-8A05-4F44-90B4-3BD6491CCD55}"/>
              </a:ext>
            </a:extLst>
          </p:cNvPr>
          <p:cNvCxnSpPr>
            <a:cxnSpLocks/>
          </p:cNvCxnSpPr>
          <p:nvPr/>
        </p:nvCxnSpPr>
        <p:spPr>
          <a:xfrm>
            <a:off x="4637635" y="4934793"/>
            <a:ext cx="88943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kvir za tekst 14">
            <a:extLst>
              <a:ext uri="{FF2B5EF4-FFF2-40B4-BE49-F238E27FC236}">
                <a16:creationId xmlns="" xmlns:a16="http://schemas.microsoft.com/office/drawing/2014/main" id="{8E3EF531-2CF8-420E-95D3-E48255A94471}"/>
              </a:ext>
            </a:extLst>
          </p:cNvPr>
          <p:cNvSpPr txBox="1"/>
          <p:nvPr/>
        </p:nvSpPr>
        <p:spPr>
          <a:xfrm>
            <a:off x="611324" y="5563435"/>
            <a:ext cx="10600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трећем солитеру живи 263 станара.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4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A6AC452-388E-4883-89FA-37BB4532C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86108CC6-CD6F-439D-91E5-5807F497A4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79513"/>
            <a:ext cx="12192000" cy="70170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04F7FD72-4E53-49E9-9554-8579FBC1EAFE}"/>
              </a:ext>
            </a:extLst>
          </p:cNvPr>
          <p:cNvSpPr txBox="1"/>
          <p:nvPr/>
        </p:nvSpPr>
        <p:spPr>
          <a:xfrm>
            <a:off x="901148" y="807355"/>
            <a:ext cx="101644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3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још један занимљив задатак ! (задатак 16. стр. 101) </a:t>
            </a:r>
            <a:r>
              <a:rPr lang="sr-Cyrl-R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sr-Cyrl-RS" sz="3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87695686-937C-4403-8F62-8C762CE368EC}"/>
              </a:ext>
            </a:extLst>
          </p:cNvPr>
          <p:cNvSpPr txBox="1"/>
          <p:nvPr/>
        </p:nvSpPr>
        <p:spPr>
          <a:xfrm>
            <a:off x="7079611" y="2256961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sr-Cyrl-RS" sz="3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6296DCA3-BAF8-44CF-BAED-F65F2B0F1CCD}"/>
              </a:ext>
            </a:extLst>
          </p:cNvPr>
          <p:cNvSpPr txBox="1"/>
          <p:nvPr/>
        </p:nvSpPr>
        <p:spPr>
          <a:xfrm>
            <a:off x="741259" y="2169967"/>
            <a:ext cx="107094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Одреди умањеник и умањилац: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 ??? - ?? = 1   б) ??? - ?? = 2   в) ??? - ?? = 2</a:t>
            </a:r>
          </a:p>
          <a:p>
            <a:endParaRPr lang="sr-Cyrl-R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(Сваким знаком питања означена је једна цифра)</a:t>
            </a:r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kvir za tekst 10">
            <a:extLst>
              <a:ext uri="{FF2B5EF4-FFF2-40B4-BE49-F238E27FC236}">
                <a16:creationId xmlns="" xmlns:a16="http://schemas.microsoft.com/office/drawing/2014/main" id="{8043F0C3-3D88-4AB7-A5F8-25568B056072}"/>
              </a:ext>
            </a:extLst>
          </p:cNvPr>
          <p:cNvSpPr txBox="1"/>
          <p:nvPr/>
        </p:nvSpPr>
        <p:spPr>
          <a:xfrm>
            <a:off x="901148" y="4373926"/>
            <a:ext cx="485029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Рјешење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dirty="0"/>
          </a:p>
          <a:p>
            <a:pPr lvl="0"/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100 - 99 = 1</a:t>
            </a:r>
          </a:p>
          <a:p>
            <a:pPr lvl="0"/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100 - 98 = 2</a:t>
            </a:r>
          </a:p>
          <a:p>
            <a:pPr lvl="0"/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       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21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32522" y="0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45906" y="1582551"/>
            <a:ext cx="111733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046922" y="3813230"/>
            <a:ext cx="3578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857782" y="1060031"/>
            <a:ext cx="9228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2CCF4614-60A6-49C7-9A22-72332CCFB188}"/>
              </a:ext>
            </a:extLst>
          </p:cNvPr>
          <p:cNvSpPr txBox="1"/>
          <p:nvPr/>
        </p:nvSpPr>
        <p:spPr>
          <a:xfrm>
            <a:off x="645906" y="2189343"/>
            <a:ext cx="10158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Урадите задатке у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уџбенику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странама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101.</a:t>
            </a:r>
            <a:endParaRPr lang="en-US" dirty="0"/>
          </a:p>
        </p:txBody>
      </p:sp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C2D59247-A1B1-4E7E-9DE3-1FFA6FD12A47}"/>
              </a:ext>
            </a:extLst>
          </p:cNvPr>
          <p:cNvSpPr txBox="1"/>
          <p:nvPr/>
        </p:nvSpPr>
        <p:spPr>
          <a:xfrm>
            <a:off x="685663" y="3447245"/>
            <a:ext cx="5000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оне који желе више: 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="" xmlns:a16="http://schemas.microsoft.com/office/drawing/2014/main" id="{A35A93F5-5FC9-4269-878D-8315B4B202ED}"/>
              </a:ext>
            </a:extLst>
          </p:cNvPr>
          <p:cNvSpPr txBox="1"/>
          <p:nvPr/>
        </p:nvSpPr>
        <p:spPr>
          <a:xfrm>
            <a:off x="685663" y="4705147"/>
            <a:ext cx="9531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Урадите задатке у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радн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 </a:t>
            </a:r>
            <a:r>
              <a:rPr lang="sr-Cyrl-R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листу </a:t>
            </a:r>
            <a:r>
              <a:rPr lang="sr-Cyrl-RS" sz="3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 50.</a:t>
            </a:r>
            <a:r>
              <a:rPr lang="sr-Cyrl-RS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29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čak">
  <a:themeElements>
    <a:clrScheme name="Trač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Tra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č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471</Words>
  <Application>Microsoft Office PowerPoint</Application>
  <PresentationFormat>Prilagođavanje</PresentationFormat>
  <Paragraphs>71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Tračak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ПИСМЕНО САБИРАЊЕ И ОДУЗИМАЊЕ ДО 1000</dc:title>
  <dc:creator>Laptop</dc:creator>
  <cp:lastModifiedBy>tatjana</cp:lastModifiedBy>
  <cp:revision>123</cp:revision>
  <dcterms:created xsi:type="dcterms:W3CDTF">2020-03-15T23:36:35Z</dcterms:created>
  <dcterms:modified xsi:type="dcterms:W3CDTF">2020-04-07T21:20:21Z</dcterms:modified>
</cp:coreProperties>
</file>