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3"/>
  </p:notesMasterIdLst>
  <p:sldIdLst>
    <p:sldId id="257" r:id="rId2"/>
    <p:sldId id="269" r:id="rId3"/>
    <p:sldId id="270" r:id="rId4"/>
    <p:sldId id="272" r:id="rId5"/>
    <p:sldId id="262" r:id="rId6"/>
    <p:sldId id="267" r:id="rId7"/>
    <p:sldId id="263" r:id="rId8"/>
    <p:sldId id="265" r:id="rId9"/>
    <p:sldId id="268" r:id="rId10"/>
    <p:sldId id="273" r:id="rId11"/>
    <p:sldId id="27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BE4AF-9953-4584-919E-A43D416D2864}" type="datetimeFigureOut">
              <a:rPr lang="sr-Latn-RS" smtClean="0"/>
              <a:t>28.3.2020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7D1AA-EEF6-4E99-B4FE-1112151C1EC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38418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4EE9-1009-440D-841D-8008B0FC01C3}" type="datetimeFigureOut">
              <a:rPr lang="sr-Latn-RS" smtClean="0"/>
              <a:t>28.3.2020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638C-C4AC-45D2-AAE9-BF00079BAD72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201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4EE9-1009-440D-841D-8008B0FC01C3}" type="datetimeFigureOut">
              <a:rPr lang="sr-Latn-RS" smtClean="0"/>
              <a:t>28.3.2020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638C-C4AC-45D2-AAE9-BF00079BAD7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04754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4EE9-1009-440D-841D-8008B0FC01C3}" type="datetimeFigureOut">
              <a:rPr lang="sr-Latn-RS" smtClean="0"/>
              <a:t>28.3.2020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638C-C4AC-45D2-AAE9-BF00079BAD7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25267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4EE9-1009-440D-841D-8008B0FC01C3}" type="datetimeFigureOut">
              <a:rPr lang="sr-Latn-RS" smtClean="0"/>
              <a:t>28.3.2020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638C-C4AC-45D2-AAE9-BF00079BAD7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42185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4EE9-1009-440D-841D-8008B0FC01C3}" type="datetimeFigureOut">
              <a:rPr lang="sr-Latn-RS" smtClean="0"/>
              <a:t>28.3.2020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638C-C4AC-45D2-AAE9-BF00079BAD72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68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4EE9-1009-440D-841D-8008B0FC01C3}" type="datetimeFigureOut">
              <a:rPr lang="sr-Latn-RS" smtClean="0"/>
              <a:t>28.3.2020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638C-C4AC-45D2-AAE9-BF00079BAD7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87218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4EE9-1009-440D-841D-8008B0FC01C3}" type="datetimeFigureOut">
              <a:rPr lang="sr-Latn-RS" smtClean="0"/>
              <a:t>28.3.2020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638C-C4AC-45D2-AAE9-BF00079BAD7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20278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4EE9-1009-440D-841D-8008B0FC01C3}" type="datetimeFigureOut">
              <a:rPr lang="sr-Latn-RS" smtClean="0"/>
              <a:t>28.3.2020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638C-C4AC-45D2-AAE9-BF00079BAD7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29441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4EE9-1009-440D-841D-8008B0FC01C3}" type="datetimeFigureOut">
              <a:rPr lang="sr-Latn-RS" smtClean="0"/>
              <a:t>28.3.2020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638C-C4AC-45D2-AAE9-BF00079BAD7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41419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6EA4EE9-1009-440D-841D-8008B0FC01C3}" type="datetimeFigureOut">
              <a:rPr lang="sr-Latn-RS" smtClean="0"/>
              <a:t>28.3.2020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8D638C-C4AC-45D2-AAE9-BF00079BAD7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8051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4EE9-1009-440D-841D-8008B0FC01C3}" type="datetimeFigureOut">
              <a:rPr lang="sr-Latn-RS" smtClean="0"/>
              <a:t>28.3.2020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638C-C4AC-45D2-AAE9-BF00079BAD7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09363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6EA4EE9-1009-440D-841D-8008B0FC01C3}" type="datetimeFigureOut">
              <a:rPr lang="sr-Latn-RS" smtClean="0"/>
              <a:t>28.3.2020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C8D638C-C4AC-45D2-AAE9-BF00079BAD72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68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3149"/>
          </a:xfrm>
        </p:spPr>
        <p:txBody>
          <a:bodyPr>
            <a:normAutofit/>
          </a:bodyPr>
          <a:lstStyle/>
          <a:p>
            <a:r>
              <a:rPr lang="sr-Latn-RS" sz="2800" dirty="0" smtClean="0">
                <a:solidFill>
                  <a:srgbClr val="002060"/>
                </a:solidFill>
              </a:rPr>
              <a:t>      </a:t>
            </a:r>
            <a:r>
              <a:rPr lang="sr-Latn-RS" sz="2800" dirty="0" smtClean="0">
                <a:solidFill>
                  <a:srgbClr val="C00000"/>
                </a:solidFill>
              </a:rPr>
              <a:t>UNIT </a:t>
            </a:r>
            <a:r>
              <a:rPr lang="sr-Latn-RS" sz="2800" dirty="0">
                <a:solidFill>
                  <a:srgbClr val="C00000"/>
                </a:solidFill>
              </a:rPr>
              <a:t>5 AROUND THE </a:t>
            </a:r>
            <a:r>
              <a:rPr lang="sr-Latn-RS" sz="2800" dirty="0" smtClean="0">
                <a:solidFill>
                  <a:srgbClr val="C00000"/>
                </a:solidFill>
              </a:rPr>
              <a:t>WORLD </a:t>
            </a:r>
            <a:r>
              <a:rPr lang="sr-Latn-RS" sz="2800" dirty="0" smtClean="0">
                <a:solidFill>
                  <a:srgbClr val="002060"/>
                </a:solidFill>
              </a:rPr>
              <a:t>repetition                        </a:t>
            </a:r>
            <a:r>
              <a:rPr lang="sr-Latn-RS" sz="2800" dirty="0" smtClean="0">
                <a:solidFill>
                  <a:srgbClr val="C00000"/>
                </a:solidFill>
              </a:rPr>
              <a:t>workbook,pg40</a:t>
            </a:r>
            <a:endParaRPr lang="sr-Latn-RS" sz="2800" dirty="0"/>
          </a:p>
        </p:txBody>
      </p:sp>
      <p:pic>
        <p:nvPicPr>
          <p:cNvPr id="5" name="Content Placeholder 4" descr="Social Science 6: GEOGRAPHY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88274"/>
            <a:ext cx="10515600" cy="5969726"/>
          </a:xfrm>
        </p:spPr>
      </p:pic>
    </p:spTree>
    <p:extLst>
      <p:ext uri="{BB962C8B-B14F-4D97-AF65-F5344CB8AC3E}">
        <p14:creationId xmlns:p14="http://schemas.microsoft.com/office/powerpoint/2010/main" val="300979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119"/>
            <a:ext cx="10515600" cy="666841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                                 HOMEWORK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22961"/>
            <a:ext cx="10515600" cy="56021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Latn-RS" sz="3600" dirty="0" smtClean="0"/>
          </a:p>
          <a:p>
            <a:pPr marL="0" indent="0">
              <a:buNone/>
            </a:pPr>
            <a:endParaRPr lang="sr-Latn-RS" sz="3600" dirty="0"/>
          </a:p>
          <a:p>
            <a:pPr marL="0" indent="0">
              <a:buNone/>
            </a:pPr>
            <a:r>
              <a:rPr lang="sr-Latn-RS" sz="3600" dirty="0" smtClean="0">
                <a:solidFill>
                  <a:srgbClr val="FF0000"/>
                </a:solidFill>
              </a:rPr>
              <a:t>      </a:t>
            </a:r>
            <a:r>
              <a:rPr lang="sr-Latn-RS" sz="3600" b="1" dirty="0" smtClean="0">
                <a:solidFill>
                  <a:srgbClr val="FF0000"/>
                </a:solidFill>
              </a:rPr>
              <a:t>Why I (dis)like going to the sea in summer?</a:t>
            </a:r>
          </a:p>
          <a:p>
            <a:pPr marL="0" indent="0">
              <a:buNone/>
            </a:pPr>
            <a:endParaRPr lang="sr-Latn-RS" sz="3600" dirty="0"/>
          </a:p>
          <a:p>
            <a:pPr marL="0" indent="0">
              <a:buNone/>
            </a:pPr>
            <a:endParaRPr lang="sr-Latn-RS" sz="3600" dirty="0" smtClean="0"/>
          </a:p>
          <a:p>
            <a:pPr marL="0" indent="0">
              <a:buNone/>
            </a:pPr>
            <a:r>
              <a:rPr lang="sr-Latn-RS" sz="3600" dirty="0" smtClean="0">
                <a:solidFill>
                  <a:schemeClr val="accent6"/>
                </a:solidFill>
              </a:rPr>
              <a:t>    </a:t>
            </a:r>
            <a:r>
              <a:rPr lang="sr-Latn-RS" sz="3600" b="1" dirty="0" smtClean="0">
                <a:solidFill>
                  <a:schemeClr val="tx1"/>
                </a:solidFill>
              </a:rPr>
              <a:t>Why I (dis)like going to the mountains in winter?</a:t>
            </a:r>
            <a:endParaRPr lang="sr-Latn-R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36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32300"/>
          </a:xfrm>
        </p:spPr>
        <p:txBody>
          <a:bodyPr/>
          <a:lstStyle/>
          <a:p>
            <a:r>
              <a:rPr lang="sr-Latn-RS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sr-Latn-RS" b="1" dirty="0" smtClean="0">
                <a:solidFill>
                  <a:schemeClr val="accent2">
                    <a:lumMod val="75000"/>
                  </a:schemeClr>
                </a:solidFill>
              </a:rPr>
              <a:t>Why people (dis)like travel(l)ing?</a:t>
            </a:r>
            <a:endParaRPr lang="sr-Latn-R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349346"/>
            <a:ext cx="10058400" cy="4023360"/>
          </a:xfrm>
        </p:spPr>
        <p:txBody>
          <a:bodyPr/>
          <a:lstStyle/>
          <a:p>
            <a:r>
              <a:rPr lang="sr-Latn-RS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like                                                                                           dislike</a:t>
            </a:r>
            <a:endParaRPr lang="sr-Latn-RS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sr-Latn-RS" dirty="0" smtClean="0"/>
              <a:t>   experience new culture                                                        journeys can last too long</a:t>
            </a:r>
          </a:p>
          <a:p>
            <a:r>
              <a:rPr lang="sr-Latn-RS" dirty="0"/>
              <a:t> </a:t>
            </a:r>
            <a:r>
              <a:rPr lang="sr-Latn-RS" dirty="0" smtClean="0"/>
              <a:t>  see new places                                                                        uncomfortable buses, accomodation</a:t>
            </a:r>
          </a:p>
          <a:p>
            <a:r>
              <a:rPr lang="sr-Latn-RS" dirty="0" smtClean="0"/>
              <a:t>    meet different people                                                           get sick</a:t>
            </a:r>
          </a:p>
          <a:p>
            <a:r>
              <a:rPr lang="sr-Latn-RS" dirty="0"/>
              <a:t> </a:t>
            </a:r>
            <a:r>
              <a:rPr lang="sr-Latn-RS" dirty="0" smtClean="0"/>
              <a:t>  make new friends                                                                    </a:t>
            </a:r>
            <a:r>
              <a:rPr lang="sr-Latn-RS" dirty="0"/>
              <a:t>drink only bottled </a:t>
            </a:r>
            <a:r>
              <a:rPr lang="sr-Latn-RS" dirty="0" smtClean="0"/>
              <a:t>water</a:t>
            </a:r>
          </a:p>
          <a:p>
            <a:r>
              <a:rPr lang="sr-Latn-RS" dirty="0"/>
              <a:t> </a:t>
            </a:r>
            <a:r>
              <a:rPr lang="sr-Latn-RS" dirty="0" smtClean="0"/>
              <a:t>  exchange their ideas with others                                          be careful what to eat</a:t>
            </a:r>
          </a:p>
          <a:p>
            <a:r>
              <a:rPr lang="sr-Latn-RS" dirty="0"/>
              <a:t> </a:t>
            </a:r>
            <a:r>
              <a:rPr lang="sr-Latn-RS" dirty="0" smtClean="0"/>
              <a:t>  improve their lives                                                                    unexpected situations</a:t>
            </a:r>
            <a:endParaRPr lang="sr-Latn-RS" dirty="0"/>
          </a:p>
          <a:p>
            <a:endParaRPr lang="sr-Latn-RS" dirty="0" smtClean="0"/>
          </a:p>
          <a:p>
            <a:r>
              <a:rPr lang="sr-Latn-RS" dirty="0"/>
              <a:t> </a:t>
            </a:r>
            <a:r>
              <a:rPr lang="sr-Latn-RS" dirty="0" smtClean="0"/>
              <a:t>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73385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      </a:t>
            </a:r>
            <a:endParaRPr lang="sr-Latn-RS" dirty="0"/>
          </a:p>
        </p:txBody>
      </p:sp>
      <p:pic>
        <p:nvPicPr>
          <p:cNvPr id="6" name="Content Placeholder 5" descr="White Mercedes Benz Car on White Snow Covered Ground at ..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830" y="365125"/>
            <a:ext cx="1711244" cy="2001792"/>
          </a:xfrm>
        </p:spPr>
      </p:pic>
      <p:pic>
        <p:nvPicPr>
          <p:cNvPr id="7" name="Picture 6" descr="E001 series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18" y="4715690"/>
            <a:ext cx="5146766" cy="1933303"/>
          </a:xfrm>
          <a:prstGeom prst="rect">
            <a:avLst/>
          </a:prstGeom>
        </p:spPr>
      </p:pic>
      <p:pic>
        <p:nvPicPr>
          <p:cNvPr id="8" name="Picture 7" descr="Toyota HiAce - Wiki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072" y="365125"/>
            <a:ext cx="3139345" cy="2187577"/>
          </a:xfrm>
          <a:prstGeom prst="rect">
            <a:avLst/>
          </a:prstGeom>
        </p:spPr>
      </p:pic>
      <p:pic>
        <p:nvPicPr>
          <p:cNvPr id="9" name="Picture 8" descr="Oxford Bus Company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778" y="2750092"/>
            <a:ext cx="4071068" cy="2391358"/>
          </a:xfrm>
          <a:prstGeom prst="rect">
            <a:avLst/>
          </a:prstGeom>
        </p:spPr>
      </p:pic>
      <p:pic>
        <p:nvPicPr>
          <p:cNvPr id="3" name="Picture 2" descr="Passenger amp; Cargo Aircraft takeoff from LAX Wallpaper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48759"/>
            <a:ext cx="3718561" cy="1958293"/>
          </a:xfrm>
          <a:prstGeom prst="rect">
            <a:avLst/>
          </a:prstGeom>
        </p:spPr>
      </p:pic>
      <p:pic>
        <p:nvPicPr>
          <p:cNvPr id="4" name="Picture 3" descr="Maritima Ferries - Wikipedi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47" y="2294910"/>
            <a:ext cx="4027807" cy="229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8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8464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b="1" dirty="0" smtClean="0"/>
              <a:t>IF CLAUSES – zero type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3590"/>
            <a:ext cx="10515600" cy="522337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sr-Latn-R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r-Latn-RS" sz="3200" b="1" dirty="0" smtClean="0"/>
              <a:t>        </a:t>
            </a:r>
            <a:r>
              <a:rPr lang="sr-Latn-RS" sz="3200" dirty="0">
                <a:solidFill>
                  <a:srgbClr val="FF0000"/>
                </a:solidFill>
              </a:rPr>
              <a:t> </a:t>
            </a:r>
            <a:r>
              <a:rPr lang="sr-Latn-RS" sz="3200" dirty="0"/>
              <a:t>- to talk about things that are always </a:t>
            </a:r>
            <a:r>
              <a:rPr lang="sr-Latn-RS" sz="3200" dirty="0">
                <a:solidFill>
                  <a:srgbClr val="FF0000"/>
                </a:solidFill>
              </a:rPr>
              <a:t>true, </a:t>
            </a:r>
            <a:r>
              <a:rPr lang="sr-Latn-RS" sz="3200" dirty="0" smtClean="0">
                <a:solidFill>
                  <a:srgbClr val="FF0000"/>
                </a:solidFill>
              </a:rPr>
              <a:t>facts</a:t>
            </a:r>
          </a:p>
          <a:p>
            <a:pPr marL="0" indent="0">
              <a:buNone/>
            </a:pPr>
            <a:endParaRPr lang="sr-Latn-RS" sz="3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r-Latn-RS" sz="3200" b="1" dirty="0" smtClean="0"/>
              <a:t>                   </a:t>
            </a:r>
            <a:r>
              <a:rPr lang="sr-Latn-R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If</a:t>
            </a:r>
            <a:r>
              <a:rPr lang="sr-Latn-R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r-Latn-R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you </a:t>
            </a:r>
            <a:r>
              <a:rPr lang="sr-Latn-RS" sz="3200" dirty="0">
                <a:solidFill>
                  <a:srgbClr val="FF0000"/>
                </a:solidFill>
              </a:rPr>
              <a:t>are</a:t>
            </a:r>
            <a:r>
              <a:rPr lang="sr-Latn-R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a hurry, </a:t>
            </a:r>
            <a:r>
              <a:rPr lang="sr-Latn-RS" sz="3200" dirty="0">
                <a:solidFill>
                  <a:schemeClr val="accent6">
                    <a:lumMod val="75000"/>
                  </a:schemeClr>
                </a:solidFill>
              </a:rPr>
              <a:t>take</a:t>
            </a:r>
            <a:r>
              <a:rPr lang="sr-Latn-R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 taxi.</a:t>
            </a:r>
            <a:r>
              <a:rPr lang="sr-Latn-RS" sz="3200" b="1" dirty="0" smtClean="0"/>
              <a:t> </a:t>
            </a:r>
          </a:p>
          <a:p>
            <a:pPr marL="0" indent="0">
              <a:buNone/>
            </a:pPr>
            <a:endParaRPr lang="sr-Latn-RS" sz="3200" b="1" dirty="0" smtClean="0"/>
          </a:p>
          <a:p>
            <a:pPr marL="0" indent="0">
              <a:buNone/>
            </a:pPr>
            <a:r>
              <a:rPr lang="sr-Latn-RS" sz="3200" b="1" dirty="0"/>
              <a:t> </a:t>
            </a:r>
            <a:r>
              <a:rPr lang="sr-Latn-RS" sz="3200" b="1" dirty="0" smtClean="0"/>
              <a:t>          </a:t>
            </a:r>
            <a:r>
              <a:rPr lang="sr-Latn-RS" sz="3200" b="1" dirty="0"/>
              <a:t>IF</a:t>
            </a:r>
            <a:r>
              <a:rPr lang="sr-Latn-RS" sz="3200" dirty="0"/>
              <a:t>  +  </a:t>
            </a:r>
            <a:r>
              <a:rPr lang="sr-Latn-RS" sz="3200" dirty="0">
                <a:solidFill>
                  <a:srgbClr val="FF0000"/>
                </a:solidFill>
              </a:rPr>
              <a:t>PRESENT SIMPLE </a:t>
            </a:r>
            <a:r>
              <a:rPr lang="sr-Latn-RS" sz="3200" dirty="0"/>
              <a:t>+ </a:t>
            </a:r>
            <a:r>
              <a:rPr lang="sr-Latn-RS" sz="3200" dirty="0">
                <a:solidFill>
                  <a:srgbClr val="FF0000"/>
                </a:solidFill>
              </a:rPr>
              <a:t>PRESENT SIMPLE </a:t>
            </a:r>
          </a:p>
          <a:p>
            <a:pPr marL="0" indent="0">
              <a:buNone/>
            </a:pPr>
            <a:r>
              <a:rPr lang="sr-Latn-RS" sz="3200" dirty="0">
                <a:solidFill>
                  <a:srgbClr val="FF0000"/>
                </a:solidFill>
              </a:rPr>
              <a:t>                                                         </a:t>
            </a:r>
            <a:r>
              <a:rPr lang="sr-Latn-RS" sz="3200" dirty="0" smtClean="0">
                <a:solidFill>
                  <a:schemeClr val="accent6">
                    <a:lumMod val="75000"/>
                  </a:schemeClr>
                </a:solidFill>
              </a:rPr>
              <a:t>IMPERATIVE</a:t>
            </a:r>
            <a:endParaRPr lang="sr-Latn-RS" sz="3200" b="1" dirty="0" smtClean="0"/>
          </a:p>
          <a:p>
            <a:pPr marL="0" indent="0">
              <a:buNone/>
            </a:pPr>
            <a:r>
              <a:rPr lang="sr-Latn-RS" sz="3200" b="1" dirty="0" smtClean="0"/>
              <a:t>                    If </a:t>
            </a:r>
            <a:r>
              <a:rPr lang="sr-Latn-RS" sz="3200" dirty="0" smtClean="0"/>
              <a:t>you </a:t>
            </a:r>
            <a:r>
              <a:rPr lang="sr-Latn-RS" sz="3200" dirty="0" smtClean="0">
                <a:solidFill>
                  <a:srgbClr val="FF0000"/>
                </a:solidFill>
              </a:rPr>
              <a:t>heat</a:t>
            </a:r>
            <a:r>
              <a:rPr lang="sr-Latn-RS" sz="3200" dirty="0" smtClean="0"/>
              <a:t> ice, it </a:t>
            </a:r>
            <a:r>
              <a:rPr lang="sr-Latn-RS" sz="3200" dirty="0" smtClean="0">
                <a:solidFill>
                  <a:schemeClr val="accent1">
                    <a:lumMod val="75000"/>
                  </a:schemeClr>
                </a:solidFill>
              </a:rPr>
              <a:t>melts.</a:t>
            </a:r>
          </a:p>
          <a:p>
            <a:pPr marL="0" indent="0">
              <a:buNone/>
            </a:pPr>
            <a:endParaRPr lang="sr-Latn-RS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r-Latn-R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r-Latn-RS" sz="3200" dirty="0" smtClean="0">
                <a:solidFill>
                  <a:schemeClr val="bg2">
                    <a:lumMod val="10000"/>
                  </a:schemeClr>
                </a:solidFill>
              </a:rPr>
              <a:t>                              If </a:t>
            </a:r>
            <a:r>
              <a:rPr lang="sr-Latn-RS" sz="3200" dirty="0" smtClean="0">
                <a:solidFill>
                  <a:srgbClr val="FF0000"/>
                </a:solidFill>
              </a:rPr>
              <a:t>+ condition  </a:t>
            </a:r>
            <a:r>
              <a:rPr lang="sr-Latn-RS" sz="3200" dirty="0" smtClean="0">
                <a:solidFill>
                  <a:schemeClr val="accent1">
                    <a:lumMod val="75000"/>
                  </a:schemeClr>
                </a:solidFill>
              </a:rPr>
              <a:t>+  result </a:t>
            </a:r>
            <a:r>
              <a:rPr lang="sr-Latn-RS" sz="3200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sr-Latn-R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sr-Latn-RS" sz="3200" dirty="0">
                <a:solidFill>
                  <a:srgbClr val="FF0000"/>
                </a:solidFill>
              </a:rPr>
              <a:t> </a:t>
            </a:r>
            <a:r>
              <a:rPr lang="sr-Latn-RS" sz="3200" dirty="0" smtClean="0">
                <a:solidFill>
                  <a:srgbClr val="FF0000"/>
                </a:solidFill>
              </a:rPr>
              <a:t>                                </a:t>
            </a:r>
            <a:r>
              <a:rPr lang="sr-Latn-RS" sz="3200" u="sng" dirty="0" smtClean="0">
                <a:solidFill>
                  <a:srgbClr val="FF0000"/>
                </a:solidFill>
              </a:rPr>
              <a:t> WHEN </a:t>
            </a:r>
            <a:r>
              <a:rPr lang="sr-Latn-RS" sz="3200" dirty="0" smtClean="0">
                <a:solidFill>
                  <a:schemeClr val="bg2">
                    <a:lumMod val="10000"/>
                  </a:schemeClr>
                </a:solidFill>
              </a:rPr>
              <a:t>can replace </a:t>
            </a:r>
            <a:r>
              <a:rPr lang="sr-Latn-RS" sz="3200" dirty="0" smtClean="0">
                <a:solidFill>
                  <a:srgbClr val="FF0000"/>
                </a:solidFill>
              </a:rPr>
              <a:t>IF</a:t>
            </a:r>
            <a:endParaRPr lang="sr-Latn-R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03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6029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b="1" dirty="0" smtClean="0"/>
              <a:t>IF CLAUSES – 1st type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9349"/>
            <a:ext cx="10515600" cy="48576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dirty="0" smtClean="0">
                <a:solidFill>
                  <a:schemeClr val="bg2">
                    <a:lumMod val="10000"/>
                  </a:schemeClr>
                </a:solidFill>
              </a:rPr>
              <a:t>     - to talk about </a:t>
            </a:r>
            <a:r>
              <a:rPr lang="sr-Latn-RS" sz="3600" dirty="0">
                <a:solidFill>
                  <a:srgbClr val="FF0000"/>
                </a:solidFill>
              </a:rPr>
              <a:t>r</a:t>
            </a:r>
            <a:r>
              <a:rPr lang="sr-Latn-RS" sz="3600" dirty="0" smtClean="0">
                <a:solidFill>
                  <a:srgbClr val="FF0000"/>
                </a:solidFill>
              </a:rPr>
              <a:t>eal and possible situations in the future</a:t>
            </a:r>
          </a:p>
          <a:p>
            <a:pPr marL="0" indent="0">
              <a:buNone/>
            </a:pPr>
            <a:endParaRPr lang="sr-Latn-RS" sz="36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sr-Latn-RS" sz="3600" dirty="0"/>
              <a:t> </a:t>
            </a:r>
            <a:r>
              <a:rPr lang="sr-Latn-RS" sz="3600" dirty="0" smtClean="0"/>
              <a:t>       If you </a:t>
            </a:r>
            <a:r>
              <a:rPr lang="sr-Latn-RS" sz="3600" dirty="0" smtClean="0">
                <a:solidFill>
                  <a:schemeClr val="accent1">
                    <a:lumMod val="75000"/>
                  </a:schemeClr>
                </a:solidFill>
              </a:rPr>
              <a:t>don’t study</a:t>
            </a:r>
            <a:r>
              <a:rPr lang="sr-Latn-RS" sz="3600" dirty="0" smtClean="0"/>
              <a:t>, you </a:t>
            </a:r>
            <a:r>
              <a:rPr lang="sr-Latn-RS" sz="3600" dirty="0" smtClean="0">
                <a:solidFill>
                  <a:schemeClr val="accent1">
                    <a:lumMod val="75000"/>
                  </a:schemeClr>
                </a:solidFill>
              </a:rPr>
              <a:t>will fail </a:t>
            </a:r>
            <a:r>
              <a:rPr lang="sr-Latn-RS" sz="3600" dirty="0" smtClean="0"/>
              <a:t>the exams.</a:t>
            </a:r>
          </a:p>
          <a:p>
            <a:pPr marL="0" indent="0">
              <a:buNone/>
            </a:pPr>
            <a:r>
              <a:rPr lang="sr-Latn-RS" sz="3600" dirty="0" smtClean="0"/>
              <a:t>        If you </a:t>
            </a:r>
            <a:r>
              <a:rPr lang="sr-Latn-RS" sz="3600" dirty="0" smtClean="0">
                <a:solidFill>
                  <a:schemeClr val="accent1">
                    <a:lumMod val="75000"/>
                  </a:schemeClr>
                </a:solidFill>
              </a:rPr>
              <a:t>don’t study</a:t>
            </a:r>
            <a:r>
              <a:rPr lang="sr-Latn-RS" sz="3600" dirty="0" smtClean="0"/>
              <a:t>, you </a:t>
            </a:r>
            <a:r>
              <a:rPr lang="sr-Latn-RS" sz="3600" dirty="0" smtClean="0">
                <a:solidFill>
                  <a:schemeClr val="accent6"/>
                </a:solidFill>
              </a:rPr>
              <a:t>are going to fail </a:t>
            </a:r>
            <a:r>
              <a:rPr lang="sr-Latn-RS" sz="3600" dirty="0" smtClean="0"/>
              <a:t>the exams.</a:t>
            </a:r>
          </a:p>
          <a:p>
            <a:pPr marL="0" indent="0">
              <a:buNone/>
            </a:pPr>
            <a:endParaRPr lang="sr-Latn-RS" sz="3600" dirty="0" smtClean="0"/>
          </a:p>
          <a:p>
            <a:pPr marL="0" indent="0">
              <a:buNone/>
            </a:pPr>
            <a:r>
              <a:rPr lang="sr-Latn-RS" sz="3600" dirty="0"/>
              <a:t> </a:t>
            </a:r>
            <a:r>
              <a:rPr lang="sr-Latn-RS" sz="3600" dirty="0" smtClean="0"/>
              <a:t>   IF +</a:t>
            </a:r>
            <a:r>
              <a:rPr lang="sr-Latn-RS" sz="3600" dirty="0" smtClean="0">
                <a:solidFill>
                  <a:srgbClr val="FF0000"/>
                </a:solidFill>
              </a:rPr>
              <a:t>PRESENT SIMPLE </a:t>
            </a:r>
            <a:r>
              <a:rPr lang="sr-Latn-RS" sz="3600" dirty="0" smtClean="0"/>
              <a:t>+ </a:t>
            </a:r>
            <a:r>
              <a:rPr lang="sr-Latn-RS" sz="3600" dirty="0" smtClean="0">
                <a:solidFill>
                  <a:schemeClr val="accent1"/>
                </a:solidFill>
              </a:rPr>
              <a:t>FUTURE SIMPLE</a:t>
            </a:r>
          </a:p>
          <a:p>
            <a:pPr marL="0" indent="0">
              <a:buNone/>
            </a:pPr>
            <a:r>
              <a:rPr lang="sr-Latn-RS" sz="3600" dirty="0"/>
              <a:t> </a:t>
            </a:r>
            <a:r>
              <a:rPr lang="sr-Latn-RS" sz="3600" dirty="0" smtClean="0"/>
              <a:t>                                                   </a:t>
            </a:r>
            <a:r>
              <a:rPr lang="sr-Latn-RS" sz="3600" dirty="0" smtClean="0">
                <a:solidFill>
                  <a:schemeClr val="accent6"/>
                </a:solidFill>
              </a:rPr>
              <a:t>GOING TO</a:t>
            </a:r>
            <a:endParaRPr lang="sr-Latn-RS" sz="3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69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110" y="483326"/>
            <a:ext cx="8882742" cy="1214845"/>
          </a:xfrm>
        </p:spPr>
        <p:txBody>
          <a:bodyPr>
            <a:normAutofit fontScale="90000"/>
          </a:bodyPr>
          <a:lstStyle/>
          <a:p>
            <a:r>
              <a:rPr lang="sr-Latn-RS" b="1" dirty="0"/>
              <a:t>1 ANSWER </a:t>
            </a:r>
            <a:r>
              <a:rPr lang="sr-Latn-RS" sz="2000" b="1" dirty="0" smtClean="0">
                <a:solidFill>
                  <a:srgbClr val="FF0000"/>
                </a:solidFill>
              </a:rPr>
              <a:t>(AT, ABOUT, FOR ,TO and ON)                              </a:t>
            </a:r>
            <a:r>
              <a:rPr lang="sr-Latn-RS" sz="3100" b="1" dirty="0" smtClean="0"/>
              <a:t>WORKBOOK,pg</a:t>
            </a:r>
            <a:r>
              <a:rPr lang="sr-Latn-RS" sz="3100" b="1" dirty="0"/>
              <a:t>. 40</a:t>
            </a:r>
            <a:r>
              <a:rPr lang="sr-Latn-RS" sz="3100" dirty="0"/>
              <a:t/>
            </a:r>
            <a:br>
              <a:rPr lang="sr-Latn-RS" sz="3100" dirty="0"/>
            </a:br>
            <a:r>
              <a:rPr lang="sr-Latn-RS" dirty="0"/>
              <a:t>                                        </a:t>
            </a:r>
            <a:endParaRPr lang="sr-Latn-R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37806"/>
            <a:ext cx="10058400" cy="3831288"/>
          </a:xfrm>
        </p:spPr>
        <p:txBody>
          <a:bodyPr/>
          <a:lstStyle/>
          <a:p>
            <a:pPr marL="0" indent="0">
              <a:buNone/>
            </a:pPr>
            <a:r>
              <a:rPr lang="sr-Latn-RS" dirty="0" smtClean="0"/>
              <a:t>1 It’s time </a:t>
            </a:r>
            <a:r>
              <a:rPr lang="sr-Latn-RS" dirty="0" smtClean="0">
                <a:solidFill>
                  <a:srgbClr val="FF0000"/>
                </a:solidFill>
              </a:rPr>
              <a:t>for </a:t>
            </a:r>
            <a:r>
              <a:rPr lang="sr-Latn-RS" dirty="0" smtClean="0"/>
              <a:t>a snack.</a:t>
            </a:r>
          </a:p>
          <a:p>
            <a:pPr marL="0" indent="0">
              <a:buNone/>
            </a:pPr>
            <a:r>
              <a:rPr lang="sr-Latn-RS" dirty="0" smtClean="0"/>
              <a:t>2 That evening, we talked </a:t>
            </a:r>
            <a:r>
              <a:rPr lang="sr-Latn-RS" dirty="0" smtClean="0">
                <a:solidFill>
                  <a:srgbClr val="FF0000"/>
                </a:solidFill>
              </a:rPr>
              <a:t>about </a:t>
            </a:r>
            <a:r>
              <a:rPr lang="sr-Latn-RS" dirty="0" smtClean="0"/>
              <a:t>our favourite movies.</a:t>
            </a:r>
          </a:p>
          <a:p>
            <a:pPr marL="0" indent="0">
              <a:buNone/>
            </a:pPr>
            <a:r>
              <a:rPr lang="sr-Latn-RS" dirty="0" smtClean="0"/>
              <a:t>3 A: Where are they? B: They are having lunch</a:t>
            </a:r>
            <a:r>
              <a:rPr lang="sr-Latn-RS" dirty="0" smtClean="0">
                <a:solidFill>
                  <a:srgbClr val="FF0000"/>
                </a:solidFill>
              </a:rPr>
              <a:t> at </a:t>
            </a:r>
            <a:r>
              <a:rPr lang="sr-Latn-RS" dirty="0" smtClean="0"/>
              <a:t>a restaurant.</a:t>
            </a:r>
          </a:p>
          <a:p>
            <a:pPr marL="0" indent="0">
              <a:buNone/>
            </a:pPr>
            <a:r>
              <a:rPr lang="sr-Latn-RS" dirty="0" smtClean="0"/>
              <a:t>4 Next month, I am travelling </a:t>
            </a:r>
            <a:r>
              <a:rPr lang="sr-Latn-RS" dirty="0" smtClean="0">
                <a:solidFill>
                  <a:srgbClr val="FF0000"/>
                </a:solidFill>
              </a:rPr>
              <a:t>to</a:t>
            </a:r>
            <a:r>
              <a:rPr lang="sr-Latn-RS" dirty="0" smtClean="0"/>
              <a:t> the USA.</a:t>
            </a:r>
          </a:p>
          <a:p>
            <a:pPr marL="0" indent="0">
              <a:buNone/>
            </a:pPr>
            <a:r>
              <a:rPr lang="sr-Latn-RS" dirty="0" smtClean="0"/>
              <a:t>5 I am leaving </a:t>
            </a:r>
            <a:r>
              <a:rPr lang="sr-Latn-RS" dirty="0" smtClean="0">
                <a:solidFill>
                  <a:srgbClr val="FF0000"/>
                </a:solidFill>
              </a:rPr>
              <a:t>on</a:t>
            </a:r>
            <a:r>
              <a:rPr lang="sr-Latn-RS" dirty="0" smtClean="0"/>
              <a:t> Monday morning.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98752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3200" b="1" dirty="0" smtClean="0"/>
              <a:t>PRESENT SIMPLE VS. PRESENT PROGRESSIVE</a:t>
            </a:r>
            <a:endParaRPr lang="sr-Latn-R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963038"/>
              </p:ext>
            </p:extLst>
          </p:nvPr>
        </p:nvGraphicFramePr>
        <p:xfrm>
          <a:off x="838200" y="1332410"/>
          <a:ext cx="10515600" cy="4950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9903">
                  <a:extLst>
                    <a:ext uri="{9D8B030D-6E8A-4147-A177-3AD203B41FA5}">
                      <a16:colId xmlns:a16="http://schemas.microsoft.com/office/drawing/2014/main" xmlns="" val="1831045062"/>
                    </a:ext>
                  </a:extLst>
                </a:gridCol>
                <a:gridCol w="5305697">
                  <a:extLst>
                    <a:ext uri="{9D8B030D-6E8A-4147-A177-3AD203B41FA5}">
                      <a16:colId xmlns:a16="http://schemas.microsoft.com/office/drawing/2014/main" xmlns="" val="2045556151"/>
                    </a:ext>
                  </a:extLst>
                </a:gridCol>
              </a:tblGrid>
              <a:tr h="745214">
                <a:tc>
                  <a:txBody>
                    <a:bodyPr/>
                    <a:lstStyle/>
                    <a:p>
                      <a:r>
                        <a:rPr lang="sr-Latn-RS" dirty="0" smtClean="0"/>
                        <a:t>                     PRESENT SIMPLE - </a:t>
                      </a:r>
                      <a:r>
                        <a:rPr lang="sr-Latn-RS" dirty="0" smtClean="0">
                          <a:solidFill>
                            <a:srgbClr val="C00000"/>
                          </a:solidFill>
                        </a:rPr>
                        <a:t>ADVERBS</a:t>
                      </a:r>
                      <a:endParaRPr lang="sr-Latn-R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        PRESENT PROGRESSIVE  - </a:t>
                      </a:r>
                      <a:r>
                        <a:rPr lang="sr-Latn-RS" dirty="0" smtClean="0">
                          <a:solidFill>
                            <a:srgbClr val="C00000"/>
                          </a:solidFill>
                        </a:rPr>
                        <a:t>ADVERBS</a:t>
                      </a:r>
                      <a:endParaRPr lang="sr-Latn-R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2909745"/>
                  </a:ext>
                </a:extLst>
              </a:tr>
              <a:tr h="525701">
                <a:tc>
                  <a:txBody>
                    <a:bodyPr/>
                    <a:lstStyle/>
                    <a:p>
                      <a:r>
                        <a:rPr lang="sr-Latn-RS" dirty="0" smtClean="0"/>
                        <a:t>                         OF </a:t>
                      </a:r>
                      <a:r>
                        <a:rPr lang="sr-Latn-RS" dirty="0" smtClean="0">
                          <a:solidFill>
                            <a:srgbClr val="FF0000"/>
                          </a:solidFill>
                        </a:rPr>
                        <a:t>INDEFINITE</a:t>
                      </a:r>
                      <a:r>
                        <a:rPr lang="sr-Latn-R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sr-Latn-RS" i="0" baseline="0" dirty="0" smtClean="0">
                          <a:solidFill>
                            <a:schemeClr val="tx1"/>
                          </a:solidFill>
                        </a:rPr>
                        <a:t>TIME</a:t>
                      </a:r>
                      <a:endParaRPr lang="sr-Latn-RS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              OF </a:t>
                      </a:r>
                      <a:r>
                        <a:rPr lang="sr-Latn-RS" dirty="0" smtClean="0">
                          <a:solidFill>
                            <a:srgbClr val="C00000"/>
                          </a:solidFill>
                        </a:rPr>
                        <a:t>DEFINITE</a:t>
                      </a:r>
                      <a:r>
                        <a:rPr lang="sr-Latn-RS" dirty="0" smtClean="0"/>
                        <a:t> TIME</a:t>
                      </a:r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4496571"/>
                  </a:ext>
                </a:extLst>
              </a:tr>
              <a:tr h="525701">
                <a:tc>
                  <a:txBody>
                    <a:bodyPr/>
                    <a:lstStyle/>
                    <a:p>
                      <a:r>
                        <a:rPr lang="sr-Latn-RS" dirty="0" smtClean="0"/>
                        <a:t>                               ALWAYS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                    NOW</a:t>
                      </a:r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7191517"/>
                  </a:ext>
                </a:extLst>
              </a:tr>
              <a:tr h="525701">
                <a:tc>
                  <a:txBody>
                    <a:bodyPr/>
                    <a:lstStyle/>
                    <a:p>
                      <a:r>
                        <a:rPr lang="sr-Latn-RS" dirty="0" smtClean="0"/>
                        <a:t>                                USUALLY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                    TODAY</a:t>
                      </a:r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3823362"/>
                  </a:ext>
                </a:extLst>
              </a:tr>
              <a:tr h="525701">
                <a:tc>
                  <a:txBody>
                    <a:bodyPr/>
                    <a:lstStyle/>
                    <a:p>
                      <a:r>
                        <a:rPr lang="sr-Latn-RS" dirty="0" smtClean="0"/>
                        <a:t>                                 OFTEN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                  TONIGHT</a:t>
                      </a:r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4910471"/>
                  </a:ext>
                </a:extLst>
              </a:tr>
              <a:tr h="525701">
                <a:tc>
                  <a:txBody>
                    <a:bodyPr/>
                    <a:lstStyle/>
                    <a:p>
                      <a:r>
                        <a:rPr lang="sr-Latn-RS" dirty="0" smtClean="0"/>
                        <a:t>                             SOMETIMES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                  THIS WEEK / MONTH</a:t>
                      </a:r>
                      <a:r>
                        <a:rPr lang="sr-Latn-RS" baseline="0" dirty="0" smtClean="0"/>
                        <a:t> / YEAR</a:t>
                      </a:r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3712424"/>
                  </a:ext>
                </a:extLst>
              </a:tr>
              <a:tr h="525701">
                <a:tc>
                  <a:txBody>
                    <a:bodyPr/>
                    <a:lstStyle/>
                    <a:p>
                      <a:r>
                        <a:rPr lang="sr-Latn-RS" dirty="0" smtClean="0"/>
                        <a:t>                              EVERY DAY / EVENING /TUESDAY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                  THESE DAYS/ WEEKS</a:t>
                      </a:r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2404694"/>
                  </a:ext>
                </a:extLst>
              </a:tr>
              <a:tr h="525701">
                <a:tc>
                  <a:txBody>
                    <a:bodyPr/>
                    <a:lstStyle/>
                    <a:p>
                      <a:r>
                        <a:rPr lang="sr-Latn-RS" dirty="0" smtClean="0"/>
                        <a:t>                                  EVER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                    TOMORROW</a:t>
                      </a:r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1015968"/>
                  </a:ext>
                </a:extLst>
              </a:tr>
              <a:tr h="525701">
                <a:tc>
                  <a:txBody>
                    <a:bodyPr/>
                    <a:lstStyle/>
                    <a:p>
                      <a:r>
                        <a:rPr lang="sr-Latn-RS" dirty="0" smtClean="0"/>
                        <a:t>                                 NEVER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                      NEXT WEEK/ YEAR</a:t>
                      </a:r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3572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84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3852" y="104502"/>
            <a:ext cx="10058400" cy="940527"/>
          </a:xfrm>
        </p:spPr>
        <p:txBody>
          <a:bodyPr/>
          <a:lstStyle/>
          <a:p>
            <a:r>
              <a:rPr lang="sr-Latn-RS" dirty="0" smtClean="0"/>
              <a:t>2 ANSWER                             </a:t>
            </a:r>
            <a:r>
              <a:rPr lang="sr-Latn-RS" sz="3600" dirty="0" smtClean="0"/>
              <a:t>WORKBOOK,pg</a:t>
            </a:r>
            <a:r>
              <a:rPr lang="sr-Latn-RS" sz="3600" dirty="0"/>
              <a:t>. </a:t>
            </a:r>
            <a:r>
              <a:rPr lang="sr-Latn-RS" sz="3600" dirty="0" smtClean="0"/>
              <a:t>40</a:t>
            </a:r>
            <a:endParaRPr lang="sr-Latn-R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652" y="1763486"/>
            <a:ext cx="10515600" cy="4086906"/>
          </a:xfrm>
        </p:spPr>
        <p:txBody>
          <a:bodyPr>
            <a:normAutofit fontScale="92500" lnSpcReduction="10000"/>
          </a:bodyPr>
          <a:lstStyle/>
          <a:p>
            <a:r>
              <a:rPr lang="sr-Latn-RS" dirty="0" smtClean="0"/>
              <a:t>1 We </a:t>
            </a:r>
            <a:r>
              <a:rPr lang="sr-Latn-RS" dirty="0" smtClean="0">
                <a:solidFill>
                  <a:srgbClr val="FF0000"/>
                </a:solidFill>
              </a:rPr>
              <a:t>are going </a:t>
            </a:r>
            <a:r>
              <a:rPr lang="sr-Latn-RS" dirty="0" smtClean="0"/>
              <a:t>to have a picnic next weekend.</a:t>
            </a:r>
          </a:p>
          <a:p>
            <a:r>
              <a:rPr lang="sr-Latn-RS" dirty="0" smtClean="0"/>
              <a:t>2 We usually eat eggs for breakfast, but today we </a:t>
            </a:r>
            <a:r>
              <a:rPr lang="sr-Latn-RS" dirty="0" smtClean="0">
                <a:solidFill>
                  <a:srgbClr val="FF0000"/>
                </a:solidFill>
              </a:rPr>
              <a:t>are eating</a:t>
            </a:r>
            <a:r>
              <a:rPr lang="sr-Latn-RS" dirty="0" smtClean="0"/>
              <a:t> sandwiches.</a:t>
            </a:r>
          </a:p>
          <a:p>
            <a:r>
              <a:rPr lang="sr-Latn-RS" dirty="0" smtClean="0"/>
              <a:t>3 My father usually </a:t>
            </a:r>
            <a:r>
              <a:rPr lang="sr-Latn-RS" dirty="0" smtClean="0">
                <a:solidFill>
                  <a:srgbClr val="FF0000"/>
                </a:solidFill>
              </a:rPr>
              <a:t>works </a:t>
            </a:r>
            <a:r>
              <a:rPr lang="sr-Latn-RS" dirty="0" smtClean="0"/>
              <a:t>on weekends.</a:t>
            </a:r>
          </a:p>
          <a:p>
            <a:r>
              <a:rPr lang="sr-Latn-RS" dirty="0" smtClean="0"/>
              <a:t>4 Look at the sky. It </a:t>
            </a:r>
            <a:r>
              <a:rPr lang="sr-Latn-RS" dirty="0" smtClean="0">
                <a:solidFill>
                  <a:srgbClr val="FF0000"/>
                </a:solidFill>
              </a:rPr>
              <a:t>is going to </a:t>
            </a:r>
            <a:r>
              <a:rPr lang="sr-Latn-RS" dirty="0" smtClean="0"/>
              <a:t>rain tomorrow.</a:t>
            </a:r>
          </a:p>
          <a:p>
            <a:r>
              <a:rPr lang="sr-Latn-RS" dirty="0" smtClean="0"/>
              <a:t>5 We usually </a:t>
            </a:r>
            <a:r>
              <a:rPr lang="sr-Latn-RS" dirty="0" smtClean="0">
                <a:solidFill>
                  <a:srgbClr val="FF0000"/>
                </a:solidFill>
              </a:rPr>
              <a:t>don’t go </a:t>
            </a:r>
            <a:r>
              <a:rPr lang="sr-Latn-RS" dirty="0" smtClean="0"/>
              <a:t>out on Sundays.</a:t>
            </a:r>
          </a:p>
          <a:p>
            <a:r>
              <a:rPr lang="sr-Latn-RS" dirty="0" smtClean="0"/>
              <a:t>6 My friends </a:t>
            </a:r>
            <a:r>
              <a:rPr lang="sr-Latn-RS" dirty="0" smtClean="0">
                <a:solidFill>
                  <a:srgbClr val="FF0000"/>
                </a:solidFill>
              </a:rPr>
              <a:t>are going to have </a:t>
            </a:r>
            <a:r>
              <a:rPr lang="sr-Latn-RS" dirty="0" smtClean="0"/>
              <a:t>a party next week.</a:t>
            </a:r>
          </a:p>
          <a:p>
            <a:r>
              <a:rPr lang="sr-Latn-RS" dirty="0" smtClean="0"/>
              <a:t>7 Fred usually </a:t>
            </a:r>
            <a:r>
              <a:rPr lang="sr-Latn-RS" dirty="0" smtClean="0">
                <a:solidFill>
                  <a:srgbClr val="FF0000"/>
                </a:solidFill>
              </a:rPr>
              <a:t>plays</a:t>
            </a:r>
            <a:r>
              <a:rPr lang="sr-Latn-RS" dirty="0" smtClean="0"/>
              <a:t> basketball with his brother.</a:t>
            </a:r>
          </a:p>
          <a:p>
            <a:r>
              <a:rPr lang="sr-Latn-RS" dirty="0" smtClean="0"/>
              <a:t>8 We </a:t>
            </a:r>
            <a:r>
              <a:rPr lang="sr-Latn-RS" dirty="0" smtClean="0">
                <a:solidFill>
                  <a:srgbClr val="FF0000"/>
                </a:solidFill>
              </a:rPr>
              <a:t>are going to have </a:t>
            </a:r>
            <a:r>
              <a:rPr lang="sr-Latn-RS" dirty="0" smtClean="0"/>
              <a:t>dinner with my grandparents tomorrow.</a:t>
            </a:r>
          </a:p>
          <a:p>
            <a:r>
              <a:rPr lang="sr-Latn-RS" dirty="0" smtClean="0"/>
              <a:t>9 We </a:t>
            </a:r>
            <a:r>
              <a:rPr lang="sr-Latn-RS" dirty="0" smtClean="0">
                <a:solidFill>
                  <a:srgbClr val="FF0000"/>
                </a:solidFill>
              </a:rPr>
              <a:t>play</a:t>
            </a:r>
            <a:r>
              <a:rPr lang="sr-Latn-RS" dirty="0" smtClean="0"/>
              <a:t> baseball every day.</a:t>
            </a:r>
          </a:p>
          <a:p>
            <a:r>
              <a:rPr lang="sr-Latn-RS" dirty="0" smtClean="0">
                <a:solidFill>
                  <a:schemeClr val="bg2">
                    <a:lumMod val="10000"/>
                  </a:schemeClr>
                </a:solidFill>
              </a:rPr>
              <a:t> 10  </a:t>
            </a:r>
            <a:r>
              <a:rPr lang="sr-Latn-RS" dirty="0" smtClean="0">
                <a:solidFill>
                  <a:srgbClr val="FF0000"/>
                </a:solidFill>
              </a:rPr>
              <a:t>Is it going to rain </a:t>
            </a:r>
            <a:r>
              <a:rPr lang="sr-Latn-RS" dirty="0" smtClean="0"/>
              <a:t>this afternoon?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67415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281"/>
          </a:xfrm>
        </p:spPr>
        <p:txBody>
          <a:bodyPr>
            <a:normAutofit/>
          </a:bodyPr>
          <a:lstStyle/>
          <a:p>
            <a:r>
              <a:rPr lang="sr-Latn-RS" sz="3200" dirty="0" smtClean="0">
                <a:solidFill>
                  <a:srgbClr val="FF0000"/>
                </a:solidFill>
              </a:rPr>
              <a:t>3 ANSWER                                                               </a:t>
            </a:r>
            <a:r>
              <a:rPr lang="sr-Latn-RS" sz="3200" dirty="0"/>
              <a:t>WORKBOOK,pg. 40</a:t>
            </a:r>
            <a:endParaRPr lang="sr-Latn-R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0971"/>
            <a:ext cx="10515600" cy="4935992"/>
          </a:xfrm>
        </p:spPr>
        <p:txBody>
          <a:bodyPr/>
          <a:lstStyle/>
          <a:p>
            <a:r>
              <a:rPr lang="sr-Latn-RS" dirty="0" smtClean="0">
                <a:solidFill>
                  <a:srgbClr val="00B0F0"/>
                </a:solidFill>
              </a:rPr>
              <a:t>Are </a:t>
            </a:r>
            <a:r>
              <a:rPr lang="sr-Latn-RS" dirty="0">
                <a:solidFill>
                  <a:srgbClr val="00B0F0"/>
                </a:solidFill>
              </a:rPr>
              <a:t>you going to see a play tonght? – No, we are going to a concert</a:t>
            </a:r>
            <a:r>
              <a:rPr lang="sr-Latn-RS" dirty="0" smtClean="0">
                <a:solidFill>
                  <a:srgbClr val="00B0F0"/>
                </a:solidFill>
              </a:rPr>
              <a:t>.</a:t>
            </a:r>
          </a:p>
          <a:p>
            <a:pPr marL="0" indent="0">
              <a:buNone/>
            </a:pPr>
            <a:endParaRPr lang="sr-Latn-RS" dirty="0">
              <a:solidFill>
                <a:srgbClr val="00B0F0"/>
              </a:solidFill>
            </a:endParaRPr>
          </a:p>
          <a:p>
            <a:r>
              <a:rPr lang="sr-Latn-RS" dirty="0" smtClean="0">
                <a:solidFill>
                  <a:srgbClr val="FF0000"/>
                </a:solidFill>
              </a:rPr>
              <a:t>Are you flying to New York? – No, we want to see Washington this time.</a:t>
            </a:r>
          </a:p>
          <a:p>
            <a:endParaRPr lang="sr-Latn-RS" dirty="0" smtClean="0">
              <a:solidFill>
                <a:srgbClr val="FF0000"/>
              </a:solidFill>
            </a:endParaRPr>
          </a:p>
          <a:p>
            <a:r>
              <a:rPr lang="sr-Latn-RS" dirty="0" smtClean="0">
                <a:solidFill>
                  <a:schemeClr val="tx1"/>
                </a:solidFill>
              </a:rPr>
              <a:t>Is Susan doing her homework? - She did not go to school. She is ill.</a:t>
            </a:r>
          </a:p>
          <a:p>
            <a:endParaRPr lang="sr-Latn-RS" dirty="0" smtClean="0">
              <a:solidFill>
                <a:schemeClr val="accent6"/>
              </a:solidFill>
            </a:endParaRPr>
          </a:p>
          <a:p>
            <a:r>
              <a:rPr lang="sr-Latn-RS" dirty="0" smtClean="0"/>
              <a:t>What are you doing this weekend? – We are having a picnic.</a:t>
            </a:r>
          </a:p>
          <a:p>
            <a:pPr marL="0" indent="0">
              <a:buNone/>
            </a:pPr>
            <a:endParaRPr lang="sr-Latn-RS" dirty="0" smtClean="0"/>
          </a:p>
          <a:p>
            <a:r>
              <a:rPr lang="sr-Latn-RS" dirty="0" smtClean="0">
                <a:solidFill>
                  <a:srgbClr val="00B0F0"/>
                </a:solidFill>
              </a:rPr>
              <a:t>Is Jane leaving tonight? – No, she is taking a plane tomorrow.</a:t>
            </a:r>
            <a:endParaRPr lang="sr-Latn-R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77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600" dirty="0" smtClean="0"/>
              <a:t>4 </a:t>
            </a:r>
            <a:r>
              <a:rPr lang="sr-Latn-RS" sz="3600" dirty="0"/>
              <a:t>ANSWER </a:t>
            </a:r>
            <a:r>
              <a:rPr lang="sr-Latn-RS" sz="3600" dirty="0" smtClean="0"/>
              <a:t>                                              WORKBOOK,pg</a:t>
            </a:r>
            <a:r>
              <a:rPr lang="sr-Latn-RS" sz="3600" dirty="0"/>
              <a:t>. 40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r-Latn-RS" sz="4400" dirty="0" smtClean="0"/>
              <a:t>BREAK</a:t>
            </a:r>
          </a:p>
          <a:p>
            <a:pPr marL="0" indent="0" algn="ctr">
              <a:buNone/>
            </a:pPr>
            <a:r>
              <a:rPr lang="sr-Latn-RS" sz="4400" dirty="0" smtClean="0"/>
              <a:t>BEACHES</a:t>
            </a:r>
          </a:p>
          <a:p>
            <a:pPr marL="0" indent="0" algn="ctr">
              <a:buNone/>
            </a:pPr>
            <a:r>
              <a:rPr lang="sr-Latn-RS" sz="4400" dirty="0" smtClean="0"/>
              <a:t>SAILBOAT</a:t>
            </a:r>
          </a:p>
          <a:p>
            <a:pPr marL="0" indent="0" algn="ctr">
              <a:buNone/>
            </a:pPr>
            <a:r>
              <a:rPr lang="sr-Latn-RS" sz="4400" dirty="0" smtClean="0"/>
              <a:t>UNFORGETTABLE</a:t>
            </a:r>
          </a:p>
          <a:p>
            <a:pPr marL="0" indent="0" algn="ctr">
              <a:buNone/>
            </a:pPr>
            <a:r>
              <a:rPr lang="sr-Latn-RS" sz="4400" dirty="0" smtClean="0"/>
              <a:t>ESPECIALLY</a:t>
            </a:r>
            <a:endParaRPr lang="sr-Latn-RS" sz="4400" dirty="0"/>
          </a:p>
        </p:txBody>
      </p:sp>
    </p:spTree>
    <p:extLst>
      <p:ext uri="{BB962C8B-B14F-4D97-AF65-F5344CB8AC3E}">
        <p14:creationId xmlns:p14="http://schemas.microsoft.com/office/powerpoint/2010/main" val="86993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1357</TotalTime>
  <Words>555</Words>
  <Application>Microsoft Office PowerPoint</Application>
  <PresentationFormat>Widescreen</PresentationFormat>
  <Paragraphs>96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Calibri Light</vt:lpstr>
      <vt:lpstr>Retrospect</vt:lpstr>
      <vt:lpstr>      UNIT 5 AROUND THE WORLD repetition                        workbook,pg40</vt:lpstr>
      <vt:lpstr>      </vt:lpstr>
      <vt:lpstr>IF CLAUSES – zero type</vt:lpstr>
      <vt:lpstr>IF CLAUSES – 1st type</vt:lpstr>
      <vt:lpstr>1 ANSWER (AT, ABOUT, FOR ,TO and ON)                              WORKBOOK,pg. 40                                         </vt:lpstr>
      <vt:lpstr>PRESENT SIMPLE VS. PRESENT PROGRESSIVE</vt:lpstr>
      <vt:lpstr>2 ANSWER                             WORKBOOK,pg. 40</vt:lpstr>
      <vt:lpstr>3 ANSWER                                                               WORKBOOK,pg. 40</vt:lpstr>
      <vt:lpstr>4 ANSWER                                               WORKBOOK,pg. 40 </vt:lpstr>
      <vt:lpstr>                                 HOMEWORK</vt:lpstr>
      <vt:lpstr>   Why people (dis)like travel(l)ing?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 AROUND THE WORLD  repetition</dc:title>
  <dc:creator>Windows User</dc:creator>
  <cp:lastModifiedBy>Mataruga Kristina i Dragan</cp:lastModifiedBy>
  <cp:revision>141</cp:revision>
  <dcterms:created xsi:type="dcterms:W3CDTF">2020-03-22T16:49:31Z</dcterms:created>
  <dcterms:modified xsi:type="dcterms:W3CDTF">2020-03-28T08:01:33Z</dcterms:modified>
</cp:coreProperties>
</file>