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8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D61E-D2B4-4260-8C3C-556EC8AEAD04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4C4A-920B-418F-97CD-F6EAB558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37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Атрибутске </a:t>
            </a:r>
            <a:r>
              <a:rPr lang="sr-Cyrl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објекатске </a:t>
            </a:r>
            <a:b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  <a: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и језичка култура</a:t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101, 102, 103, 104, 107, 108, 109, 110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8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4568" y="2443735"/>
            <a:ext cx="3103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Домаћи задатак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7425" y="1217834"/>
            <a:ext cx="10985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Зависноупитне реченице се у сложену реченицу уводе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замјеницама</a:t>
            </a:r>
            <a:r>
              <a:rPr lang="sr-Cyrl-RS" sz="2000" dirty="0" smtClean="0"/>
              <a:t>,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прилозима</a:t>
            </a:r>
          </a:p>
          <a:p>
            <a:r>
              <a:rPr lang="sr-Cyrl-RS" sz="2000" dirty="0" smtClean="0"/>
              <a:t> и </a:t>
            </a:r>
            <a:r>
              <a:rPr lang="sr-Cyrl-RS" sz="2000" dirty="0" smtClean="0">
                <a:solidFill>
                  <a:srgbClr val="FF0000"/>
                </a:solidFill>
              </a:rPr>
              <a:t>упитним ријечицама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7425" y="386366"/>
            <a:ext cx="101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Ако је у управном говору обавјештајна или узвична реченица, онда она у неуправном говору постаје</a:t>
            </a:r>
          </a:p>
          <a:p>
            <a:r>
              <a:rPr lang="ru-RU" dirty="0"/>
              <a:t> изрична објекатска реченица са везником </a:t>
            </a:r>
            <a:r>
              <a:rPr lang="ru-RU" dirty="0">
                <a:solidFill>
                  <a:srgbClr val="FF0000"/>
                </a:solidFill>
              </a:rPr>
              <a:t>да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080" y="3177193"/>
            <a:ext cx="468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39392" y="3108910"/>
            <a:ext cx="714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Подвуци све праве (ближе) и неправе (даље) објекте у тексту (стр.107).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68181" y="3614808"/>
            <a:ext cx="532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Из истог текста издвој зависне објекатске реченице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425003"/>
            <a:ext cx="1839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се!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972" y="825113"/>
            <a:ext cx="5095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Реченицу можемо посматрати на два начина: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909" y="1225223"/>
            <a:ext cx="3596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као комуникативну јединицу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909" y="1594555"/>
            <a:ext cx="3188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као граматичку јединицу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972" y="2069897"/>
            <a:ext cx="117132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првом схватању реченица се сматра самосталном изговорном цјелином којом се преноси потпуно 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обавјештење у комуникацији (то је свака реченица која почиње великим словом а завршава се тачком,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упитником или узвичником).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72" y="3072268"/>
            <a:ext cx="4594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редовно пишу домаће задатке. </a:t>
            </a:r>
            <a:endParaRPr lang="sr-Cyrl-R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972" y="4215844"/>
            <a:ext cx="11523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другом схватању реченица је она цјелина која се формира око предиката који је у личном глаголском облику</a:t>
            </a:r>
            <a:endParaRPr lang="sr-Latn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(колико предиката – толико простих реченица).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05777" y="4884100"/>
            <a:ext cx="7018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Стигли смо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кући,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пресвукли се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опрали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руке и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сјели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sr-Cyrl-RS" sz="20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ручамо</a:t>
            </a:r>
            <a:r>
              <a:rPr lang="sr-Cyrl-R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972" y="5293022"/>
            <a:ext cx="2683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Реченични чланови су: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218" y="5289456"/>
            <a:ext cx="1227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16530" y="5294604"/>
            <a:ext cx="136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предикатив,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8334" y="5294716"/>
            <a:ext cx="102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субјекат,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4634" y="5285108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03930" y="5293022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апозиција,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93341" y="5311781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објекат,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047639" y="5283310"/>
            <a:ext cx="205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1972" y="5707785"/>
            <a:ext cx="11358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Сваку од тих функција, осим функције предиката, могу вршити или пунозначне ријечи, или синтагме,</a:t>
            </a:r>
            <a:endParaRPr lang="sr-Latn-R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зависне реченице.Тако је и са атрибутом и објектом.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972" y="3485714"/>
            <a:ext cx="226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Гдје је овдје школа?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72" y="3863858"/>
            <a:ext cx="391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Срећан почетак нове школске године!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8720" y="893315"/>
            <a:ext cx="0" cy="106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1972" y="825113"/>
            <a:ext cx="548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11872" y="893315"/>
            <a:ext cx="0" cy="110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1972" y="2069897"/>
            <a:ext cx="548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185" y="238539"/>
            <a:ext cx="407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 за исказивање атрибута: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185" y="795131"/>
            <a:ext cx="67033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књиге. (придјев у служби атрибута)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185" y="1168280"/>
            <a:ext cx="84028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читати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врло занимљиве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књиге. (придјевска синтагма у служби атрибута)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185" y="1465045"/>
            <a:ext cx="881215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Волим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читати књиге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врло занимљиве. </a:t>
            </a: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(зависна реченица у служби атрибута)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Cyrl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185" y="2052389"/>
            <a:ext cx="377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 за исказивање објекта: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185" y="2505611"/>
            <a:ext cx="545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сам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смијех.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(именица у служби објекта)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185" y="2928055"/>
            <a:ext cx="714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сам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његов смијех.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(именичка синтагма у служби објекта)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185" y="3350499"/>
            <a:ext cx="73006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чуо </a:t>
            </a:r>
            <a:r>
              <a:rPr lang="sr-Cyrl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он смије.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(зависна реченица у служби објекта)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2887" y="92766"/>
            <a:ext cx="4350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b="1" dirty="0" smtClean="0">
                <a:solidFill>
                  <a:srgbClr val="FF0000"/>
                </a:solidFill>
              </a:rPr>
              <a:t>A</a:t>
            </a:r>
            <a:r>
              <a:rPr lang="sr-Cyrl-RS" sz="3200" b="1" dirty="0" smtClean="0">
                <a:solidFill>
                  <a:srgbClr val="FF0000"/>
                </a:solidFill>
              </a:rPr>
              <a:t>ТРИБУТСКЕ РЕЧЕНИЦЕ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783" y="874643"/>
            <a:ext cx="18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Подсјетимо се!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783" y="1274753"/>
            <a:ext cx="1007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Атрибут је увијек додатак именици без обзира у којој је служби та именица. Атрибути се изражавају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98157" y="1274753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ридјевима,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83" y="166242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придјевским замјеницама </a:t>
            </a:r>
            <a:r>
              <a:rPr lang="sr-Cyrl-RS" dirty="0" smtClean="0"/>
              <a:t>и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0976" y="1644085"/>
            <a:ext cx="600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адежним облицима именица с приједлогом или без њега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783" y="2059583"/>
            <a:ext cx="650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Њима се изражава нека особина именичког појма уз који стоје .</a:t>
            </a:r>
          </a:p>
          <a:p>
            <a:r>
              <a:rPr lang="sr-Cyrl-RS" dirty="0" smtClean="0"/>
              <a:t>Они ближе одређују именицу, па се зато и не одвајају запетом.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783" y="2733739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Купио сам </a:t>
            </a:r>
            <a:r>
              <a:rPr lang="sr-Cyrl-RS" dirty="0" smtClean="0">
                <a:solidFill>
                  <a:srgbClr val="FF0000"/>
                </a:solidFill>
              </a:rPr>
              <a:t>плаву</a:t>
            </a:r>
            <a:r>
              <a:rPr lang="sr-Cyrl-RS" dirty="0" smtClean="0"/>
              <a:t> кошуљу.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583" y="3560090"/>
            <a:ext cx="102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Рекли смо да се атрибут може изразити и зависном реченицом коју називамо </a:t>
            </a:r>
            <a:r>
              <a:rPr lang="sr-Cyrl-RS" dirty="0" smtClean="0">
                <a:solidFill>
                  <a:srgbClr val="FF0000"/>
                </a:solidFill>
              </a:rPr>
              <a:t>атрибутска реченица.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583" y="3851996"/>
            <a:ext cx="411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Обратите пажњу на сљедећу реченицу.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783" y="4263119"/>
            <a:ext cx="10156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Кренули смо стазом  </a:t>
            </a:r>
            <a:r>
              <a:rPr lang="sr-Cyrl-RS" i="1" dirty="0" smtClean="0"/>
              <a:t>којом је он волео да иде и коју ће вечно будном одржавати његови поклоници </a:t>
            </a:r>
          </a:p>
          <a:p>
            <a:r>
              <a:rPr lang="sr-Cyrl-RS" i="1" dirty="0" smtClean="0"/>
              <a:t>што сваки дан долазе у Јасну Пољану. </a:t>
            </a: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783" y="4895483"/>
            <a:ext cx="961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Од колико простих реченица је састављена ова сложена реченица</a:t>
            </a:r>
            <a:r>
              <a:rPr lang="sr-Cyrl-RS" dirty="0" smtClean="0"/>
              <a:t>? </a:t>
            </a:r>
            <a:r>
              <a:rPr lang="sr-Cyrl-RS" dirty="0" smtClean="0"/>
              <a:t>Одредимо главну реченицу.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26133" y="2761564"/>
            <a:ext cx="36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Купио сам </a:t>
            </a:r>
            <a:r>
              <a:rPr lang="sr-Cyrl-RS" dirty="0" smtClean="0">
                <a:solidFill>
                  <a:srgbClr val="FF0000"/>
                </a:solidFill>
              </a:rPr>
              <a:t>плаву и црвену </a:t>
            </a:r>
            <a:r>
              <a:rPr lang="sr-Cyrl-RS" dirty="0" smtClean="0"/>
              <a:t>кошуљу.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583" y="3119856"/>
            <a:ext cx="3142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Атрибут добијамо на питања: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59850" y="3132452"/>
            <a:ext cx="170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оји, која, које?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97703" y="3119856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ч</a:t>
            </a:r>
            <a:r>
              <a:rPr lang="sr-Cyrl-RS" dirty="0" smtClean="0"/>
              <a:t>ији, чија, чије?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12658" y="3119856"/>
            <a:ext cx="215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акав, каква, какво?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0583" y="5264815"/>
            <a:ext cx="4249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Колико у њој има атрибутских реченица?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783" y="5700166"/>
            <a:ext cx="819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Којим везницима су повезане атрибутске реченице са именицама које одређују?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5" y="360608"/>
            <a:ext cx="1310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Одговори: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03042" y="714551"/>
            <a:ext cx="903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Четири просте </a:t>
            </a:r>
            <a:r>
              <a:rPr lang="sr-Cyrl-RS" sz="2000" dirty="0" smtClean="0"/>
              <a:t>реченице. </a:t>
            </a:r>
            <a:r>
              <a:rPr lang="sr-Cyrl-RS" sz="2000" dirty="0"/>
              <a:t>Главна реченица -  Кренули смо </a:t>
            </a:r>
            <a:r>
              <a:rPr lang="sr-Cyrl-RS" sz="2000" dirty="0" smtClean="0"/>
              <a:t>стазом. (Којом стазом?)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28407" y="1191069"/>
            <a:ext cx="2925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Три атрибутске реченице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047741" y="1667587"/>
            <a:ext cx="3168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Везницима којом, коју, што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3584" y="2550631"/>
            <a:ext cx="720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Најчешћи везници атрибутских реченица су односне замјенице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142755" y="2550631"/>
            <a:ext cx="1305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к</a:t>
            </a:r>
            <a:r>
              <a:rPr lang="sr-Cyrl-RS" sz="2000" dirty="0" smtClean="0">
                <a:solidFill>
                  <a:srgbClr val="FF0000"/>
                </a:solidFill>
              </a:rPr>
              <a:t>оји и што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8427" y="2550631"/>
            <a:ext cx="339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к</a:t>
            </a:r>
            <a:r>
              <a:rPr lang="sr-Cyrl-RS" sz="2000" dirty="0" smtClean="0"/>
              <a:t>оје се често могу међусобно</a:t>
            </a:r>
          </a:p>
          <a:p>
            <a:r>
              <a:rPr lang="sr-Cyrl-RS" sz="2000" dirty="0" smtClean="0"/>
              <a:t> замјењивати.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0456" y="3421450"/>
            <a:ext cx="5870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Но, ово нису једини везници атрибутских реченица.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0456" y="3897208"/>
            <a:ext cx="3618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Погледајте сљедеће реченице.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456" y="4292270"/>
            <a:ext cx="5640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Пошли смо у шуму </a:t>
            </a:r>
            <a:r>
              <a:rPr lang="sr-Cyrl-RS" sz="2000" i="1" dirty="0" smtClean="0"/>
              <a:t>гдје је Толстој  често шетао. </a:t>
            </a:r>
            <a:endParaRPr lang="en-US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63195" y="4709524"/>
            <a:ext cx="8208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Дубоко у овој шуми је брезова клупа</a:t>
            </a:r>
            <a:r>
              <a:rPr lang="sr-Cyrl-RS" sz="2000" i="1" dirty="0" smtClean="0"/>
              <a:t> до које је обично у шетњи долазио.</a:t>
            </a:r>
            <a:endParaRPr lang="en-US" sz="20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006" y="5155800"/>
            <a:ext cx="759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Дан</a:t>
            </a:r>
            <a:r>
              <a:rPr lang="sr-Cyrl-RS" sz="2000" i="1" dirty="0" smtClean="0"/>
              <a:t> кад се Миливоје родио </a:t>
            </a:r>
            <a:r>
              <a:rPr lang="sr-Cyrl-RS" sz="2000" dirty="0" smtClean="0"/>
              <a:t>сви укућани су памтили цијелог живота.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02736" y="5573054"/>
            <a:ext cx="9489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У времену </a:t>
            </a:r>
            <a:r>
              <a:rPr lang="sr-Cyrl-RS" sz="2000" i="1" dirty="0" smtClean="0"/>
              <a:t>у којем се доносе тако крупне одлуке </a:t>
            </a:r>
            <a:r>
              <a:rPr lang="sr-Cyrl-RS" sz="2000" dirty="0" smtClean="0"/>
              <a:t>не треба размишљати о ситницама.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9911" y="6161548"/>
            <a:ext cx="648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Који су везници у наведеним атрибутским реченицама?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62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9" y="180304"/>
            <a:ext cx="7515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Везници атрибутских реченица су </a:t>
            </a:r>
            <a:r>
              <a:rPr lang="sr-Cyrl-RS" sz="2000" dirty="0" smtClean="0"/>
              <a:t>и </a:t>
            </a:r>
            <a:r>
              <a:rPr lang="sr-Cyrl-RS" sz="2000" dirty="0" smtClean="0">
                <a:solidFill>
                  <a:srgbClr val="FF0000"/>
                </a:solidFill>
              </a:rPr>
              <a:t>гдје, кад</a:t>
            </a:r>
            <a:r>
              <a:rPr lang="sr-Cyrl-RS" sz="2000" dirty="0" smtClean="0">
                <a:solidFill>
                  <a:srgbClr val="FF0000"/>
                </a:solidFill>
              </a:rPr>
              <a:t>, који (до које, у којем)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89" y="565025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28789" y="627200"/>
            <a:ext cx="9437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Атрибутске реченице се уз именицу могу уводити и замјеницама </a:t>
            </a:r>
            <a:r>
              <a:rPr lang="sr-Cyrl-RS" sz="2000" dirty="0" smtClean="0">
                <a:solidFill>
                  <a:srgbClr val="FF0000"/>
                </a:solidFill>
              </a:rPr>
              <a:t>чији,какав,колики.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789" y="1110101"/>
            <a:ext cx="517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Гледам воћке </a:t>
            </a:r>
            <a:r>
              <a:rPr lang="sr-Cyrl-RS" sz="2000" i="1" dirty="0" smtClean="0">
                <a:solidFill>
                  <a:srgbClr val="FF0000"/>
                </a:solidFill>
              </a:rPr>
              <a:t>чије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 гране обасуте бехаром.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789" y="1561764"/>
            <a:ext cx="4987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Купио сам бицикл </a:t>
            </a:r>
            <a:r>
              <a:rPr lang="sr-Cyrl-RS" sz="2000" i="1" dirty="0" smtClean="0">
                <a:solidFill>
                  <a:srgbClr val="FF0000"/>
                </a:solidFill>
              </a:rPr>
              <a:t>какав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још нисте видјели.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8789" y="2028666"/>
            <a:ext cx="6097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То је била хрпа жита </a:t>
            </a:r>
            <a:r>
              <a:rPr lang="sr-Cyrl-RS" sz="2000" i="1" dirty="0" smtClean="0">
                <a:solidFill>
                  <a:srgbClr val="FF0000"/>
                </a:solidFill>
              </a:rPr>
              <a:t>колику </a:t>
            </a:r>
            <a:r>
              <a:rPr lang="sr-Cyrl-R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можеш ни замислити.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28789" y="2667933"/>
            <a:ext cx="1281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Закључак: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51134" y="3091756"/>
            <a:ext cx="5438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С</a:t>
            </a:r>
            <a:r>
              <a:rPr lang="sr-Cyrl-RS" sz="2000" dirty="0" smtClean="0">
                <a:solidFill>
                  <a:srgbClr val="FF0000"/>
                </a:solidFill>
              </a:rPr>
              <a:t>ве атрибутске реченице су односне </a:t>
            </a:r>
            <a:r>
              <a:rPr lang="sr-Cyrl-RS" sz="2000" dirty="0" smtClean="0">
                <a:solidFill>
                  <a:srgbClr val="FF0000"/>
                </a:solidFill>
              </a:rPr>
              <a:t>реченице.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6023" y="3499712"/>
            <a:ext cx="1100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Атрибутске реченице се увијек односе на неку именицу или именичку замјеницу главне реченице.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6023" y="3907669"/>
            <a:ext cx="12352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Везници атрибутских реченица су односне </a:t>
            </a:r>
            <a:r>
              <a:rPr lang="sr-Cyrl-RS" sz="2000" dirty="0" smtClean="0">
                <a:solidFill>
                  <a:srgbClr val="FF0000"/>
                </a:solidFill>
              </a:rPr>
              <a:t>замјенице (који, што, чији, какав, колики) </a:t>
            </a:r>
            <a:r>
              <a:rPr lang="sr-Cyrl-RS" sz="2000" dirty="0" smtClean="0">
                <a:solidFill>
                  <a:srgbClr val="FF0000"/>
                </a:solidFill>
              </a:rPr>
              <a:t>и </a:t>
            </a:r>
            <a:r>
              <a:rPr lang="sr-Cyrl-RS" sz="2000" dirty="0" smtClean="0">
                <a:solidFill>
                  <a:srgbClr val="FF0000"/>
                </a:solidFill>
              </a:rPr>
              <a:t>прилози (гдје, камо,кад).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247" y="4315626"/>
            <a:ext cx="11000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Везници атрибутских реченица врше неку реченичну службу</a:t>
            </a:r>
            <a:r>
              <a:rPr lang="sr-Cyrl-RS" sz="2000" dirty="0" smtClean="0">
                <a:solidFill>
                  <a:srgbClr val="FF0000"/>
                </a:solidFill>
              </a:rPr>
              <a:t>. </a:t>
            </a:r>
            <a:r>
              <a:rPr lang="sr-Cyrl-RS" sz="2000" dirty="0" smtClean="0">
                <a:solidFill>
                  <a:srgbClr val="FF0000"/>
                </a:solidFill>
              </a:rPr>
              <a:t>Ове реченице се не одвајају запетом.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134" y="5340390"/>
            <a:ext cx="2008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Домаћи задатак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1134" y="5740500"/>
            <a:ext cx="108616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Српски језик и језичка </a:t>
            </a:r>
            <a:r>
              <a:rPr lang="sr-Cyrl-RS" sz="2000" dirty="0" smtClean="0"/>
              <a:t>култура,стр.101, 102, 103, 104</a:t>
            </a:r>
            <a:endParaRPr lang="sr-Cyrl-RS" sz="2000" dirty="0" smtClean="0"/>
          </a:p>
          <a:p>
            <a:r>
              <a:rPr lang="sr-Cyrl-RS" sz="2000" dirty="0" smtClean="0"/>
              <a:t>Пронађи атрибутске реченице у наведеном тексту Десанке Максимовић</a:t>
            </a:r>
            <a:r>
              <a:rPr lang="sr-Cyrl-RS" sz="2000" dirty="0" smtClean="0"/>
              <a:t>. Одреди службу везника.</a:t>
            </a:r>
            <a:endParaRPr lang="sr-Cyrl-RS" sz="2000" dirty="0" smtClean="0"/>
          </a:p>
          <a:p>
            <a:r>
              <a:rPr lang="sr-Cyrl-RS" sz="2000" dirty="0" smtClean="0"/>
              <a:t>Одреди који се од наведених везника могу међусобно мијењати у датим реченицама.</a:t>
            </a:r>
            <a:endParaRPr lang="en-US" sz="2000" dirty="0" smtClean="0"/>
          </a:p>
          <a:p>
            <a:endParaRPr lang="sr-Cyrl-R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026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9" grpId="0"/>
      <p:bldP spid="30" grpId="0"/>
      <p:bldP spid="36" grpId="0"/>
      <p:bldP spid="38" grpId="0"/>
      <p:bldP spid="39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3" y="90152"/>
            <a:ext cx="3937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00B0F0"/>
                </a:solidFill>
              </a:rPr>
              <a:t>Објекатске реченице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837127"/>
            <a:ext cx="18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Подсјетимо се!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703" y="1655745"/>
            <a:ext cx="12043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Већ од раније знаш да је објекат увијек изражен именицом или именичком замјеницом (једном ријечју или</a:t>
            </a:r>
          </a:p>
          <a:p>
            <a:r>
              <a:rPr lang="sr-Cyrl-RS" sz="2000" dirty="0" smtClean="0"/>
              <a:t>синтагмом).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46986" y="2420074"/>
            <a:ext cx="2049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Купио сам </a:t>
            </a:r>
            <a:r>
              <a:rPr lang="sr-Cyrl-RS" sz="2000" dirty="0" smtClean="0">
                <a:solidFill>
                  <a:srgbClr val="00B0F0"/>
                </a:solidFill>
              </a:rPr>
              <a:t>хљеб.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5428" y="2411414"/>
            <a:ext cx="5093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Она </a:t>
            </a:r>
            <a:r>
              <a:rPr lang="sr-Cyrl-RS" sz="2000" dirty="0" smtClean="0">
                <a:solidFill>
                  <a:srgbClr val="00B0F0"/>
                </a:solidFill>
              </a:rPr>
              <a:t>га 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посматра.  </a:t>
            </a:r>
            <a:r>
              <a:rPr lang="sr-Cyrl-RS" sz="2000" dirty="0" smtClean="0"/>
              <a:t>Купио </a:t>
            </a:r>
            <a:r>
              <a:rPr lang="sr-Cyrl-RS" sz="2000" dirty="0" smtClean="0"/>
              <a:t>сам </a:t>
            </a:r>
            <a:r>
              <a:rPr lang="sr-Cyrl-RS" sz="2000" dirty="0" smtClean="0">
                <a:solidFill>
                  <a:srgbClr val="00B0F0"/>
                </a:solidFill>
              </a:rPr>
              <a:t>хљеб и млијеко.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390" y="1251573"/>
            <a:ext cx="603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Објекат може бити </a:t>
            </a:r>
            <a:r>
              <a:rPr lang="sr-Cyrl-RS" sz="2000" b="1" dirty="0" smtClean="0"/>
              <a:t>прави (ближи)</a:t>
            </a:r>
            <a:r>
              <a:rPr lang="sr-Cyrl-RS" sz="2000" b="1" dirty="0" smtClean="0"/>
              <a:t> </a:t>
            </a:r>
            <a:r>
              <a:rPr lang="sr-Cyrl-RS" sz="2000" b="1" dirty="0" smtClean="0"/>
              <a:t>и </a:t>
            </a:r>
            <a:r>
              <a:rPr lang="sr-Cyrl-RS" sz="2000" b="1" dirty="0" smtClean="0"/>
              <a:t>неправи (даљи).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1390" y="2898928"/>
            <a:ext cx="590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Објекат може бити изражен и зависном реченицом.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1390" y="3488234"/>
            <a:ext cx="3657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Погледајмо сљедеће реченице!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31390" y="3363582"/>
            <a:ext cx="11403646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1390" y="3865203"/>
            <a:ext cx="550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Разредник им је рекао </a:t>
            </a:r>
            <a:r>
              <a:rPr lang="sr-Cyrl-RS" sz="2000" i="1" dirty="0" smtClean="0"/>
              <a:t>да му донесу оправдања.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6833" y="4305704"/>
            <a:ext cx="442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Размишљао сам </a:t>
            </a:r>
            <a:r>
              <a:rPr lang="sr-Cyrl-RS" sz="2000" i="1" dirty="0" smtClean="0"/>
              <a:t>како да им помогнем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48703" y="4698220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Надам се </a:t>
            </a:r>
            <a:r>
              <a:rPr lang="sr-Cyrl-RS" sz="2000" i="1" dirty="0" smtClean="0"/>
              <a:t>да ћеш доћи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8703" y="5074930"/>
            <a:ext cx="3772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Видио сам </a:t>
            </a:r>
            <a:r>
              <a:rPr lang="sr-Cyrl-RS" sz="2000" i="1" dirty="0" smtClean="0"/>
              <a:t>како пролазе улицом.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41668" y="5597520"/>
            <a:ext cx="8375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Одредите главне и зависне реченице у наведеним сложеним реченицама.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316112" y="5597520"/>
            <a:ext cx="2433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Главне реченице су: 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166833" y="4265313"/>
            <a:ext cx="255060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6214" y="4665423"/>
            <a:ext cx="1738935" cy="55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1578" y="5010702"/>
            <a:ext cx="91410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6214" y="5392999"/>
            <a:ext cx="114592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48703" y="5937908"/>
            <a:ext cx="24521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Зависне </a:t>
            </a:r>
            <a:r>
              <a:rPr lang="sr-Cyrl-RS" sz="2000" dirty="0" smtClean="0"/>
              <a:t>реченице</a:t>
            </a:r>
            <a:r>
              <a:rPr lang="sr-Cyrl-RS" dirty="0" smtClean="0"/>
              <a:t> су: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732643" y="4189841"/>
            <a:ext cx="2570264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66158" y="4605701"/>
            <a:ext cx="2345686" cy="772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68556" y="5020581"/>
            <a:ext cx="1464087" cy="48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93783" y="5382541"/>
            <a:ext cx="2237135" cy="70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8" grpId="0"/>
      <p:bldP spid="19" grpId="0"/>
      <p:bldP spid="20" grpId="0"/>
      <p:bldP spid="21" grpId="0"/>
      <p:bldP spid="36" grpId="0"/>
      <p:bldP spid="38" grpId="0" animBg="1"/>
      <p:bldP spid="39" grpId="0" animBg="1"/>
      <p:bldP spid="40" grpId="0" animBg="1"/>
      <p:bldP spid="41" grpId="0" animBg="1"/>
      <p:bldP spid="47" grpId="0"/>
      <p:bldP spid="48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162475"/>
            <a:ext cx="7357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Зависна реченица је допуна глаголу у предикату главне реченице.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5910" y="1559660"/>
            <a:ext cx="8231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Без њеног навођења смисао глагола главних реченица остао би непознат.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5910" y="1956603"/>
            <a:ext cx="4633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Ти глаголи захтијевају навођење допуне.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5910" y="122905"/>
            <a:ext cx="7946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Да ли би главне реченице биле потпуне ако би се изоставиле зависне?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5910" y="520090"/>
            <a:ext cx="8684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Ако би се изоставиле зависне реченице, главне реченице би биле непотпуне.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599230"/>
            <a:ext cx="12476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Зависна реченица која врши </a:t>
            </a:r>
            <a:r>
              <a:rPr lang="sr-Cyrl-RS" sz="2000" dirty="0" smtClean="0">
                <a:solidFill>
                  <a:srgbClr val="FF0000"/>
                </a:solidFill>
              </a:rPr>
              <a:t>функцију </a:t>
            </a:r>
            <a:r>
              <a:rPr lang="sr-Cyrl-RS" sz="2000" dirty="0" smtClean="0">
                <a:solidFill>
                  <a:srgbClr val="FF0000"/>
                </a:solidFill>
              </a:rPr>
              <a:t>објекта уз неки глагол из главне реченице назива се објекатска реченица.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93248"/>
            <a:ext cx="1010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Она </a:t>
            </a:r>
            <a:r>
              <a:rPr lang="sr-Cyrl-RS" sz="2000" u="sng" dirty="0" smtClean="0">
                <a:solidFill>
                  <a:srgbClr val="FF0000"/>
                </a:solidFill>
              </a:rPr>
              <a:t>изриче</a:t>
            </a:r>
            <a:r>
              <a:rPr lang="sr-Cyrl-RS" sz="2000" dirty="0" smtClean="0">
                <a:solidFill>
                  <a:srgbClr val="FF0000"/>
                </a:solidFill>
              </a:rPr>
              <a:t> садржај глагола из главне реченице па се назива изрична објекатска реченица.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38745"/>
            <a:ext cx="6369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Којег су значења глаголи у предикату главних реченица?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787376"/>
            <a:ext cx="873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Којим везницима се у сложену реченицу уводе изричне објекатске реченице?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13971"/>
            <a:ext cx="6044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Глаголи у предикату главних реченица имају значење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4862" y="4316532"/>
            <a:ext cx="131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г</a:t>
            </a:r>
            <a:r>
              <a:rPr lang="sr-Cyrl-RS" sz="2000" dirty="0" smtClean="0">
                <a:solidFill>
                  <a:srgbClr val="FF0000"/>
                </a:solidFill>
              </a:rPr>
              <a:t>оворења,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6481" y="4324026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мишљења,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502473" y="431653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>
                <a:solidFill>
                  <a:srgbClr val="FF0000"/>
                </a:solidFill>
              </a:rPr>
              <a:t>о</a:t>
            </a:r>
            <a:r>
              <a:rPr lang="sr-Cyrl-RS" sz="2000" dirty="0" smtClean="0">
                <a:solidFill>
                  <a:srgbClr val="FF0000"/>
                </a:solidFill>
              </a:rPr>
              <a:t>сјећања</a:t>
            </a:r>
            <a:r>
              <a:rPr lang="sr-Cyrl-RS" sz="2000" dirty="0" smtClean="0"/>
              <a:t>,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677329" y="4309038"/>
            <a:ext cx="126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„</a:t>
            </a:r>
            <a:r>
              <a:rPr lang="sr-Cyrl-RS" sz="2000" dirty="0" smtClean="0">
                <a:solidFill>
                  <a:srgbClr val="FF0000"/>
                </a:solidFill>
              </a:rPr>
              <a:t>виђења</a:t>
            </a:r>
            <a:r>
              <a:rPr lang="sr-Cyrl-RS" dirty="0" smtClean="0"/>
              <a:t>“.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93273"/>
            <a:ext cx="8291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Изричне објекатске реченице се уводе везницима </a:t>
            </a:r>
            <a:r>
              <a:rPr lang="sr-Cyrl-RS" sz="2000" dirty="0" smtClean="0">
                <a:solidFill>
                  <a:srgbClr val="FF0000"/>
                </a:solidFill>
              </a:rPr>
              <a:t>да, како 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(ријетко </a:t>
            </a:r>
            <a:r>
              <a:rPr lang="sr-Cyrl-RS" sz="2000" dirty="0" smtClean="0">
                <a:solidFill>
                  <a:srgbClr val="FF0000"/>
                </a:solidFill>
              </a:rPr>
              <a:t>гдје</a:t>
            </a:r>
            <a:r>
              <a:rPr lang="sr-Cyrl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056282"/>
            <a:ext cx="593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Везнике </a:t>
            </a:r>
            <a:r>
              <a:rPr lang="sr-Cyrl-RS" sz="2000" dirty="0" smtClean="0">
                <a:solidFill>
                  <a:srgbClr val="FF0000"/>
                </a:solidFill>
              </a:rPr>
              <a:t>како,гдје</a:t>
            </a:r>
            <a:r>
              <a:rPr lang="sr-Cyrl-RS" sz="2000" dirty="0" smtClean="0"/>
              <a:t> можемо замијенити везником </a:t>
            </a:r>
            <a:r>
              <a:rPr lang="sr-Cyrl-RS" sz="2000" dirty="0" smtClean="0">
                <a:solidFill>
                  <a:srgbClr val="FF0000"/>
                </a:solidFill>
              </a:rPr>
              <a:t>да.</a:t>
            </a:r>
            <a:r>
              <a:rPr lang="sr-Cyrl-RS" sz="2000" dirty="0" smtClean="0"/>
              <a:t>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429261"/>
            <a:ext cx="256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гдје га варају.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736158"/>
            <a:ext cx="263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како га варају.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296" y="6015924"/>
            <a:ext cx="243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Осјећао је да га варају.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0"/>
            <a:ext cx="7316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Другу врсту објекатских реченица чине зависноупитне реченице.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0152" y="369332"/>
            <a:ext cx="8099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То су реченице којима се обиљежава неко питање у неуправном говору.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0152" y="700440"/>
            <a:ext cx="497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Јован је питао Јелену </a:t>
            </a:r>
            <a:r>
              <a:rPr lang="sr-Cyrl-RS" sz="2000" i="1" dirty="0" smtClean="0">
                <a:solidFill>
                  <a:srgbClr val="00B0F0"/>
                </a:solidFill>
              </a:rPr>
              <a:t>када ће ићи на одмор.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52" y="1028218"/>
            <a:ext cx="465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Питали смо комшије </a:t>
            </a:r>
            <a:r>
              <a:rPr lang="sr-Cyrl-RS" sz="2000" i="1" dirty="0" smtClean="0">
                <a:solidFill>
                  <a:srgbClr val="00B0F0"/>
                </a:solidFill>
              </a:rPr>
              <a:t>гдје ће љетовати.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52" y="1359326"/>
            <a:ext cx="5334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 се распитивао </a:t>
            </a:r>
            <a:r>
              <a:rPr lang="sr-Cyrl-RS" sz="2000" i="1" dirty="0" smtClean="0">
                <a:solidFill>
                  <a:srgbClr val="00B0F0"/>
                </a:solidFill>
              </a:rPr>
              <a:t>како може доћи до станице.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52" y="2349320"/>
            <a:ext cx="7485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Ове реченице су настале од упитних реченица из управног говора.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0152" y="2749430"/>
            <a:ext cx="8490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Пробајте направити упитне реченице у управном говору.Како би гласиле?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0152" y="3108042"/>
            <a:ext cx="11726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Јован је питао Јелену:“Када ћеш ићи на одмор?“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0152" y="3421087"/>
            <a:ext cx="4893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Питали смо комшије:“Гдје ћете љетовати?“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0152" y="3750881"/>
            <a:ext cx="5449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Он се распитивао:“Како могу доћи до станице?“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152" y="1792145"/>
            <a:ext cx="9260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Примјећујемо да је на крају зависноупитних објекатских реченица стављена тачка.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496" y="4204491"/>
            <a:ext cx="5781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Погледајте сљедеће реченице у управном говору.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6116" y="4517490"/>
            <a:ext cx="5407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наредио:“Одмах ми доведите младића!“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0152" y="4906820"/>
            <a:ext cx="4218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рекао: „Доћи ће он сам сутра.</a:t>
            </a:r>
            <a:r>
              <a:rPr lang="sr-Cyrl-RS" sz="2000" dirty="0" smtClean="0"/>
              <a:t>“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0152" y="5279288"/>
            <a:ext cx="7387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Наведене реченице пробајте преобликовати у неуправни говор.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06514" y="5282006"/>
            <a:ext cx="2051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Ш</a:t>
            </a:r>
            <a:r>
              <a:rPr lang="sr-Cyrl-RS" sz="2000" b="1" dirty="0" smtClean="0"/>
              <a:t>та сте добили?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0152" y="5592333"/>
            <a:ext cx="5176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наредио да му одмах доведу младића.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4007" y="5592333"/>
            <a:ext cx="436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Цар је рекао да ће он доћи сам сутра.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0152" y="5963172"/>
            <a:ext cx="11792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Какав облик и какво значење у неуправном говору имају узвичне и изјавне реченице из управног говора?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1216</Words>
  <Application>Microsoft Office PowerPoint</Application>
  <PresentationFormat>Widescreen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Атрибутске и објекатске  реченице Српски језик и језичка култура страна 101, 102, 103, 104, 107, 108, 109, 110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Атрибутске и објекатске  реченице</dc:title>
  <dc:creator>Windows User</dc:creator>
  <cp:lastModifiedBy>Windows User</cp:lastModifiedBy>
  <cp:revision>39</cp:revision>
  <dcterms:created xsi:type="dcterms:W3CDTF">2020-03-15T19:44:46Z</dcterms:created>
  <dcterms:modified xsi:type="dcterms:W3CDTF">2020-03-16T09:47:19Z</dcterms:modified>
</cp:coreProperties>
</file>