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8D54A-24BA-4F7A-901D-A0ABE3DA124F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06AD1-B817-43F1-801D-3AF69636F6C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6430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BA" dirty="0" smtClean="0"/>
              <a:t>))</a:t>
            </a: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06AD1-B817-43F1-801D-3AF69636F6C9}" type="slidenum">
              <a:rPr lang="sr-Cyrl-RS" smtClean="0"/>
              <a:t>6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67154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366E800-4C27-4072-9878-A1A7C49BD781}" type="datetimeFigureOut">
              <a:rPr lang="sr-Cyrl-RS" smtClean="0"/>
              <a:t>31.3.2020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2FC9BB9-83AB-4250-9971-E8A9925E9FBF}" type="slidenum">
              <a:rPr lang="sr-Cyrl-RS" smtClean="0"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543800" cy="838200"/>
          </a:xfrm>
        </p:spPr>
        <p:txBody>
          <a:bodyPr/>
          <a:lstStyle/>
          <a:p>
            <a:r>
              <a:rPr lang="sr-Cyrl-BA" sz="4400" dirty="0" smtClean="0"/>
              <a:t>          </a:t>
            </a:r>
            <a:r>
              <a:rPr lang="sr-Cyrl-BA" sz="4400" i="1" dirty="0" smtClean="0"/>
              <a:t>Пјесма о керуши</a:t>
            </a:r>
            <a:endParaRPr lang="sr-Cyrl-R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914400"/>
          </a:xfrm>
        </p:spPr>
        <p:txBody>
          <a:bodyPr>
            <a:normAutofit fontScale="92500" lnSpcReduction="10000"/>
          </a:bodyPr>
          <a:lstStyle/>
          <a:p>
            <a:r>
              <a:rPr lang="sr-Cyrl-BA" sz="2800" dirty="0" smtClean="0"/>
              <a:t>                   </a:t>
            </a:r>
            <a:r>
              <a:rPr lang="sr-Cyrl-BA" sz="2800" dirty="0" smtClean="0">
                <a:solidFill>
                  <a:schemeClr val="tx1"/>
                </a:solidFill>
              </a:rPr>
              <a:t>Сергеј Александрович Јесењин</a:t>
            </a:r>
          </a:p>
          <a:p>
            <a:r>
              <a:rPr lang="sr-Cyrl-BA" sz="2800" dirty="0">
                <a:solidFill>
                  <a:schemeClr val="tx1"/>
                </a:solidFill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</a:rPr>
              <a:t>                                              (1895 – 1925)  </a:t>
            </a:r>
            <a:endParaRPr lang="sr-Cyrl-RS" sz="28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Kristina\AppData\Local\Microsoft\Windows\Temporary Internet Files\Content.IE5\03782QV5\250px-Esenin_Moscow_192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429000"/>
            <a:ext cx="3416300" cy="324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4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УНИВЕРЗАЛНА МИСАО ПЈЕСМЕ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10000"/>
          </a:xfrm>
        </p:spPr>
        <p:txBody>
          <a:bodyPr>
            <a:normAutofit/>
          </a:bodyPr>
          <a:lstStyle/>
          <a:p>
            <a:r>
              <a:rPr lang="sr-Cyrl-BA" sz="4000" dirty="0" smtClean="0">
                <a:solidFill>
                  <a:srgbClr val="C00000"/>
                </a:solidFill>
              </a:rPr>
              <a:t>Љубав мајке је најснажније осјећање.</a:t>
            </a:r>
            <a:endParaRPr lang="sr-Cyrl-R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Истраживачки задаци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r>
              <a:rPr lang="sr-Cyrl-BA" dirty="0" smtClean="0"/>
              <a:t>Руски писац, Максим Горки, био је Јесењинов пријатељ</a:t>
            </a:r>
            <a:r>
              <a:rPr lang="sr-Cyrl-BA" dirty="0" smtClean="0">
                <a:solidFill>
                  <a:srgbClr val="C00000"/>
                </a:solidFill>
              </a:rPr>
              <a:t>.Пронађите</a:t>
            </a:r>
            <a:r>
              <a:rPr lang="sr-Cyrl-BA" dirty="0" smtClean="0"/>
              <a:t> његов запис о пјеснику када га је срео у Берлину маја1922</a:t>
            </a:r>
            <a:r>
              <a:rPr lang="sr-Cyrl-BA" dirty="0" smtClean="0">
                <a:solidFill>
                  <a:srgbClr val="C00000"/>
                </a:solidFill>
              </a:rPr>
              <a:t>.Запишите </a:t>
            </a:r>
            <a:r>
              <a:rPr lang="sr-Cyrl-BA" dirty="0" smtClean="0"/>
              <a:t>оно што вам је најзанимљивије!</a:t>
            </a:r>
          </a:p>
          <a:p>
            <a:pPr marL="0" indent="0">
              <a:buNone/>
            </a:pPr>
            <a:endParaRPr lang="sr-Cyrl-BA" dirty="0" smtClean="0"/>
          </a:p>
          <a:p>
            <a:r>
              <a:rPr lang="sr-Cyrl-BA" dirty="0" smtClean="0">
                <a:solidFill>
                  <a:srgbClr val="C00000"/>
                </a:solidFill>
              </a:rPr>
              <a:t>Истражите</a:t>
            </a:r>
            <a:r>
              <a:rPr lang="sr-Cyrl-BA" dirty="0" smtClean="0"/>
              <a:t> имажинизам!</a:t>
            </a:r>
          </a:p>
          <a:p>
            <a:pPr marL="0" indent="0">
              <a:buNone/>
            </a:pPr>
            <a:r>
              <a:rPr lang="sr-Cyrl-BA" dirty="0" smtClean="0"/>
              <a:t>   Ко га је основао? Када? Гдје?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Ко су представници?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0804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О пјеснику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dirty="0" smtClean="0"/>
              <a:t>Један од најбољих и најомиљенијих руских пјесника.</a:t>
            </a:r>
          </a:p>
          <a:p>
            <a:pPr lvl="0">
              <a:buClr>
                <a:srgbClr val="93A299"/>
              </a:buClr>
            </a:pPr>
            <a:r>
              <a:rPr lang="sr-Cyrl-BA" dirty="0" smtClean="0"/>
              <a:t>Рођен је на селу па ће </a:t>
            </a:r>
            <a:r>
              <a:rPr lang="sr-Cyrl-BA" dirty="0">
                <a:solidFill>
                  <a:srgbClr val="292934"/>
                </a:solidFill>
              </a:rPr>
              <a:t>с</a:t>
            </a:r>
            <a:r>
              <a:rPr lang="sr-Cyrl-BA" dirty="0" smtClean="0">
                <a:solidFill>
                  <a:srgbClr val="292934"/>
                </a:solidFill>
              </a:rPr>
              <a:t>вијет </a:t>
            </a:r>
            <a:r>
              <a:rPr lang="sr-Cyrl-BA" dirty="0">
                <a:solidFill>
                  <a:srgbClr val="292934"/>
                </a:solidFill>
              </a:rPr>
              <a:t>дјетињства и природе </a:t>
            </a:r>
            <a:r>
              <a:rPr lang="sr-Cyrl-BA" dirty="0" smtClean="0">
                <a:solidFill>
                  <a:srgbClr val="292934"/>
                </a:solidFill>
              </a:rPr>
              <a:t>оставити </a:t>
            </a:r>
            <a:r>
              <a:rPr lang="sr-Cyrl-BA" dirty="0">
                <a:solidFill>
                  <a:srgbClr val="292934"/>
                </a:solidFill>
              </a:rPr>
              <a:t>дубок траг  у њему</a:t>
            </a:r>
            <a:r>
              <a:rPr lang="sr-Cyrl-BA" dirty="0" smtClean="0">
                <a:solidFill>
                  <a:srgbClr val="292934"/>
                </a:solidFill>
              </a:rPr>
              <a:t>.</a:t>
            </a:r>
          </a:p>
          <a:p>
            <a:pPr lvl="0">
              <a:buClr>
                <a:srgbClr val="93A299"/>
              </a:buClr>
            </a:pPr>
            <a:r>
              <a:rPr lang="sr-Cyrl-BA" dirty="0" smtClean="0">
                <a:solidFill>
                  <a:srgbClr val="292934"/>
                </a:solidFill>
              </a:rPr>
              <a:t>Руско село велика је тема његове књижевности, а сам је себе називао“ пјесником села“.</a:t>
            </a:r>
            <a:endParaRPr lang="sr-Cyrl-BA" dirty="0" smtClean="0"/>
          </a:p>
          <a:p>
            <a:r>
              <a:rPr lang="sr-Cyrl-BA" dirty="0" smtClean="0"/>
              <a:t>Пјесме су му изразито емоционалне, лирске.</a:t>
            </a:r>
          </a:p>
          <a:p>
            <a:r>
              <a:rPr lang="sr-Cyrl-BA" dirty="0" smtClean="0"/>
              <a:t>Основао је књижевни правац имажинизам.</a:t>
            </a:r>
          </a:p>
          <a:p>
            <a:r>
              <a:rPr lang="sr-Cyrl-BA" dirty="0" smtClean="0"/>
              <a:t>Руски авангардни пјеснички покрет настао у периоду од 1917. до 1927.</a:t>
            </a:r>
          </a:p>
          <a:p>
            <a:r>
              <a:rPr lang="sr-Cyrl-BA" dirty="0" smtClean="0"/>
              <a:t>Основне карактеристике су: сликовитост пјесничког израза, језгровито изражавање, често одступање од граматичких норми итд.</a:t>
            </a:r>
          </a:p>
          <a:p>
            <a:endParaRPr lang="sr-Cyrl-BA" dirty="0" smtClean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8255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Најпознатија дјела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r>
              <a:rPr lang="sr-Cyrl-BA" i="1" dirty="0" smtClean="0"/>
              <a:t>Ана Сњегина</a:t>
            </a:r>
          </a:p>
          <a:p>
            <a:pPr marL="0" indent="0">
              <a:buNone/>
            </a:pPr>
            <a:endParaRPr lang="sr-Cyrl-BA" i="1" dirty="0" smtClean="0"/>
          </a:p>
          <a:p>
            <a:r>
              <a:rPr lang="sr-Cyrl-BA" i="1" dirty="0" smtClean="0"/>
              <a:t>Исповијест мангупа</a:t>
            </a:r>
          </a:p>
          <a:p>
            <a:endParaRPr lang="sr-Cyrl-BA" i="1" dirty="0" smtClean="0"/>
          </a:p>
          <a:p>
            <a:r>
              <a:rPr lang="sr-Cyrl-BA" i="1" dirty="0" smtClean="0"/>
              <a:t>Крчмарска Москва</a:t>
            </a:r>
          </a:p>
          <a:p>
            <a:pPr marL="0" indent="0">
              <a:buNone/>
            </a:pPr>
            <a:endParaRPr lang="sr-Cyrl-RS" i="1" dirty="0"/>
          </a:p>
        </p:txBody>
      </p:sp>
    </p:spTree>
    <p:extLst>
      <p:ext uri="{BB962C8B-B14F-4D97-AF65-F5344CB8AC3E}">
        <p14:creationId xmlns:p14="http://schemas.microsoft.com/office/powerpoint/2010/main" val="9148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Разговор о књижевном дјелу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r>
              <a:rPr lang="sr-Cyrl-BA" sz="3200" dirty="0" smtClean="0"/>
              <a:t>Кључно питање!</a:t>
            </a:r>
          </a:p>
          <a:p>
            <a:endParaRPr lang="sr-Cyrl-BA" sz="3200" dirty="0" smtClean="0"/>
          </a:p>
          <a:p>
            <a:r>
              <a:rPr lang="sr-Cyrl-BA" sz="2800" dirty="0" smtClean="0"/>
              <a:t>На који начин пјесма тако сугестивно дјелује на читаоца?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25776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Епски и лирски слој пјесме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Епски слој пјесме представља низ збивања, догађаја.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dirty="0" smtClean="0"/>
              <a:t>Керуша је оштенила седморо штенади. Лиже их и милује.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dirty="0" smtClean="0"/>
              <a:t>Увече их сељак ставља у врећу и баца у ријеку.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dirty="0" smtClean="0"/>
              <a:t>Керуша трчи и прати траг. Узалуд.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dirty="0" smtClean="0"/>
              <a:t>По повратку кући мјесец јој се учинио као једно од њених кучића.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dirty="0" smtClean="0"/>
              <a:t>Завијала болно за својима.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dirty="0" smtClean="0"/>
              <a:t>„ пале су и њене очи псеће,“</a:t>
            </a:r>
          </a:p>
          <a:p>
            <a:pPr marL="0" indent="0">
              <a:buNone/>
            </a:pPr>
            <a:endParaRPr lang="sr-Cyrl-BA" dirty="0" smtClean="0"/>
          </a:p>
          <a:p>
            <a:pPr marL="457200" indent="-457200">
              <a:buFont typeface="+mj-lt"/>
              <a:buAutoNum type="arabicPeriod"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1922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Лирски слој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sr-Cyrl-BA" dirty="0" smtClean="0"/>
              <a:t>Дјелује на емоције.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tx1">
                    <a:lumMod val="25000"/>
                    <a:lumOff val="75000"/>
                  </a:schemeClr>
                </a:solidFill>
              </a:rPr>
              <a:t>1</a:t>
            </a: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.</a:t>
            </a:r>
            <a:r>
              <a:rPr lang="sr-Cyrl-BA" dirty="0" smtClean="0"/>
              <a:t>Придјевом жути’ и понављањем броја 7 пјесник испољава своју наклоност према керуши.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tx1">
                    <a:lumMod val="25000"/>
                    <a:lumOff val="75000"/>
                  </a:schemeClr>
                </a:solidFill>
              </a:rPr>
              <a:t>2</a:t>
            </a: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. </a:t>
            </a:r>
            <a:r>
              <a:rPr lang="sr-Cyrl-BA" dirty="0" smtClean="0"/>
              <a:t>„До у сумрак грлила их нежно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tx1">
                    <a:lumMod val="25000"/>
                    <a:lumOff val="75000"/>
                  </a:schemeClr>
                </a:solidFill>
              </a:rPr>
              <a:t> </a:t>
            </a: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  </a:t>
            </a:r>
            <a:r>
              <a:rPr lang="sr-Cyrl-BA" dirty="0" smtClean="0"/>
              <a:t>и лизала низ длаку што руди                      </a:t>
            </a:r>
            <a:r>
              <a:rPr lang="sr-Cyrl-BA" dirty="0" smtClean="0">
                <a:solidFill>
                  <a:srgbClr val="C00000"/>
                </a:solidFill>
              </a:rPr>
              <a:t>Мајчинска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tx1">
                    <a:lumMod val="25000"/>
                    <a:lumOff val="75000"/>
                  </a:schemeClr>
                </a:solidFill>
              </a:rPr>
              <a:t> </a:t>
            </a: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  </a:t>
            </a:r>
            <a:r>
              <a:rPr lang="sr-Cyrl-BA" dirty="0" smtClean="0"/>
              <a:t>и сливо се млак сок неизбежно                   </a:t>
            </a:r>
            <a:r>
              <a:rPr lang="sr-Cyrl-BA" dirty="0" smtClean="0">
                <a:solidFill>
                  <a:srgbClr val="C00000"/>
                </a:solidFill>
              </a:rPr>
              <a:t>љубав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из тих топлих материнских руди“.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3.</a:t>
            </a:r>
            <a:r>
              <a:rPr lang="sr-Cyrl-BA" dirty="0" smtClean="0"/>
              <a:t>“...и дуго је, дуго је дрхтала                             </a:t>
            </a:r>
            <a:r>
              <a:rPr lang="sr-Cyrl-BA" dirty="0" smtClean="0">
                <a:solidFill>
                  <a:srgbClr val="C00000"/>
                </a:solidFill>
              </a:rPr>
              <a:t>Бол и </a:t>
            </a:r>
            <a:endParaRPr lang="sr-Cyrl-BA" dirty="0" smtClean="0"/>
          </a:p>
          <a:p>
            <a:pPr marL="0" indent="0">
              <a:buNone/>
            </a:pPr>
            <a:r>
              <a:rPr lang="sr-Cyrl-BA" dirty="0">
                <a:solidFill>
                  <a:schemeClr val="tx1">
                    <a:lumMod val="25000"/>
                    <a:lumOff val="75000"/>
                  </a:schemeClr>
                </a:solidFill>
              </a:rPr>
              <a:t> </a:t>
            </a: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  </a:t>
            </a:r>
            <a:r>
              <a:rPr lang="sr-Cyrl-BA" dirty="0" smtClean="0"/>
              <a:t>незамрзла површина воде“.                         </a:t>
            </a:r>
            <a:r>
              <a:rPr lang="sr-Cyrl-BA" dirty="0" smtClean="0">
                <a:solidFill>
                  <a:srgbClr val="C00000"/>
                </a:solidFill>
              </a:rPr>
              <a:t>жалост             </a:t>
            </a:r>
          </a:p>
          <a:p>
            <a:pPr marL="0" indent="0">
              <a:buNone/>
            </a:pPr>
            <a:r>
              <a:rPr lang="sr-Cyrl-BA" dirty="0" smtClean="0">
                <a:solidFill>
                  <a:srgbClr val="C00000"/>
                </a:solidFill>
              </a:rPr>
              <a:t>                                                                              мајке</a:t>
            </a:r>
          </a:p>
          <a:p>
            <a:pPr marL="0" indent="0">
              <a:buNone/>
            </a:pPr>
            <a:r>
              <a:rPr lang="sr-Cyrl-BA" dirty="0" smtClean="0">
                <a:solidFill>
                  <a:srgbClr val="C00000"/>
                </a:solidFill>
              </a:rPr>
              <a:t>                                                                               </a:t>
            </a:r>
            <a:endParaRPr lang="sr-Cyrl-RS" dirty="0">
              <a:solidFill>
                <a:srgbClr val="C0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714999" y="3581400"/>
            <a:ext cx="109187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5" name="Right Arrow 4"/>
          <p:cNvSpPr/>
          <p:nvPr/>
        </p:nvSpPr>
        <p:spPr>
          <a:xfrm>
            <a:off x="5732317" y="4731466"/>
            <a:ext cx="10745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3421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4.</a:t>
            </a:r>
            <a:r>
              <a:rPr lang="sr-Cyrl-BA" dirty="0" smtClean="0"/>
              <a:t>“Немо, ко од милости ил’ среће,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tx1">
                    <a:lumMod val="25000"/>
                    <a:lumOff val="75000"/>
                  </a:schemeClr>
                </a:solidFill>
              </a:rPr>
              <a:t> </a:t>
            </a: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</a:t>
            </a:r>
            <a:r>
              <a:rPr lang="sr-Cyrl-BA" dirty="0" smtClean="0"/>
              <a:t>кад јој баце камичак низ брег,                     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tx1">
                    <a:lumMod val="25000"/>
                    <a:lumOff val="75000"/>
                  </a:schemeClr>
                </a:solidFill>
              </a:rPr>
              <a:t> </a:t>
            </a: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</a:t>
            </a:r>
            <a:r>
              <a:rPr lang="sr-Cyrl-BA" dirty="0" smtClean="0"/>
              <a:t>пале су и њене очи псеће,                          </a:t>
            </a:r>
            <a:r>
              <a:rPr lang="sr-Cyrl-BA" dirty="0" smtClean="0">
                <a:solidFill>
                  <a:srgbClr val="C00000"/>
                </a:solidFill>
              </a:rPr>
              <a:t>Непребол  </a:t>
            </a:r>
            <a:r>
              <a:rPr lang="sr-Cyrl-BA" dirty="0" smtClean="0"/>
              <a:t>          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tx1">
                    <a:lumMod val="25000"/>
                    <a:lumOff val="75000"/>
                  </a:schemeClr>
                </a:solidFill>
              </a:rPr>
              <a:t> </a:t>
            </a: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   </a:t>
            </a:r>
            <a:r>
              <a:rPr lang="sr-Cyrl-BA" dirty="0" smtClean="0"/>
              <a:t>као златни сјај звезда у снег“.</a:t>
            </a:r>
            <a:endParaRPr lang="sr-Cyrl-RS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587677" y="2514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75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Слике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Пјесма се доживљава и као низ визуелних слика којима се наговјештавају догађаји и емоције.</a:t>
            </a:r>
          </a:p>
          <a:p>
            <a:r>
              <a:rPr lang="sr-Cyrl-BA" dirty="0" smtClean="0"/>
              <a:t>Прва слика је саткана из топлих боја и  њежних ријечи(</a:t>
            </a:r>
            <a:r>
              <a:rPr lang="sr-Cyrl-BA" dirty="0" smtClean="0">
                <a:solidFill>
                  <a:srgbClr val="C00000"/>
                </a:solidFill>
              </a:rPr>
              <a:t>жути</a:t>
            </a:r>
            <a:r>
              <a:rPr lang="sr-Cyrl-BA" dirty="0" smtClean="0"/>
              <a:t>’, </a:t>
            </a:r>
            <a:r>
              <a:rPr lang="sr-Cyrl-BA" dirty="0" smtClean="0">
                <a:solidFill>
                  <a:srgbClr val="C00000"/>
                </a:solidFill>
              </a:rPr>
              <a:t>бели</a:t>
            </a:r>
            <a:r>
              <a:rPr lang="sr-Cyrl-BA" dirty="0" smtClean="0"/>
              <a:t> трска, што </a:t>
            </a:r>
            <a:r>
              <a:rPr lang="sr-Cyrl-BA" dirty="0" smtClean="0">
                <a:solidFill>
                  <a:srgbClr val="C00000"/>
                </a:solidFill>
              </a:rPr>
              <a:t>руди</a:t>
            </a:r>
            <a:r>
              <a:rPr lang="sr-Cyrl-BA" dirty="0" smtClean="0"/>
              <a:t>, </a:t>
            </a:r>
            <a:r>
              <a:rPr lang="sr-Cyrl-BA" dirty="0" smtClean="0">
                <a:solidFill>
                  <a:srgbClr val="C00000"/>
                </a:solidFill>
              </a:rPr>
              <a:t>млак</a:t>
            </a:r>
            <a:r>
              <a:rPr lang="sr-Cyrl-BA" dirty="0" smtClean="0"/>
              <a:t> сок, </a:t>
            </a:r>
            <a:r>
              <a:rPr lang="sr-Cyrl-BA" dirty="0" smtClean="0">
                <a:solidFill>
                  <a:srgbClr val="C00000"/>
                </a:solidFill>
              </a:rPr>
              <a:t>топлих</a:t>
            </a:r>
            <a:r>
              <a:rPr lang="sr-Cyrl-BA" dirty="0" smtClean="0"/>
              <a:t> </a:t>
            </a:r>
            <a:r>
              <a:rPr lang="sr-Cyrl-BA" dirty="0" smtClean="0">
                <a:solidFill>
                  <a:srgbClr val="C00000"/>
                </a:solidFill>
              </a:rPr>
              <a:t>материнских</a:t>
            </a:r>
            <a:r>
              <a:rPr lang="sr-Cyrl-BA" dirty="0" smtClean="0"/>
              <a:t> груди) </a:t>
            </a:r>
          </a:p>
          <a:p>
            <a:r>
              <a:rPr lang="sr-Cyrl-BA" dirty="0" smtClean="0"/>
              <a:t>Представљају љепоту живота.</a:t>
            </a:r>
          </a:p>
          <a:p>
            <a:r>
              <a:rPr lang="sr-Cyrl-BA" dirty="0" smtClean="0"/>
              <a:t>Кроз друге слике прожимају се: домаћин </a:t>
            </a:r>
            <a:r>
              <a:rPr lang="sr-Cyrl-BA" dirty="0" smtClean="0">
                <a:solidFill>
                  <a:srgbClr val="C00000"/>
                </a:solidFill>
              </a:rPr>
              <a:t>тмури</a:t>
            </a:r>
            <a:r>
              <a:rPr lang="sr-Cyrl-BA" dirty="0" smtClean="0"/>
              <a:t>, дуго је </a:t>
            </a:r>
            <a:r>
              <a:rPr lang="sr-Cyrl-BA" dirty="0" smtClean="0">
                <a:solidFill>
                  <a:srgbClr val="C00000"/>
                </a:solidFill>
              </a:rPr>
              <a:t>дрхтала</a:t>
            </a:r>
            <a:r>
              <a:rPr lang="sr-Cyrl-BA" dirty="0" smtClean="0"/>
              <a:t>, </a:t>
            </a:r>
            <a:r>
              <a:rPr lang="sr-Cyrl-BA" dirty="0" smtClean="0">
                <a:solidFill>
                  <a:srgbClr val="C00000"/>
                </a:solidFill>
              </a:rPr>
              <a:t>вукућ се </a:t>
            </a:r>
            <a:r>
              <a:rPr lang="sr-Cyrl-BA" dirty="0" smtClean="0"/>
              <a:t>по </a:t>
            </a:r>
            <a:r>
              <a:rPr lang="sr-Cyrl-BA" dirty="0" smtClean="0">
                <a:solidFill>
                  <a:srgbClr val="C00000"/>
                </a:solidFill>
              </a:rPr>
              <a:t>тмини</a:t>
            </a:r>
            <a:r>
              <a:rPr lang="sr-Cyrl-BA" dirty="0" smtClean="0"/>
              <a:t>, </a:t>
            </a:r>
            <a:r>
              <a:rPr lang="sr-Cyrl-BA" dirty="0" smtClean="0">
                <a:solidFill>
                  <a:srgbClr val="C00000"/>
                </a:solidFill>
              </a:rPr>
              <a:t>завијала болно</a:t>
            </a:r>
            <a:r>
              <a:rPr lang="sr-Cyrl-BA" dirty="0" smtClean="0"/>
              <a:t>, </a:t>
            </a:r>
            <a:r>
              <a:rPr lang="sr-Cyrl-BA" dirty="0" smtClean="0">
                <a:solidFill>
                  <a:srgbClr val="C00000"/>
                </a:solidFill>
              </a:rPr>
              <a:t>немо,</a:t>
            </a:r>
            <a:r>
              <a:rPr lang="sr-Cyrl-BA" dirty="0" smtClean="0"/>
              <a:t> </a:t>
            </a:r>
            <a:r>
              <a:rPr lang="sr-Cyrl-BA" dirty="0" smtClean="0">
                <a:solidFill>
                  <a:srgbClr val="C00000"/>
                </a:solidFill>
              </a:rPr>
              <a:t>пале</a:t>
            </a:r>
            <a:r>
              <a:rPr lang="sr-Cyrl-BA" dirty="0" smtClean="0"/>
              <a:t> су).</a:t>
            </a:r>
          </a:p>
          <a:p>
            <a:r>
              <a:rPr lang="sr-Cyrl-BA" dirty="0" smtClean="0"/>
              <a:t>Дају осјећај нелагоде и појачавају сазнање да ће се догодити нешто тужно.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91534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Мотиви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r>
              <a:rPr lang="sr-Cyrl-BA" dirty="0" smtClean="0"/>
              <a:t>Два основна мотива: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1</a:t>
            </a:r>
            <a:r>
              <a:rPr lang="sr-Cyrl-BA" dirty="0" smtClean="0"/>
              <a:t>. </a:t>
            </a:r>
            <a:r>
              <a:rPr lang="sr-Cyrl-BA" dirty="0" smtClean="0">
                <a:solidFill>
                  <a:srgbClr val="C00000"/>
                </a:solidFill>
              </a:rPr>
              <a:t>МОТИВ МАТЕРИНСКЕ ЉУБАВИ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2</a:t>
            </a:r>
            <a:r>
              <a:rPr lang="sr-Cyrl-BA" dirty="0" smtClean="0"/>
              <a:t>. </a:t>
            </a:r>
            <a:r>
              <a:rPr lang="sr-Cyrl-BA" dirty="0" smtClean="0">
                <a:solidFill>
                  <a:srgbClr val="C00000"/>
                </a:solidFill>
              </a:rPr>
              <a:t>МОТИВ ТУГЕ(НЕПРЕБОЛА ЗА ПОРОДИЦОМ)</a:t>
            </a:r>
            <a:endParaRPr lang="sr-Cyrl-R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2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</TotalTime>
  <Words>463</Words>
  <Application>Microsoft Office PowerPoint</Application>
  <PresentationFormat>On-screen Show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          Пјесма о керуши</vt:lpstr>
      <vt:lpstr>О пјеснику</vt:lpstr>
      <vt:lpstr>Најпознатија дјела</vt:lpstr>
      <vt:lpstr>Разговор о књижевном дјелу</vt:lpstr>
      <vt:lpstr>Епски и лирски слој пјесме</vt:lpstr>
      <vt:lpstr>Лирски слој</vt:lpstr>
      <vt:lpstr>PowerPoint Presentation</vt:lpstr>
      <vt:lpstr>Слике</vt:lpstr>
      <vt:lpstr>Мотиви</vt:lpstr>
      <vt:lpstr>УНИВЕРЗАЛНА МИСАО ПЈЕСМЕ</vt:lpstr>
      <vt:lpstr>Истраживачки задаци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Пјесма о керуши</dc:title>
  <dc:creator>Kristina</dc:creator>
  <cp:lastModifiedBy>Kristina</cp:lastModifiedBy>
  <cp:revision>15</cp:revision>
  <dcterms:created xsi:type="dcterms:W3CDTF">2020-03-31T07:24:01Z</dcterms:created>
  <dcterms:modified xsi:type="dcterms:W3CDTF">2020-03-31T09:49:23Z</dcterms:modified>
</cp:coreProperties>
</file>