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70" r:id="rId10"/>
    <p:sldId id="271" r:id="rId11"/>
    <p:sldId id="265" r:id="rId12"/>
    <p:sldId id="266" r:id="rId13"/>
    <p:sldId id="267" r:id="rId14"/>
    <p:sldId id="268" r:id="rId15"/>
    <p:sldId id="272" r:id="rId16"/>
    <p:sldId id="278" r:id="rId1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4660"/>
  </p:normalViewPr>
  <p:slideViewPr>
    <p:cSldViewPr>
      <p:cViewPr varScale="1">
        <p:scale>
          <a:sx n="68" d="100"/>
          <a:sy n="68" d="100"/>
        </p:scale>
        <p:origin x="150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5E96-DAF4-491E-89E8-8486C0D8A545}" type="datetimeFigureOut">
              <a:rPr lang="sr-Latn-RS" smtClean="0"/>
              <a:t>11.4.2020.</a:t>
            </a:fld>
            <a:endParaRPr lang="sr-Latn-R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579E6C-316F-4DFD-8A30-0E50941F8F1B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r-Latn-R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5E96-DAF4-491E-89E8-8486C0D8A545}" type="datetimeFigureOut">
              <a:rPr lang="sr-Latn-RS" smtClean="0"/>
              <a:t>11.4.2020.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9E6C-316F-4DFD-8A30-0E50941F8F1B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5E96-DAF4-491E-89E8-8486C0D8A545}" type="datetimeFigureOut">
              <a:rPr lang="sr-Latn-RS" smtClean="0"/>
              <a:t>11.4.2020.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9E6C-316F-4DFD-8A30-0E50941F8F1B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5E96-DAF4-491E-89E8-8486C0D8A545}" type="datetimeFigureOut">
              <a:rPr lang="sr-Latn-RS" smtClean="0"/>
              <a:t>11.4.2020.</a:t>
            </a:fld>
            <a:endParaRPr lang="sr-Latn-R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579E6C-316F-4DFD-8A30-0E50941F8F1B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r-Latn-R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5E96-DAF4-491E-89E8-8486C0D8A545}" type="datetimeFigureOut">
              <a:rPr lang="sr-Latn-RS" smtClean="0"/>
              <a:t>11.4.2020.</a:t>
            </a:fld>
            <a:endParaRPr lang="sr-Latn-R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579E6C-316F-4DFD-8A30-0E50941F8F1B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5E96-DAF4-491E-89E8-8486C0D8A545}" type="datetimeFigureOut">
              <a:rPr lang="sr-Latn-RS" smtClean="0"/>
              <a:t>11.4.2020.</a:t>
            </a:fld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579E6C-316F-4DFD-8A30-0E50941F8F1B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5E96-DAF4-491E-89E8-8486C0D8A545}" type="datetimeFigureOut">
              <a:rPr lang="sr-Latn-RS" smtClean="0"/>
              <a:t>11.4.2020.</a:t>
            </a:fld>
            <a:endParaRPr lang="sr-Latn-R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579E6C-316F-4DFD-8A30-0E50941F8F1B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r-Latn-R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5E96-DAF4-491E-89E8-8486C0D8A545}" type="datetimeFigureOut">
              <a:rPr lang="sr-Latn-RS" smtClean="0"/>
              <a:t>11.4.2020.</a:t>
            </a:fld>
            <a:endParaRPr lang="sr-Latn-R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579E6C-316F-4DFD-8A30-0E50941F8F1B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r-Latn-R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5E96-DAF4-491E-89E8-8486C0D8A545}" type="datetimeFigureOut">
              <a:rPr lang="sr-Latn-RS" smtClean="0"/>
              <a:t>11.4.2020.</a:t>
            </a:fld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579E6C-316F-4DFD-8A30-0E50941F8F1B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5E96-DAF4-491E-89E8-8486C0D8A545}" type="datetimeFigureOut">
              <a:rPr lang="sr-Latn-RS" smtClean="0"/>
              <a:t>11.4.2020.</a:t>
            </a:fld>
            <a:endParaRPr lang="sr-Latn-R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579E6C-316F-4DFD-8A30-0E50941F8F1B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5E96-DAF4-491E-89E8-8486C0D8A545}" type="datetimeFigureOut">
              <a:rPr lang="sr-Latn-RS" smtClean="0"/>
              <a:t>11.4.2020.</a:t>
            </a:fld>
            <a:endParaRPr lang="sr-Latn-R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579E6C-316F-4DFD-8A30-0E50941F8F1B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r-Latn-R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64565E96-DAF4-491E-89E8-8486C0D8A545}" type="datetimeFigureOut">
              <a:rPr lang="sr-Latn-RS" smtClean="0"/>
              <a:t>11.4.2020.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7579E6C-316F-4DFD-8A30-0E50941F8F1B}" type="slidenum">
              <a:rPr lang="sr-Latn-RS" smtClean="0"/>
              <a:t>‹#›</a:t>
            </a:fld>
            <a:endParaRPr lang="sr-Latn-R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Svjetlana\Desktop\file5a61b3202de1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7" y="0"/>
            <a:ext cx="9036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3568" y="476672"/>
            <a:ext cx="7543800" cy="914400"/>
          </a:xfrm>
        </p:spPr>
        <p:txBody>
          <a:bodyPr/>
          <a:lstStyle/>
          <a:p>
            <a:pPr algn="ctr"/>
            <a:r>
              <a:rPr lang="sr-Cyrl-BA" dirty="0">
                <a:solidFill>
                  <a:schemeClr val="bg2"/>
                </a:solidFill>
              </a:rPr>
              <a:t>Земље Бенелукса</a:t>
            </a:r>
            <a:endParaRPr lang="sr-Latn-RS" dirty="0">
              <a:solidFill>
                <a:schemeClr val="bg2"/>
              </a:solidFill>
            </a:endParaRPr>
          </a:p>
        </p:txBody>
      </p:sp>
      <p:sp>
        <p:nvSpPr>
          <p:cNvPr id="2" name="Okvir za tekst 1">
            <a:extLst>
              <a:ext uri="{FF2B5EF4-FFF2-40B4-BE49-F238E27FC236}">
                <a16:creationId xmlns:a16="http://schemas.microsoft.com/office/drawing/2014/main" id="{2BFBC9DE-6AD9-4033-A51E-586E4D99F7B9}"/>
              </a:ext>
            </a:extLst>
          </p:cNvPr>
          <p:cNvSpPr txBox="1"/>
          <p:nvPr/>
        </p:nvSpPr>
        <p:spPr>
          <a:xfrm rot="3135995">
            <a:off x="1210032" y="3280328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>
                <a:solidFill>
                  <a:schemeClr val="bg1"/>
                </a:solidFill>
              </a:rPr>
              <a:t>Велика Британија</a:t>
            </a:r>
          </a:p>
        </p:txBody>
      </p:sp>
      <p:sp>
        <p:nvSpPr>
          <p:cNvPr id="3" name="Okvir za tekst 2">
            <a:extLst>
              <a:ext uri="{FF2B5EF4-FFF2-40B4-BE49-F238E27FC236}">
                <a16:creationId xmlns:a16="http://schemas.microsoft.com/office/drawing/2014/main" id="{E8AD89A9-56F1-4E8A-8B7B-DF022AB015F8}"/>
              </a:ext>
            </a:extLst>
          </p:cNvPr>
          <p:cNvSpPr txBox="1"/>
          <p:nvPr/>
        </p:nvSpPr>
        <p:spPr>
          <a:xfrm>
            <a:off x="539552" y="333678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>
                <a:solidFill>
                  <a:schemeClr val="bg1"/>
                </a:solidFill>
              </a:rPr>
              <a:t>Ирска</a:t>
            </a:r>
          </a:p>
        </p:txBody>
      </p:sp>
      <p:sp>
        <p:nvSpPr>
          <p:cNvPr id="4" name="Okvir za tekst 3">
            <a:extLst>
              <a:ext uri="{FF2B5EF4-FFF2-40B4-BE49-F238E27FC236}">
                <a16:creationId xmlns:a16="http://schemas.microsoft.com/office/drawing/2014/main" id="{B6D09257-B562-41D4-BF3B-51DB69D8C8AC}"/>
              </a:ext>
            </a:extLst>
          </p:cNvPr>
          <p:cNvSpPr txBox="1"/>
          <p:nvPr/>
        </p:nvSpPr>
        <p:spPr>
          <a:xfrm>
            <a:off x="2182140" y="4365104"/>
            <a:ext cx="1453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>
                <a:solidFill>
                  <a:schemeClr val="bg1"/>
                </a:solidFill>
              </a:rPr>
              <a:t>Француска</a:t>
            </a:r>
          </a:p>
        </p:txBody>
      </p:sp>
      <p:sp>
        <p:nvSpPr>
          <p:cNvPr id="6" name="Strelica: nadesno 5">
            <a:extLst>
              <a:ext uri="{FF2B5EF4-FFF2-40B4-BE49-F238E27FC236}">
                <a16:creationId xmlns:a16="http://schemas.microsoft.com/office/drawing/2014/main" id="{8783A963-D79A-4042-97E2-8573C7889D24}"/>
              </a:ext>
            </a:extLst>
          </p:cNvPr>
          <p:cNvSpPr/>
          <p:nvPr/>
        </p:nvSpPr>
        <p:spPr>
          <a:xfrm rot="5607707">
            <a:off x="2702656" y="2274959"/>
            <a:ext cx="1849459" cy="415475"/>
          </a:xfrm>
          <a:prstGeom prst="rightArrow">
            <a:avLst>
              <a:gd name="adj1" fmla="val 50000"/>
              <a:gd name="adj2" fmla="val 120907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86655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105A7EC-F23F-4303-A7E0-7EA574DC3325}"/>
              </a:ext>
            </a:extLst>
          </p:cNvPr>
          <p:cNvSpPr/>
          <p:nvPr/>
        </p:nvSpPr>
        <p:spPr>
          <a:xfrm>
            <a:off x="521617" y="580962"/>
            <a:ext cx="7848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  <a:p>
            <a:r>
              <a:rPr lang="ru-RU" sz="2400" dirty="0"/>
              <a:t>Главни град – Брисел - сједиште ЕУ.</a:t>
            </a:r>
          </a:p>
          <a:p>
            <a:r>
              <a:rPr lang="ru-RU" sz="2400" dirty="0"/>
              <a:t>Значајни градови: Антверпен, Лијеж, Гент и Бриж.</a:t>
            </a:r>
          </a:p>
          <a:p>
            <a:endParaRPr lang="ru-RU" sz="2400" dirty="0"/>
          </a:p>
          <a:p>
            <a:pPr marL="342900" indent="-342900">
              <a:buFontTx/>
              <a:buChar char="-"/>
            </a:pPr>
            <a:endParaRPr lang="ru-RU" sz="24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D0340BA7-CFEB-4600-978B-368F4400A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375024"/>
            <a:ext cx="3796824" cy="2526613"/>
          </a:xfrm>
          <a:prstGeom prst="rect">
            <a:avLst/>
          </a:prstGeom>
        </p:spPr>
      </p:pic>
      <p:sp>
        <p:nvSpPr>
          <p:cNvPr id="4" name="Okvir za tekst 3">
            <a:extLst>
              <a:ext uri="{FF2B5EF4-FFF2-40B4-BE49-F238E27FC236}">
                <a16:creationId xmlns:a16="http://schemas.microsoft.com/office/drawing/2014/main" id="{EB56AD62-B63C-4F94-96A6-0A5DA335A7FB}"/>
              </a:ext>
            </a:extLst>
          </p:cNvPr>
          <p:cNvSpPr txBox="1"/>
          <p:nvPr/>
        </p:nvSpPr>
        <p:spPr>
          <a:xfrm>
            <a:off x="1082151" y="5076488"/>
            <a:ext cx="2625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/>
              <a:t>Брисел - </a:t>
            </a:r>
            <a:r>
              <a:rPr lang="sr-Cyrl-BA" dirty="0" err="1"/>
              <a:t>Атомијум</a:t>
            </a:r>
            <a:r>
              <a:rPr lang="sr-Cyrl-BA" dirty="0"/>
              <a:t> 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63D0C801-7235-4BBE-84A2-FFEDDAE02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373915"/>
            <a:ext cx="3798489" cy="2527722"/>
          </a:xfrm>
          <a:prstGeom prst="rect">
            <a:avLst/>
          </a:prstGeom>
        </p:spPr>
      </p:pic>
      <p:sp>
        <p:nvSpPr>
          <p:cNvPr id="7" name="Okvir za tekst 6">
            <a:extLst>
              <a:ext uri="{FF2B5EF4-FFF2-40B4-BE49-F238E27FC236}">
                <a16:creationId xmlns:a16="http://schemas.microsoft.com/office/drawing/2014/main" id="{36E01A19-E908-444F-9AD6-C434209E9D51}"/>
              </a:ext>
            </a:extLst>
          </p:cNvPr>
          <p:cNvSpPr txBox="1"/>
          <p:nvPr/>
        </p:nvSpPr>
        <p:spPr>
          <a:xfrm>
            <a:off x="5436096" y="5076488"/>
            <a:ext cx="2625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/>
              <a:t>Антверпен – лука </a:t>
            </a:r>
          </a:p>
        </p:txBody>
      </p:sp>
    </p:spTree>
    <p:extLst>
      <p:ext uri="{BB962C8B-B14F-4D97-AF65-F5344CB8AC3E}">
        <p14:creationId xmlns:p14="http://schemas.microsoft.com/office/powerpoint/2010/main" val="2709064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ertical Scroll 5"/>
          <p:cNvSpPr/>
          <p:nvPr/>
        </p:nvSpPr>
        <p:spPr>
          <a:xfrm>
            <a:off x="107504" y="3573016"/>
            <a:ext cx="3707904" cy="1681471"/>
          </a:xfrm>
          <a:prstGeom prst="verticalScrol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BA" dirty="0">
                <a:solidFill>
                  <a:prstClr val="black"/>
                </a:solidFill>
              </a:rPr>
              <a:t>Површина: 41 526 км²</a:t>
            </a:r>
          </a:p>
          <a:p>
            <a:r>
              <a:rPr lang="sr-Cyrl-BA" dirty="0">
                <a:solidFill>
                  <a:prstClr val="black"/>
                </a:solidFill>
              </a:rPr>
              <a:t>Број становника: 16 700 000</a:t>
            </a:r>
          </a:p>
          <a:p>
            <a:r>
              <a:rPr lang="sr-Cyrl-BA" dirty="0">
                <a:solidFill>
                  <a:prstClr val="black"/>
                </a:solidFill>
              </a:rPr>
              <a:t>Главни град: Амстердам</a:t>
            </a:r>
            <a:endParaRPr lang="sr-Latn-RS" dirty="0">
              <a:solidFill>
                <a:prstClr val="black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11560" y="116632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Cyrl-BA" dirty="0">
                <a:solidFill>
                  <a:prstClr val="white"/>
                </a:solidFill>
              </a:rPr>
              <a:t>Краљевина Холандија</a:t>
            </a:r>
            <a:endParaRPr lang="sr-Latn-RS" dirty="0">
              <a:solidFill>
                <a:prstClr val="white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117" y="1248544"/>
            <a:ext cx="3796331" cy="409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82" y="1268760"/>
            <a:ext cx="312054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Up Ribbon 1"/>
          <p:cNvSpPr/>
          <p:nvPr/>
        </p:nvSpPr>
        <p:spPr>
          <a:xfrm>
            <a:off x="0" y="5757451"/>
            <a:ext cx="9144000" cy="1100549"/>
          </a:xfrm>
          <a:prstGeom prst="ribbon2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solidFill>
                  <a:schemeClr val="bg1"/>
                </a:solidFill>
              </a:rPr>
              <a:t>Nederland</a:t>
            </a:r>
            <a:r>
              <a:rPr lang="sr-Cyrl-BA" sz="2000" dirty="0">
                <a:solidFill>
                  <a:schemeClr val="bg1"/>
                </a:solidFill>
              </a:rPr>
              <a:t> – „НИСКА ЗЕМЉА“</a:t>
            </a:r>
            <a:endParaRPr lang="sr-Latn-R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571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03848" y="260047"/>
            <a:ext cx="59401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u="sng" dirty="0"/>
              <a:t>ПОЛОЖАЈ: </a:t>
            </a:r>
          </a:p>
          <a:p>
            <a:r>
              <a:rPr lang="sr-Cyrl-BA" sz="2400" dirty="0"/>
              <a:t>-  Атлантска земља</a:t>
            </a:r>
          </a:p>
          <a:p>
            <a:pPr marL="285750" indent="-285750">
              <a:buFontTx/>
              <a:buChar char="-"/>
            </a:pPr>
            <a:r>
              <a:rPr lang="sr-Cyrl-BA" sz="2400" dirty="0"/>
              <a:t>Сјеверно море</a:t>
            </a:r>
          </a:p>
          <a:p>
            <a:pPr marL="285750" indent="-285750">
              <a:buFontTx/>
              <a:buChar char="-"/>
            </a:pPr>
            <a:r>
              <a:rPr lang="sr-Cyrl-BA" sz="2400" dirty="0"/>
              <a:t>Обале разуђене:</a:t>
            </a:r>
          </a:p>
          <a:p>
            <a:pPr marL="457200" indent="-457200">
              <a:buFont typeface="+mj-lt"/>
              <a:buAutoNum type="arabicPeriod"/>
            </a:pPr>
            <a:r>
              <a:rPr lang="sr-Cyrl-BA" sz="2400" dirty="0"/>
              <a:t>Западнофризијска острава (сјевер) </a:t>
            </a:r>
          </a:p>
          <a:p>
            <a:pPr marL="457200" indent="-457200">
              <a:buFont typeface="+mj-lt"/>
              <a:buAutoNum type="arabicPeriod"/>
            </a:pPr>
            <a:r>
              <a:rPr lang="sr-Cyrl-BA" sz="2400" dirty="0"/>
              <a:t>Зојдерски залив (централни дио)</a:t>
            </a:r>
          </a:p>
          <a:p>
            <a:pPr marL="457200" indent="-457200">
              <a:buFont typeface="+mj-lt"/>
              <a:buAutoNum type="arabicPeriod"/>
            </a:pPr>
            <a:r>
              <a:rPr lang="sr-Cyrl-BA" sz="2400" dirty="0"/>
              <a:t>Делта ријека Рајне, Маса и Шелде (југ)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4704" y="4635835"/>
            <a:ext cx="85832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sr-Cyrl-BA" sz="2400" dirty="0"/>
          </a:p>
          <a:p>
            <a:pPr marL="285750" indent="-285750">
              <a:buFontTx/>
              <a:buChar char="-"/>
            </a:pPr>
            <a:r>
              <a:rPr lang="sr-Cyrl-BA" sz="2400" u="sng" dirty="0"/>
              <a:t>КЛИМА</a:t>
            </a:r>
            <a:r>
              <a:rPr lang="sr-Cyrl-BA" sz="2400" dirty="0"/>
              <a:t> – океанска</a:t>
            </a:r>
          </a:p>
          <a:p>
            <a:endParaRPr lang="sr-Cyrl-BA" sz="2400" dirty="0"/>
          </a:p>
          <a:p>
            <a:pPr marL="285750" indent="-285750">
              <a:buFontTx/>
              <a:buChar char="-"/>
            </a:pPr>
            <a:r>
              <a:rPr lang="sr-Cyrl-BA" sz="2400" u="sng" dirty="0"/>
              <a:t>РИЈЕКЕ</a:t>
            </a:r>
            <a:r>
              <a:rPr lang="sr-Cyrl-BA" sz="2400" dirty="0"/>
              <a:t> – </a:t>
            </a:r>
            <a:r>
              <a:rPr lang="sr-Cyrl-BA" sz="2400" dirty="0" err="1"/>
              <a:t>Рајна</a:t>
            </a:r>
            <a:r>
              <a:rPr lang="sr-Cyrl-BA" sz="2400" dirty="0"/>
              <a:t> и </a:t>
            </a:r>
            <a:r>
              <a:rPr lang="sr-Cyrl-BA" sz="2400" dirty="0" err="1"/>
              <a:t>Мас</a:t>
            </a:r>
            <a:r>
              <a:rPr lang="sr-Cyrl-BA" sz="2400" dirty="0"/>
              <a:t> (Меза)</a:t>
            </a:r>
          </a:p>
          <a:p>
            <a:pPr marL="285750" indent="-285750">
              <a:buFontTx/>
              <a:buChar char="-"/>
            </a:pPr>
            <a:endParaRPr lang="sr-Cyrl-BA" sz="2400" dirty="0"/>
          </a:p>
          <a:p>
            <a:pPr marL="285750" indent="-285750">
              <a:buFontTx/>
              <a:buChar char="-"/>
            </a:pPr>
            <a:endParaRPr lang="sr-Latn-RS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79" y="260047"/>
            <a:ext cx="28098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5033" y="3194870"/>
            <a:ext cx="84117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400" u="sng" dirty="0"/>
              <a:t>РЕЉЕФ </a:t>
            </a:r>
            <a:r>
              <a:rPr lang="sr-Cyrl-BA" sz="2400" dirty="0"/>
              <a:t>- низијски</a:t>
            </a:r>
          </a:p>
          <a:p>
            <a:pPr marL="285750" indent="-285750">
              <a:buFontTx/>
              <a:buChar char="-"/>
            </a:pPr>
            <a:r>
              <a:rPr lang="sr-Cyrl-BA" sz="2400" dirty="0"/>
              <a:t>Западноевропска низија (сјеверни дио)</a:t>
            </a:r>
          </a:p>
          <a:p>
            <a:pPr marL="285750" indent="-285750">
              <a:buFontTx/>
              <a:buChar char="-"/>
            </a:pPr>
            <a:r>
              <a:rPr lang="sr-Cyrl-BA" sz="2400" dirty="0"/>
              <a:t>ПОЛДЕРИ - депресије – простори нижи од нивоа мора (исушивање мора)</a:t>
            </a:r>
          </a:p>
        </p:txBody>
      </p:sp>
      <p:sp>
        <p:nvSpPr>
          <p:cNvPr id="3" name="Pravougaonik 2">
            <a:extLst>
              <a:ext uri="{FF2B5EF4-FFF2-40B4-BE49-F238E27FC236}">
                <a16:creationId xmlns:a16="http://schemas.microsoft.com/office/drawing/2014/main" id="{212E4D9C-31C1-488F-928A-A057096B9BC9}"/>
              </a:ext>
            </a:extLst>
          </p:cNvPr>
          <p:cNvSpPr/>
          <p:nvPr/>
        </p:nvSpPr>
        <p:spPr>
          <a:xfrm>
            <a:off x="1403648" y="332656"/>
            <a:ext cx="43204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b="1" dirty="0"/>
              <a:t>1</a:t>
            </a:r>
          </a:p>
        </p:txBody>
      </p:sp>
      <p:sp>
        <p:nvSpPr>
          <p:cNvPr id="7" name="Pravougaonik 6">
            <a:extLst>
              <a:ext uri="{FF2B5EF4-FFF2-40B4-BE49-F238E27FC236}">
                <a16:creationId xmlns:a16="http://schemas.microsoft.com/office/drawing/2014/main" id="{D4E1DC1F-3A22-4E45-B3A7-9730F651A620}"/>
              </a:ext>
            </a:extLst>
          </p:cNvPr>
          <p:cNvSpPr/>
          <p:nvPr/>
        </p:nvSpPr>
        <p:spPr>
          <a:xfrm>
            <a:off x="1625472" y="1108572"/>
            <a:ext cx="43204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b="1" dirty="0"/>
              <a:t>2</a:t>
            </a:r>
          </a:p>
        </p:txBody>
      </p:sp>
      <p:sp>
        <p:nvSpPr>
          <p:cNvPr id="8" name="Pravougaonik 7">
            <a:extLst>
              <a:ext uri="{FF2B5EF4-FFF2-40B4-BE49-F238E27FC236}">
                <a16:creationId xmlns:a16="http://schemas.microsoft.com/office/drawing/2014/main" id="{E5B58E04-2879-4D3A-AFF3-4F5164A9C1A4}"/>
              </a:ext>
            </a:extLst>
          </p:cNvPr>
          <p:cNvSpPr/>
          <p:nvPr/>
        </p:nvSpPr>
        <p:spPr>
          <a:xfrm>
            <a:off x="899592" y="1690936"/>
            <a:ext cx="43204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0445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630" y="330044"/>
            <a:ext cx="8568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dirty="0"/>
              <a:t>СТАНОВНИШТВО</a:t>
            </a:r>
          </a:p>
          <a:p>
            <a:pPr algn="ctr"/>
            <a:endParaRPr lang="sr-Cyrl-BA" sz="2400" dirty="0"/>
          </a:p>
          <a:p>
            <a:r>
              <a:rPr lang="sr-Cyrl-BA" sz="2400" dirty="0"/>
              <a:t>- Холанђани – Германи</a:t>
            </a:r>
          </a:p>
          <a:p>
            <a:r>
              <a:rPr lang="sr-Cyrl-BA" sz="2400" dirty="0"/>
              <a:t>- Најгушће насељена земља Европе (402 ст./км2)</a:t>
            </a:r>
          </a:p>
          <a:p>
            <a:endParaRPr lang="sr-Cyrl-BA" sz="2400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C00A72E0-DD3B-40A7-950F-B505F4F50772}"/>
              </a:ext>
            </a:extLst>
          </p:cNvPr>
          <p:cNvSpPr/>
          <p:nvPr/>
        </p:nvSpPr>
        <p:spPr>
          <a:xfrm>
            <a:off x="79630" y="2708920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ПРИВРЕДА</a:t>
            </a:r>
          </a:p>
          <a:p>
            <a:pPr algn="ctr"/>
            <a:endParaRPr lang="ru-RU" sz="2400" dirty="0"/>
          </a:p>
          <a:p>
            <a:r>
              <a:rPr lang="ru-RU" sz="2400" dirty="0"/>
              <a:t>- Највећа природна богатства су: плодно земљиште, камена со, нафта и земни гас.</a:t>
            </a:r>
          </a:p>
          <a:p>
            <a:r>
              <a:rPr lang="ru-RU" sz="2400" dirty="0"/>
              <a:t>- Развијена енергетика, електроиндустрија („Филипс“) и петрохемијска индустрија.</a:t>
            </a:r>
          </a:p>
          <a:p>
            <a:r>
              <a:rPr lang="ru-RU" sz="2400" dirty="0"/>
              <a:t>- Прехрамбена индустрија (5. у свијету) – маслац, сир (гауда), сухомеснати производи и пиво.</a:t>
            </a:r>
          </a:p>
        </p:txBody>
      </p:sp>
    </p:spTree>
    <p:extLst>
      <p:ext uri="{BB962C8B-B14F-4D97-AF65-F5344CB8AC3E}">
        <p14:creationId xmlns:p14="http://schemas.microsoft.com/office/powerpoint/2010/main" val="259819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65" y="2895449"/>
            <a:ext cx="4421935" cy="26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kvir za tekst 2">
            <a:extLst>
              <a:ext uri="{FF2B5EF4-FFF2-40B4-BE49-F238E27FC236}">
                <a16:creationId xmlns:a16="http://schemas.microsoft.com/office/drawing/2014/main" id="{BAB0F91A-C19A-4383-ADB8-A978FE3D606A}"/>
              </a:ext>
            </a:extLst>
          </p:cNvPr>
          <p:cNvSpPr txBox="1"/>
          <p:nvPr/>
        </p:nvSpPr>
        <p:spPr>
          <a:xfrm>
            <a:off x="287524" y="1318792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- Холандија је највећи произвођач и извозник цвијећа у свијету (лале).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E7053081-F5F3-4190-A512-7CD8020E4A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895449"/>
            <a:ext cx="4107028" cy="266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916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821D3EAE-6864-46A7-95C5-01D23C9C1788}"/>
              </a:ext>
            </a:extLst>
          </p:cNvPr>
          <p:cNvSpPr txBox="1"/>
          <p:nvPr/>
        </p:nvSpPr>
        <p:spPr>
          <a:xfrm>
            <a:off x="3366362" y="265247"/>
            <a:ext cx="547260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dirty="0"/>
              <a:t>ГЛАВНИ ЦЕНТРИ</a:t>
            </a:r>
          </a:p>
          <a:p>
            <a:pPr algn="ctr"/>
            <a:endParaRPr lang="sr-Cyrl-BA" sz="2400" dirty="0"/>
          </a:p>
          <a:p>
            <a:r>
              <a:rPr lang="sr-Cyrl-BA" sz="2400" dirty="0"/>
              <a:t>Амстердам – </a:t>
            </a:r>
            <a:r>
              <a:rPr lang="sr-Latn-BA" sz="2400"/>
              <a:t> </a:t>
            </a:r>
            <a:r>
              <a:rPr lang="sr-Cyrl-BA" sz="2400"/>
              <a:t>главни </a:t>
            </a:r>
            <a:r>
              <a:rPr lang="sr-Cyrl-BA" sz="2400" dirty="0"/>
              <a:t>град</a:t>
            </a:r>
          </a:p>
          <a:p>
            <a:r>
              <a:rPr lang="sr-Latn-BA" sz="2400" dirty="0"/>
              <a:t>                       </a:t>
            </a:r>
            <a:r>
              <a:rPr lang="sr-Cyrl-BA" sz="2400" dirty="0"/>
              <a:t>- „Венеција запада“</a:t>
            </a:r>
          </a:p>
          <a:p>
            <a:r>
              <a:rPr lang="sr-Cyrl-BA" sz="2400" dirty="0"/>
              <a:t>                    </a:t>
            </a:r>
            <a:r>
              <a:rPr lang="sr-Latn-BA" sz="2400" dirty="0"/>
              <a:t>   - </a:t>
            </a:r>
            <a:r>
              <a:rPr lang="sr-Cyrl-BA" sz="2400" dirty="0"/>
              <a:t> финансијски центар</a:t>
            </a:r>
          </a:p>
          <a:p>
            <a:endParaRPr lang="sr-Cyrl-BA" sz="2400" dirty="0"/>
          </a:p>
          <a:p>
            <a:endParaRPr lang="sr-Cyrl-BA" sz="2400" dirty="0"/>
          </a:p>
          <a:p>
            <a:r>
              <a:rPr lang="sr-Cyrl-BA" sz="2400" dirty="0"/>
              <a:t>Хаг – сједиште владе и краљевске породице</a:t>
            </a:r>
          </a:p>
          <a:p>
            <a:endParaRPr lang="sr-Cyrl-BA" sz="2400" dirty="0"/>
          </a:p>
          <a:p>
            <a:endParaRPr lang="sr-Cyrl-BA" sz="2400" dirty="0"/>
          </a:p>
          <a:p>
            <a:endParaRPr lang="sr-Cyrl-BA" sz="2400" dirty="0"/>
          </a:p>
          <a:p>
            <a:r>
              <a:rPr lang="sr-Cyrl-BA" sz="2400" dirty="0"/>
              <a:t>         </a:t>
            </a:r>
          </a:p>
          <a:p>
            <a:r>
              <a:rPr lang="sr-Cyrl-BA" sz="2400" dirty="0"/>
              <a:t>              </a:t>
            </a:r>
          </a:p>
          <a:p>
            <a:r>
              <a:rPr lang="sr-Cyrl-BA" sz="2400" dirty="0"/>
              <a:t>                     Ротердам- највећа лука</a:t>
            </a:r>
          </a:p>
          <a:p>
            <a:endParaRPr lang="sr-Cyrl-BA" sz="24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CDFE778-65FE-4E8F-B0D3-735A737D8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15" y="476672"/>
            <a:ext cx="2722083" cy="1723986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A0C9A28C-662C-4EFB-85DB-F5CBDC9E84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77" y="2669799"/>
            <a:ext cx="2745757" cy="1722168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73DE991B-9A9C-4F81-935C-7667A12670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415" y="4861108"/>
            <a:ext cx="4251808" cy="173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96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6959"/>
            <a:ext cx="8229600" cy="857250"/>
          </a:xfrm>
        </p:spPr>
        <p:txBody>
          <a:bodyPr/>
          <a:lstStyle/>
          <a:p>
            <a:r>
              <a:rPr lang="sr-Cyrl-BA" dirty="0"/>
              <a:t>Задатак за самосталан рад: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74" y="2139397"/>
            <a:ext cx="9074426" cy="346130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r-Cyrl-BA" sz="3000" dirty="0"/>
              <a:t>На интернет страници </a:t>
            </a:r>
            <a:r>
              <a:rPr lang="sr-Cyrl-BA" sz="3000" b="1" dirty="0"/>
              <a:t>Републичког педагошког завода</a:t>
            </a:r>
            <a:r>
              <a:rPr lang="sr-Cyrl-BA" sz="3000" dirty="0"/>
              <a:t>, у секцији </a:t>
            </a:r>
            <a:r>
              <a:rPr lang="sr-Cyrl-BA" sz="3000" b="1" dirty="0"/>
              <a:t>настава на даљину (Е – Настава) </a:t>
            </a:r>
            <a:r>
              <a:rPr lang="sr-Cyrl-BA" sz="3000" dirty="0"/>
              <a:t>пронађите </a:t>
            </a:r>
            <a:r>
              <a:rPr lang="sr-Cyrl-BA" sz="3000" b="1" dirty="0"/>
              <a:t>квиз знања </a:t>
            </a:r>
            <a:r>
              <a:rPr lang="sr-Cyrl-BA" sz="3000" dirty="0"/>
              <a:t>за понављање наставне теме Западна Европа, који је именован као:</a:t>
            </a:r>
            <a:endParaRPr lang="sr-Latn-RS" sz="3000" dirty="0"/>
          </a:p>
          <a:p>
            <a:pPr marL="0" indent="0">
              <a:buNone/>
            </a:pPr>
            <a:endParaRPr lang="sr-Latn-RS" sz="3000" dirty="0"/>
          </a:p>
          <a:p>
            <a:pPr marL="0" indent="0">
              <a:buNone/>
            </a:pPr>
            <a:endParaRPr lang="sr-Latn-RS" sz="3000" dirty="0"/>
          </a:p>
          <a:p>
            <a:pPr marL="0" indent="0">
              <a:buNone/>
            </a:pPr>
            <a:r>
              <a:rPr lang="sr-Latn-RS" sz="3450" b="1" dirty="0"/>
              <a:t>Geografija_7_razred_15_04_2020_kviz_Zapadna_Evropa</a:t>
            </a:r>
          </a:p>
        </p:txBody>
      </p:sp>
    </p:spTree>
    <p:extLst>
      <p:ext uri="{BB962C8B-B14F-4D97-AF65-F5344CB8AC3E}">
        <p14:creationId xmlns:p14="http://schemas.microsoft.com/office/powerpoint/2010/main" val="3177167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251520" y="3049319"/>
            <a:ext cx="6096000" cy="3657599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dirty="0"/>
              <a:t>Одлике: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Повољан географски положај,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Сличне природно-географска обиљежја,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Велика густина насељености,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Висок степен урбанизације,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Високо развијена привреда,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Све три државе су монархије.</a:t>
            </a:r>
          </a:p>
          <a:p>
            <a:endParaRPr lang="sr-Latn-R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543800" cy="914400"/>
          </a:xfrm>
        </p:spPr>
        <p:txBody>
          <a:bodyPr/>
          <a:lstStyle/>
          <a:p>
            <a:r>
              <a:rPr lang="sr-Cyrl-BA" dirty="0"/>
              <a:t>Земље Бенелукса</a:t>
            </a:r>
            <a:endParaRPr lang="sr-Latn-RS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628800"/>
            <a:ext cx="871296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sr-Cyrl-BA" sz="2400" dirty="0"/>
              <a:t>Бенелукс – царински савез </a:t>
            </a:r>
            <a:r>
              <a:rPr lang="sr-Cyrl-BA" sz="2400" b="1" dirty="0">
                <a:solidFill>
                  <a:srgbClr val="FF0000"/>
                </a:solidFill>
              </a:rPr>
              <a:t>Бе</a:t>
            </a:r>
            <a:r>
              <a:rPr lang="sr-Cyrl-BA" sz="2400" dirty="0"/>
              <a:t>лгије, Холандије (</a:t>
            </a:r>
            <a:r>
              <a:rPr lang="sr-Cyrl-BA" sz="2400" b="1" dirty="0">
                <a:solidFill>
                  <a:srgbClr val="FF0000"/>
                </a:solidFill>
              </a:rPr>
              <a:t>Не</a:t>
            </a:r>
            <a:r>
              <a:rPr lang="sr-Cyrl-BA" sz="2400" dirty="0"/>
              <a:t>дерланд) и </a:t>
            </a:r>
            <a:r>
              <a:rPr lang="sr-Cyrl-BA" sz="2400" b="1" dirty="0">
                <a:solidFill>
                  <a:srgbClr val="FF0000"/>
                </a:solidFill>
              </a:rPr>
              <a:t>Лу</a:t>
            </a:r>
            <a:r>
              <a:rPr lang="sr-Cyrl-BA" sz="2400" dirty="0">
                <a:solidFill>
                  <a:srgbClr val="FF0000"/>
                </a:solidFill>
              </a:rPr>
              <a:t>кс</a:t>
            </a:r>
            <a:r>
              <a:rPr lang="sr-Cyrl-BA" sz="2400" dirty="0"/>
              <a:t>ембурга (1948.)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sr-Cyrl-BA" sz="2400" dirty="0"/>
              <a:t>Претеча ЕУ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endParaRPr lang="sr-Cyrl-BA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769" y="3392218"/>
            <a:ext cx="3333750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265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ertical Scroll 5"/>
          <p:cNvSpPr/>
          <p:nvPr/>
        </p:nvSpPr>
        <p:spPr>
          <a:xfrm>
            <a:off x="467544" y="4149080"/>
            <a:ext cx="3707904" cy="1681471"/>
          </a:xfrm>
          <a:prstGeom prst="verticalScrol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BA" dirty="0">
                <a:solidFill>
                  <a:schemeClr val="bg1"/>
                </a:solidFill>
              </a:rPr>
              <a:t>Површина: 2 586 км²</a:t>
            </a:r>
          </a:p>
          <a:p>
            <a:r>
              <a:rPr lang="sr-Cyrl-BA" dirty="0">
                <a:solidFill>
                  <a:schemeClr val="bg1"/>
                </a:solidFill>
              </a:rPr>
              <a:t>Број становника: 500 000</a:t>
            </a:r>
          </a:p>
          <a:p>
            <a:r>
              <a:rPr lang="sr-Cyrl-BA" dirty="0">
                <a:solidFill>
                  <a:schemeClr val="bg1"/>
                </a:solidFill>
              </a:rPr>
              <a:t>Главни град: Луксембург</a:t>
            </a:r>
            <a:endParaRPr lang="sr-Latn-R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856"/>
            <a:ext cx="9144000" cy="1224136"/>
          </a:xfrm>
        </p:spPr>
        <p:txBody>
          <a:bodyPr/>
          <a:lstStyle/>
          <a:p>
            <a:r>
              <a:rPr lang="sr-Cyrl-BA" dirty="0"/>
              <a:t>Велико Војводство Луксембург</a:t>
            </a:r>
            <a:endParaRPr lang="sr-Latn-R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5"/>
            <a:ext cx="28575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47837"/>
            <a:ext cx="3744416" cy="4005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3149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473" y="1215078"/>
            <a:ext cx="3333527" cy="4427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428178"/>
            <a:ext cx="555895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u="sng" dirty="0"/>
              <a:t>ПОЛОЖАЈ: </a:t>
            </a:r>
          </a:p>
          <a:p>
            <a:pPr marL="285750" indent="-285750">
              <a:buFontTx/>
              <a:buChar char="-"/>
            </a:pPr>
            <a:r>
              <a:rPr lang="sr-Cyrl-BA" sz="2400" dirty="0"/>
              <a:t>Континентална земља</a:t>
            </a:r>
          </a:p>
          <a:p>
            <a:pPr marL="285750" indent="-285750">
              <a:buFontTx/>
              <a:buChar char="-"/>
            </a:pPr>
            <a:r>
              <a:rPr lang="sr-Cyrl-BA" sz="2400" dirty="0"/>
              <a:t>Повезана са Сјеверним морем (МОЗЕЛ – ријека Рајна)</a:t>
            </a:r>
          </a:p>
          <a:p>
            <a:pPr marL="285750" indent="-285750">
              <a:buFontTx/>
              <a:buChar char="-"/>
            </a:pPr>
            <a:endParaRPr lang="sr-Cyrl-BA" sz="2400" dirty="0"/>
          </a:p>
          <a:p>
            <a:pPr marL="285750" indent="-285750">
              <a:buFontTx/>
              <a:buChar char="-"/>
            </a:pPr>
            <a:r>
              <a:rPr lang="sr-Cyrl-BA" sz="2400" u="sng" dirty="0"/>
              <a:t>РЕЉЕФ</a:t>
            </a:r>
          </a:p>
          <a:p>
            <a:pPr marL="285750" indent="-285750">
              <a:buFontTx/>
              <a:buChar char="-"/>
            </a:pPr>
            <a:r>
              <a:rPr lang="sr-Cyrl-BA" sz="2400" dirty="0"/>
              <a:t>Сјеверни дио  - АРДЕНИ – ниске планине (шуме и руде)</a:t>
            </a:r>
          </a:p>
          <a:p>
            <a:pPr marL="285750" indent="-285750">
              <a:buFontTx/>
              <a:buChar char="-"/>
            </a:pPr>
            <a:r>
              <a:rPr lang="sr-Cyrl-BA" sz="2400" dirty="0"/>
              <a:t>Јужни дио – низијски и брежуљкасти (поврће, винова лоза)</a:t>
            </a:r>
          </a:p>
          <a:p>
            <a:pPr marL="285750" indent="-285750">
              <a:buFontTx/>
              <a:buChar char="-"/>
            </a:pPr>
            <a:endParaRPr lang="sr-Cyrl-BA" sz="2400" dirty="0"/>
          </a:p>
          <a:p>
            <a:pPr marL="285750" indent="-285750">
              <a:buFontTx/>
              <a:buChar char="-"/>
            </a:pPr>
            <a:r>
              <a:rPr lang="sr-Cyrl-BA" sz="2400" u="sng" dirty="0"/>
              <a:t>КЛИМА</a:t>
            </a:r>
            <a:r>
              <a:rPr lang="sr-Cyrl-BA" sz="2400" dirty="0"/>
              <a:t> – умјерено континентална</a:t>
            </a:r>
          </a:p>
          <a:p>
            <a:endParaRPr lang="sr-Cyrl-BA" sz="2400" dirty="0"/>
          </a:p>
          <a:p>
            <a:pPr marL="285750" indent="-285750">
              <a:buFontTx/>
              <a:buChar char="-"/>
            </a:pPr>
            <a:r>
              <a:rPr lang="sr-Cyrl-BA" sz="2400" u="sng" dirty="0"/>
              <a:t>РИЈЕКЕ </a:t>
            </a:r>
            <a:r>
              <a:rPr lang="sr-Cyrl-BA" sz="2400" dirty="0"/>
              <a:t>– Мозел и </a:t>
            </a:r>
            <a:r>
              <a:rPr lang="sr-Cyrl-BA" sz="2400" dirty="0" err="1"/>
              <a:t>Сауер</a:t>
            </a:r>
            <a:endParaRPr lang="sr-Cyrl-BA" sz="2400" dirty="0"/>
          </a:p>
          <a:p>
            <a:pPr marL="285750" indent="-285750">
              <a:buFontTx/>
              <a:buChar char="-"/>
            </a:pPr>
            <a:endParaRPr lang="sr-Cyrl-BA" sz="2400" dirty="0"/>
          </a:p>
          <a:p>
            <a:pPr marL="285750" indent="-285750">
              <a:buFontTx/>
              <a:buChar char="-"/>
            </a:pP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402682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1596" y="866328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СТАНОВНИШТВО – Луксембуржани  (Германи)</a:t>
            </a:r>
          </a:p>
          <a:p>
            <a:r>
              <a:rPr lang="ru-RU" sz="2400" dirty="0"/>
              <a:t>- Велики број страних радника.</a:t>
            </a:r>
          </a:p>
          <a:p>
            <a:endParaRPr lang="ru-RU" sz="2400" dirty="0"/>
          </a:p>
        </p:txBody>
      </p:sp>
      <p:pic>
        <p:nvPicPr>
          <p:cNvPr id="5122" name="Picture 2" descr="C:\Users\Svjetlana\Desktop\shutterstock_562734511-87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84984"/>
            <a:ext cx="4658849" cy="214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81596" y="2258715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ПРИВРЕДА – црна металургија (челик) и банкарство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1629A26-57D2-44EC-99E2-2083BD3192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281140"/>
            <a:ext cx="3528537" cy="2642997"/>
          </a:xfrm>
          <a:prstGeom prst="rect">
            <a:avLst/>
          </a:prstGeom>
        </p:spPr>
      </p:pic>
      <p:sp>
        <p:nvSpPr>
          <p:cNvPr id="6" name="Okvir za tekst 5">
            <a:extLst>
              <a:ext uri="{FF2B5EF4-FFF2-40B4-BE49-F238E27FC236}">
                <a16:creationId xmlns:a16="http://schemas.microsoft.com/office/drawing/2014/main" id="{B812F2A7-25AA-4BE2-94B2-C5B9B8916605}"/>
              </a:ext>
            </a:extLst>
          </p:cNvPr>
          <p:cNvSpPr txBox="1"/>
          <p:nvPr/>
        </p:nvSpPr>
        <p:spPr>
          <a:xfrm>
            <a:off x="395535" y="5622256"/>
            <a:ext cx="4658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/>
              <a:t>Луксембург – сједиште Европског суда </a:t>
            </a:r>
          </a:p>
        </p:txBody>
      </p:sp>
      <p:sp>
        <p:nvSpPr>
          <p:cNvPr id="8" name="Okvir za tekst 7">
            <a:extLst>
              <a:ext uri="{FF2B5EF4-FFF2-40B4-BE49-F238E27FC236}">
                <a16:creationId xmlns:a16="http://schemas.microsoft.com/office/drawing/2014/main" id="{D7DD0191-4051-46AF-93CD-811E79895CAE}"/>
              </a:ext>
            </a:extLst>
          </p:cNvPr>
          <p:cNvSpPr txBox="1"/>
          <p:nvPr/>
        </p:nvSpPr>
        <p:spPr>
          <a:xfrm>
            <a:off x="5330676" y="5926097"/>
            <a:ext cx="4658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/>
              <a:t>Европска инвестициона банка</a:t>
            </a:r>
          </a:p>
        </p:txBody>
      </p:sp>
    </p:spTree>
    <p:extLst>
      <p:ext uri="{BB962C8B-B14F-4D97-AF65-F5344CB8AC3E}">
        <p14:creationId xmlns:p14="http://schemas.microsoft.com/office/powerpoint/2010/main" val="95119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ertical Scroll 5"/>
          <p:cNvSpPr/>
          <p:nvPr/>
        </p:nvSpPr>
        <p:spPr>
          <a:xfrm>
            <a:off x="89181" y="4159898"/>
            <a:ext cx="3707904" cy="1681471"/>
          </a:xfrm>
          <a:prstGeom prst="verticalScrol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BA" dirty="0">
                <a:solidFill>
                  <a:schemeClr val="bg1"/>
                </a:solidFill>
              </a:rPr>
              <a:t>Површина: 30 528 км²</a:t>
            </a:r>
          </a:p>
          <a:p>
            <a:r>
              <a:rPr lang="sr-Cyrl-BA" dirty="0">
                <a:solidFill>
                  <a:schemeClr val="bg1"/>
                </a:solidFill>
              </a:rPr>
              <a:t>Број становника: 11 000 000</a:t>
            </a:r>
          </a:p>
          <a:p>
            <a:r>
              <a:rPr lang="sr-Cyrl-BA" dirty="0">
                <a:solidFill>
                  <a:schemeClr val="bg1"/>
                </a:solidFill>
              </a:rPr>
              <a:t>Главни град: Брисел</a:t>
            </a:r>
            <a:endParaRPr lang="sr-Latn-RS" dirty="0">
              <a:solidFill>
                <a:schemeClr val="bg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2736304" cy="22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11560" y="116632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Cyrl-BA" dirty="0"/>
              <a:t>Краљевина Белгија</a:t>
            </a:r>
            <a:endParaRPr lang="sr-Latn-R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726" y="1212540"/>
            <a:ext cx="5257800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8149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404664"/>
            <a:ext cx="3133725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05536" y="404664"/>
            <a:ext cx="55589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u="sng" dirty="0"/>
              <a:t>ПОЛОЖАЈ: </a:t>
            </a:r>
          </a:p>
          <a:p>
            <a:pPr marL="285750" indent="-285750">
              <a:buFontTx/>
              <a:buChar char="-"/>
            </a:pPr>
            <a:r>
              <a:rPr lang="sr-Cyrl-BA" sz="2400" dirty="0"/>
              <a:t>Атлантска  земља</a:t>
            </a:r>
            <a:endParaRPr lang="sr-Latn-BA" sz="2400" dirty="0"/>
          </a:p>
          <a:p>
            <a:pPr marL="285750" indent="-285750">
              <a:buFontTx/>
              <a:buChar char="-"/>
            </a:pPr>
            <a:r>
              <a:rPr lang="sr-Cyrl-BA" sz="2400" dirty="0"/>
              <a:t>Колонијална освајања (ДР Конго)</a:t>
            </a:r>
          </a:p>
          <a:p>
            <a:endParaRPr lang="sr-Cyrl-BA" sz="2400" dirty="0"/>
          </a:p>
          <a:p>
            <a:r>
              <a:rPr lang="sr-Cyrl-BA" sz="2400" u="sng" dirty="0"/>
              <a:t>РЕЉЕФ</a:t>
            </a:r>
          </a:p>
          <a:p>
            <a:pPr marL="285750" indent="-285750">
              <a:buFontTx/>
              <a:buChar char="-"/>
            </a:pPr>
            <a:r>
              <a:rPr lang="sr-Cyrl-BA" sz="2400" dirty="0"/>
              <a:t>Западноевропска низија (Фландрија)</a:t>
            </a:r>
          </a:p>
          <a:p>
            <a:pPr marL="285750" indent="-285750">
              <a:buFontTx/>
              <a:buChar char="-"/>
            </a:pPr>
            <a:r>
              <a:rPr lang="sr-Cyrl-BA" sz="2400" dirty="0"/>
              <a:t>Ардени – громадне планине - југоисток</a:t>
            </a:r>
          </a:p>
          <a:p>
            <a:pPr marL="285750" indent="-285750">
              <a:buFontTx/>
              <a:buChar char="-"/>
            </a:pPr>
            <a:endParaRPr lang="sr-Latn-R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15211" y="3501008"/>
            <a:ext cx="85832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sr-Cyrl-BA" sz="2400" dirty="0"/>
          </a:p>
          <a:p>
            <a:pPr marL="285750" indent="-285750">
              <a:buFontTx/>
              <a:buChar char="-"/>
            </a:pPr>
            <a:r>
              <a:rPr lang="sr-Cyrl-BA" sz="2400" u="sng" dirty="0"/>
              <a:t>КЛИМА</a:t>
            </a:r>
            <a:r>
              <a:rPr lang="sr-Cyrl-BA" sz="2400" dirty="0"/>
              <a:t> – атлантска (благе, магловите и кишовите зиме и свјежа љета)</a:t>
            </a:r>
          </a:p>
          <a:p>
            <a:endParaRPr lang="sr-Cyrl-BA" sz="2400" dirty="0"/>
          </a:p>
          <a:p>
            <a:pPr marL="285750" indent="-285750">
              <a:buFontTx/>
              <a:buChar char="-"/>
            </a:pPr>
            <a:r>
              <a:rPr lang="sr-Cyrl-BA" sz="2400" dirty="0"/>
              <a:t>РИЈЕКЕ – Шелда и Мас (Меза) – повезане каналима</a:t>
            </a:r>
          </a:p>
          <a:p>
            <a:pPr marL="285750" indent="-285750">
              <a:buFontTx/>
              <a:buChar char="-"/>
            </a:pPr>
            <a:endParaRPr lang="sr-Cyrl-BA" sz="2400" dirty="0"/>
          </a:p>
          <a:p>
            <a:endParaRPr lang="sr-Cyrl-BA" sz="2400" dirty="0"/>
          </a:p>
          <a:p>
            <a:pPr marL="285750" indent="-285750">
              <a:buFontTx/>
              <a:buChar char="-"/>
            </a:pP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146328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404664"/>
            <a:ext cx="46805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СТАНОВНИШТВО</a:t>
            </a:r>
          </a:p>
          <a:p>
            <a:r>
              <a:rPr lang="ru-RU" sz="2400" dirty="0"/>
              <a:t> </a:t>
            </a:r>
          </a:p>
          <a:p>
            <a:r>
              <a:rPr lang="ru-RU" sz="2400" dirty="0"/>
              <a:t>– Фламанци (сјевер) – Германи</a:t>
            </a:r>
          </a:p>
          <a:p>
            <a:r>
              <a:rPr lang="ru-RU" sz="2400" dirty="0"/>
              <a:t> – Валонци (југ) – Романи</a:t>
            </a:r>
          </a:p>
          <a:p>
            <a:endParaRPr lang="ru-RU" sz="2400" dirty="0"/>
          </a:p>
          <a:p>
            <a:r>
              <a:rPr lang="ru-RU" sz="2400" dirty="0"/>
              <a:t>- Урбанизација 98% </a:t>
            </a:r>
          </a:p>
          <a:p>
            <a:endParaRPr lang="ru-RU" sz="2400" dirty="0"/>
          </a:p>
          <a:p>
            <a:endParaRPr lang="ru-RU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473" y="253901"/>
            <a:ext cx="436245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18940" y="3982632"/>
            <a:ext cx="36086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/>
              <a:t>Брисел – главни град</a:t>
            </a:r>
          </a:p>
          <a:p>
            <a:endParaRPr lang="sr-Latn-RS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4A48D74-E0ED-4395-A641-3E32A64C6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938" y="3107962"/>
            <a:ext cx="4529094" cy="301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71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AAE850B-7E4B-4748-8481-7CFD5FD130CA}"/>
              </a:ext>
            </a:extLst>
          </p:cNvPr>
          <p:cNvSpPr/>
          <p:nvPr/>
        </p:nvSpPr>
        <p:spPr>
          <a:xfrm>
            <a:off x="539552" y="243512"/>
            <a:ext cx="78488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ПРИВРЕДА </a:t>
            </a:r>
          </a:p>
          <a:p>
            <a:r>
              <a:rPr lang="ru-RU" sz="2400" dirty="0"/>
              <a:t>Белгија је развијена земља са модерном привредом.</a:t>
            </a:r>
          </a:p>
          <a:p>
            <a:pPr marL="342900" indent="-342900">
              <a:buFontTx/>
              <a:buChar char="-"/>
            </a:pPr>
            <a:r>
              <a:rPr lang="ru-RU" sz="2400" dirty="0"/>
              <a:t>Развијене су металургија, хемијска и прехрамбена индустрија.</a:t>
            </a:r>
          </a:p>
          <a:p>
            <a:pPr marL="342900" indent="-342900">
              <a:buFontTx/>
              <a:buChar char="-"/>
            </a:pPr>
            <a:r>
              <a:rPr lang="ru-RU" sz="2400" dirty="0"/>
              <a:t>Гаје се житарице, индустријске биљке, поврће и винова лоза</a:t>
            </a:r>
          </a:p>
          <a:p>
            <a:pPr marL="342900" indent="-342900">
              <a:buFontTx/>
              <a:buChar char="-"/>
            </a:pPr>
            <a:r>
              <a:rPr lang="ru-RU" sz="2400" dirty="0"/>
              <a:t>Развијен саобраћај, трговина и туризам</a:t>
            </a:r>
          </a:p>
          <a:p>
            <a:pPr marL="342900" indent="-342900">
              <a:buFontTx/>
              <a:buChar char="-"/>
            </a:pPr>
            <a:r>
              <a:rPr lang="ru-RU" sz="2400" dirty="0"/>
              <a:t>Белгија је земља чоколаде, сира и пива.</a:t>
            </a:r>
          </a:p>
          <a:p>
            <a:endParaRPr lang="ru-RU" sz="2400" dirty="0"/>
          </a:p>
          <a:p>
            <a:endParaRPr lang="ru-RU" sz="2400" dirty="0"/>
          </a:p>
          <a:p>
            <a:pPr marL="342900" indent="-342900">
              <a:buFontTx/>
              <a:buChar char="-"/>
            </a:pPr>
            <a:endParaRPr lang="ru-RU" sz="24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02FCC475-A80E-4A9A-B99B-38823AC8A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977252"/>
            <a:ext cx="2895600" cy="158115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6278FFC1-432D-4DAF-8DD1-51AD04348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675" y="3898956"/>
            <a:ext cx="2606613" cy="173774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8616A883-77C2-48FA-B9F9-6E2A92F79A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5543" y="5120258"/>
            <a:ext cx="2679782" cy="173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6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0</TotalTime>
  <Words>554</Words>
  <Application>Microsoft Office PowerPoint</Application>
  <PresentationFormat>Projekcija na ekranu (4:3)</PresentationFormat>
  <Paragraphs>120</Paragraphs>
  <Slides>16</Slides>
  <Notes>0</Notes>
  <HiddenSlides>0</HiddenSlides>
  <MMClips>0</MMClips>
  <ScaleCrop>false</ScaleCrop>
  <HeadingPairs>
    <vt:vector size="6" baseType="variant">
      <vt:variant>
        <vt:lpstr>Korišćeni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0" baseType="lpstr">
      <vt:lpstr>Arial</vt:lpstr>
      <vt:lpstr>Palatino Linotype</vt:lpstr>
      <vt:lpstr>Wingdings</vt:lpstr>
      <vt:lpstr>Elemental</vt:lpstr>
      <vt:lpstr>Земље Бенелукса</vt:lpstr>
      <vt:lpstr>Земље Бенелукса</vt:lpstr>
      <vt:lpstr>Велико Војводство Луксембург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Задатак за самосталан рад: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Земље Бенелукса</dc:title>
  <dc:creator>Svjetlana</dc:creator>
  <cp:lastModifiedBy>Nastavnik</cp:lastModifiedBy>
  <cp:revision>38</cp:revision>
  <dcterms:created xsi:type="dcterms:W3CDTF">2020-04-07T17:24:08Z</dcterms:created>
  <dcterms:modified xsi:type="dcterms:W3CDTF">2020-04-11T18:03:59Z</dcterms:modified>
</cp:coreProperties>
</file>