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4F2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14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4514-BD61-4B48-A301-88734E5C4964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B609-4B7A-46EC-A7CD-F57DF2030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8049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4514-BD61-4B48-A301-88734E5C4964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B609-4B7A-46EC-A7CD-F57DF2030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9587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4514-BD61-4B48-A301-88734E5C4964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B609-4B7A-46EC-A7CD-F57DF2030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4107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4514-BD61-4B48-A301-88734E5C4964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B609-4B7A-46EC-A7CD-F57DF2030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7474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4514-BD61-4B48-A301-88734E5C4964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B609-4B7A-46EC-A7CD-F57DF2030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50886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4514-BD61-4B48-A301-88734E5C4964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B609-4B7A-46EC-A7CD-F57DF2030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72716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4514-BD61-4B48-A301-88734E5C4964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B609-4B7A-46EC-A7CD-F57DF2030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4922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4514-BD61-4B48-A301-88734E5C4964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B609-4B7A-46EC-A7CD-F57DF2030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894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4514-BD61-4B48-A301-88734E5C4964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B609-4B7A-46EC-A7CD-F57DF2030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37008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4514-BD61-4B48-A301-88734E5C4964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B609-4B7A-46EC-A7CD-F57DF2030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9381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4514-BD61-4B48-A301-88734E5C4964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B609-4B7A-46EC-A7CD-F57DF2030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153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E4514-BD61-4B48-A301-88734E5C4964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EB609-4B7A-46EC-A7CD-F57DF2030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87019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2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16429" y="1045029"/>
            <a:ext cx="110873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RS" sz="2800" b="1" dirty="0" smtClean="0"/>
          </a:p>
          <a:p>
            <a:endParaRPr lang="sr-Cyrl-RS" sz="2800" b="1" dirty="0"/>
          </a:p>
          <a:p>
            <a:endParaRPr lang="sr-Cyrl-RS" sz="2800" b="1" dirty="0" smtClean="0"/>
          </a:p>
          <a:p>
            <a:endParaRPr lang="sr-Cyrl-RS" sz="2800" b="1" dirty="0" smtClean="0"/>
          </a:p>
          <a:p>
            <a:r>
              <a:rPr lang="sr-Cyrl-RS" sz="2800" b="1" dirty="0" smtClean="0">
                <a:solidFill>
                  <a:schemeClr val="bg1"/>
                </a:solidFill>
              </a:rPr>
              <a:t>МНОЖЕЊЕ И ДИЈЕЉЕЊЕ ДВОЦИФРЕНОГ БРОЈА ЈЕДНОЦИФРЕНИМ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99" y="4336827"/>
            <a:ext cx="3755224" cy="203498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8023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2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73008" y="1590125"/>
            <a:ext cx="2294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>
                <a:solidFill>
                  <a:schemeClr val="bg1"/>
                </a:solidFill>
              </a:rPr>
              <a:t>1. Израчунај: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6022" y="2392402"/>
            <a:ext cx="6151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>
                <a:solidFill>
                  <a:srgbClr val="FFFF00"/>
                </a:solidFill>
              </a:rPr>
              <a:t>( </a:t>
            </a:r>
            <a:r>
              <a:rPr lang="sr-Cyrl-RS" sz="2800" b="1" dirty="0" smtClean="0">
                <a:solidFill>
                  <a:srgbClr val="FFFF00"/>
                </a:solidFill>
              </a:rPr>
              <a:t>10 + 6 ) ∙ 5 = 10 ∙ 5  + 6 ∙ 5 =50 + 30 = 80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31262" y="3634462"/>
            <a:ext cx="58977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>
                <a:solidFill>
                  <a:srgbClr val="FFFF00"/>
                </a:solidFill>
              </a:rPr>
              <a:t>( </a:t>
            </a:r>
            <a:r>
              <a:rPr lang="sr-Cyrl-RS" sz="2800" b="1" dirty="0" smtClean="0">
                <a:solidFill>
                  <a:srgbClr val="FFFF00"/>
                </a:solidFill>
              </a:rPr>
              <a:t>50 + 35 ) = 50 : 5 + 35 : 5 = 10 + 7 = 17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92053" y="2406134"/>
            <a:ext cx="13356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b="1" dirty="0" smtClean="0">
                <a:solidFill>
                  <a:srgbClr val="FFFF00"/>
                </a:solidFill>
                <a:cs typeface="Arial" pitchFamily="34" charset="0"/>
              </a:rPr>
              <a:t>16 ∙ 5 = </a:t>
            </a:r>
            <a:endParaRPr lang="en-US" sz="2800" dirty="0"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91251" y="3671054"/>
            <a:ext cx="13388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b="1" dirty="0" smtClean="0">
                <a:solidFill>
                  <a:srgbClr val="FFFF00"/>
                </a:solidFill>
                <a:cs typeface="Arial" pitchFamily="34" charset="0"/>
              </a:rPr>
              <a:t>85 : 5 = </a:t>
            </a:r>
            <a:endParaRPr lang="en-US" sz="28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62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2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02426" y="648690"/>
            <a:ext cx="97299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solidFill>
                  <a:schemeClr val="bg1"/>
                </a:solidFill>
              </a:rPr>
              <a:t>2. </a:t>
            </a:r>
            <a:r>
              <a:rPr lang="sr-Cyrl-BA" sz="2800" b="1" dirty="0" smtClean="0">
                <a:solidFill>
                  <a:schemeClr val="bg1"/>
                </a:solidFill>
              </a:rPr>
              <a:t>У једној кутији има 13 оловака</a:t>
            </a:r>
            <a:r>
              <a:rPr lang="sr-Cyrl-RS" sz="2800" b="1" dirty="0" smtClean="0">
                <a:solidFill>
                  <a:schemeClr val="bg1"/>
                </a:solidFill>
              </a:rPr>
              <a:t>. </a:t>
            </a:r>
            <a:r>
              <a:rPr lang="sr-Cyrl-RS" sz="2800" b="1" dirty="0" smtClean="0">
                <a:solidFill>
                  <a:schemeClr val="bg1"/>
                </a:solidFill>
              </a:rPr>
              <a:t>Колико </a:t>
            </a:r>
            <a:r>
              <a:rPr lang="sr-Cyrl-RS" sz="2800" b="1" dirty="0" smtClean="0">
                <a:solidFill>
                  <a:schemeClr val="bg1"/>
                </a:solidFill>
              </a:rPr>
              <a:t>оловака има у 7 таквих кутија?</a:t>
            </a:r>
            <a:endParaRPr lang="sr-Cyrl-RS" sz="2800" b="1" dirty="0" smtClean="0">
              <a:solidFill>
                <a:schemeClr val="bg1"/>
              </a:solidFill>
            </a:endParaRPr>
          </a:p>
          <a:p>
            <a:r>
              <a:rPr lang="sr-Cyrl-RS" sz="2800" b="1" dirty="0" smtClean="0">
                <a:solidFill>
                  <a:schemeClr val="bg1"/>
                </a:solidFill>
              </a:rPr>
              <a:t> 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0462" y="1837210"/>
            <a:ext cx="7301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>
                <a:solidFill>
                  <a:srgbClr val="FFFF00"/>
                </a:solidFill>
              </a:rPr>
              <a:t>13 ∙ </a:t>
            </a:r>
            <a:r>
              <a:rPr lang="sr-Cyrl-RS" sz="2800" b="1" dirty="0" smtClean="0">
                <a:solidFill>
                  <a:srgbClr val="FFFF00"/>
                </a:solidFill>
              </a:rPr>
              <a:t>7</a:t>
            </a:r>
            <a:r>
              <a:rPr lang="sr-Cyrl-RS" sz="2800" b="1" dirty="0" smtClean="0">
                <a:solidFill>
                  <a:srgbClr val="FFFF00"/>
                </a:solidFill>
              </a:rPr>
              <a:t> </a:t>
            </a:r>
            <a:r>
              <a:rPr lang="sr-Cyrl-RS" sz="2800" b="1" dirty="0" smtClean="0">
                <a:solidFill>
                  <a:srgbClr val="FFFF00"/>
                </a:solidFill>
              </a:rPr>
              <a:t>= ( </a:t>
            </a:r>
            <a:r>
              <a:rPr lang="sr-Cyrl-RS" sz="2800" b="1" dirty="0" smtClean="0">
                <a:solidFill>
                  <a:srgbClr val="FFFF00"/>
                </a:solidFill>
              </a:rPr>
              <a:t>10 </a:t>
            </a:r>
            <a:r>
              <a:rPr lang="sr-Cyrl-RS" sz="2800" b="1" dirty="0" smtClean="0">
                <a:solidFill>
                  <a:srgbClr val="FFFF00"/>
                </a:solidFill>
              </a:rPr>
              <a:t>+ </a:t>
            </a:r>
            <a:r>
              <a:rPr lang="sr-Cyrl-RS" sz="2800" b="1" dirty="0" smtClean="0">
                <a:solidFill>
                  <a:srgbClr val="FFFF00"/>
                </a:solidFill>
              </a:rPr>
              <a:t>3</a:t>
            </a:r>
            <a:r>
              <a:rPr lang="sr-Cyrl-RS" sz="2800" b="1" dirty="0" smtClean="0">
                <a:solidFill>
                  <a:srgbClr val="FFFF00"/>
                </a:solidFill>
              </a:rPr>
              <a:t> ) ∙ </a:t>
            </a:r>
            <a:r>
              <a:rPr lang="sr-Cyrl-RS" sz="2800" b="1" dirty="0" smtClean="0">
                <a:solidFill>
                  <a:srgbClr val="FFFF00"/>
                </a:solidFill>
              </a:rPr>
              <a:t>7</a:t>
            </a:r>
            <a:r>
              <a:rPr lang="sr-Cyrl-RS" sz="2800" b="1" dirty="0" smtClean="0">
                <a:solidFill>
                  <a:srgbClr val="FFFF00"/>
                </a:solidFill>
              </a:rPr>
              <a:t> </a:t>
            </a:r>
            <a:r>
              <a:rPr lang="sr-Cyrl-RS" sz="2800" b="1" dirty="0" smtClean="0">
                <a:solidFill>
                  <a:srgbClr val="FFFF00"/>
                </a:solidFill>
              </a:rPr>
              <a:t>= </a:t>
            </a:r>
            <a:r>
              <a:rPr lang="sr-Cyrl-RS" sz="2800" b="1" dirty="0" smtClean="0">
                <a:solidFill>
                  <a:srgbClr val="FFFF00"/>
                </a:solidFill>
              </a:rPr>
              <a:t>10 ∙ </a:t>
            </a:r>
            <a:r>
              <a:rPr lang="sr-Cyrl-RS" sz="2800" b="1" dirty="0" smtClean="0">
                <a:solidFill>
                  <a:srgbClr val="FFFF00"/>
                </a:solidFill>
              </a:rPr>
              <a:t>7</a:t>
            </a:r>
            <a:r>
              <a:rPr lang="sr-Cyrl-RS" sz="2800" b="1" dirty="0" smtClean="0">
                <a:solidFill>
                  <a:srgbClr val="FFFF00"/>
                </a:solidFill>
              </a:rPr>
              <a:t> </a:t>
            </a:r>
            <a:r>
              <a:rPr lang="sr-Cyrl-RS" sz="2800" b="1" dirty="0" smtClean="0">
                <a:solidFill>
                  <a:srgbClr val="FFFF00"/>
                </a:solidFill>
              </a:rPr>
              <a:t>+ </a:t>
            </a:r>
            <a:r>
              <a:rPr lang="sr-Cyrl-RS" sz="2800" b="1" dirty="0" smtClean="0">
                <a:solidFill>
                  <a:srgbClr val="FFFF00"/>
                </a:solidFill>
              </a:rPr>
              <a:t>3</a:t>
            </a:r>
            <a:r>
              <a:rPr lang="sr-Cyrl-RS" sz="2800" b="1" dirty="0" smtClean="0">
                <a:solidFill>
                  <a:srgbClr val="FFFF00"/>
                </a:solidFill>
              </a:rPr>
              <a:t> </a:t>
            </a:r>
            <a:r>
              <a:rPr lang="sr-Cyrl-RS" sz="2800" b="1" dirty="0" smtClean="0">
                <a:solidFill>
                  <a:srgbClr val="FFFF00"/>
                </a:solidFill>
              </a:rPr>
              <a:t>∙ </a:t>
            </a:r>
            <a:r>
              <a:rPr lang="sr-Cyrl-RS" sz="2800" b="1" dirty="0" smtClean="0">
                <a:solidFill>
                  <a:srgbClr val="FFFF00"/>
                </a:solidFill>
              </a:rPr>
              <a:t>7</a:t>
            </a:r>
            <a:r>
              <a:rPr lang="sr-Cyrl-RS" sz="2800" b="1" dirty="0" smtClean="0">
                <a:solidFill>
                  <a:srgbClr val="FFFF00"/>
                </a:solidFill>
              </a:rPr>
              <a:t> </a:t>
            </a:r>
            <a:r>
              <a:rPr lang="sr-Cyrl-RS" sz="2800" b="1" dirty="0" smtClean="0">
                <a:solidFill>
                  <a:srgbClr val="FFFF00"/>
                </a:solidFill>
              </a:rPr>
              <a:t>= </a:t>
            </a:r>
            <a:r>
              <a:rPr lang="sr-Cyrl-RS" sz="2800" b="1" dirty="0" smtClean="0">
                <a:solidFill>
                  <a:srgbClr val="FFFF00"/>
                </a:solidFill>
              </a:rPr>
              <a:t>7</a:t>
            </a:r>
            <a:r>
              <a:rPr lang="sr-Cyrl-RS" sz="2800" b="1" dirty="0" smtClean="0">
                <a:solidFill>
                  <a:srgbClr val="FFFF00"/>
                </a:solidFill>
              </a:rPr>
              <a:t>0 </a:t>
            </a:r>
            <a:r>
              <a:rPr lang="sr-Cyrl-RS" sz="2800" b="1" dirty="0" smtClean="0">
                <a:solidFill>
                  <a:srgbClr val="FFFF00"/>
                </a:solidFill>
              </a:rPr>
              <a:t>+ </a:t>
            </a:r>
            <a:r>
              <a:rPr lang="sr-Cyrl-RS" sz="2800" b="1" dirty="0" smtClean="0">
                <a:solidFill>
                  <a:srgbClr val="FFFF00"/>
                </a:solidFill>
              </a:rPr>
              <a:t>21 = 91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40971" y="3640776"/>
            <a:ext cx="70366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>
                <a:solidFill>
                  <a:schemeClr val="bg1"/>
                </a:solidFill>
              </a:rPr>
              <a:t>3. 60 стабала јабука је засађено у 5 редова</a:t>
            </a:r>
            <a:r>
              <a:rPr lang="sr-Cyrl-RS" sz="2800" b="1" dirty="0" smtClean="0">
                <a:solidFill>
                  <a:schemeClr val="bg1"/>
                </a:solidFill>
              </a:rPr>
              <a:t>.</a:t>
            </a:r>
            <a:endParaRPr lang="sr-Cyrl-RS" sz="2800" b="1" dirty="0" smtClean="0">
              <a:solidFill>
                <a:schemeClr val="bg1"/>
              </a:solidFill>
            </a:endParaRPr>
          </a:p>
          <a:p>
            <a:r>
              <a:rPr lang="sr-Cyrl-RS" sz="2800" b="1" dirty="0" smtClean="0">
                <a:solidFill>
                  <a:schemeClr val="bg1"/>
                </a:solidFill>
              </a:rPr>
              <a:t>      Колико </a:t>
            </a:r>
            <a:r>
              <a:rPr lang="sr-Cyrl-RS" sz="2800" b="1" dirty="0" smtClean="0">
                <a:solidFill>
                  <a:schemeClr val="bg1"/>
                </a:solidFill>
              </a:rPr>
              <a:t>је </a:t>
            </a:r>
            <a:r>
              <a:rPr lang="sr-Cyrl-RS" sz="2800" b="1" dirty="0" smtClean="0">
                <a:solidFill>
                  <a:schemeClr val="bg1"/>
                </a:solidFill>
              </a:rPr>
              <a:t>стабала јабука </a:t>
            </a:r>
            <a:r>
              <a:rPr lang="sr-Cyrl-RS" sz="2800" b="1" dirty="0" smtClean="0">
                <a:solidFill>
                  <a:schemeClr val="bg1"/>
                </a:solidFill>
              </a:rPr>
              <a:t>у једном реду?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02288" y="4897025"/>
            <a:ext cx="74975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>
                <a:solidFill>
                  <a:srgbClr val="FFFF00"/>
                </a:solidFill>
              </a:rPr>
              <a:t>60 : 5 =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sr-Cyrl-RS" sz="2800" b="1" dirty="0" smtClean="0">
                <a:solidFill>
                  <a:srgbClr val="FFFF00"/>
                </a:solidFill>
              </a:rPr>
              <a:t>( 50 + 10 ) : 5 = 50 : 5 + 10 : 5 = 10 + 2=12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45673" y="2632364"/>
            <a:ext cx="6068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7 таквих кутија има 91 оловка.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73382" y="5611090"/>
            <a:ext cx="8963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једном реду је засађено 12 стабала јабука.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473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2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40437" y="564097"/>
            <a:ext cx="50459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>
                <a:solidFill>
                  <a:schemeClr val="bg2"/>
                </a:solidFill>
              </a:rPr>
              <a:t>ЗАДАЦИ ЗА САМОСТАЛАН РАД </a:t>
            </a:r>
            <a:endParaRPr lang="en-US" sz="2800" b="1" dirty="0">
              <a:solidFill>
                <a:schemeClr val="bg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2308" y="1486107"/>
            <a:ext cx="762304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solidFill>
                  <a:schemeClr val="bg1"/>
                </a:solidFill>
              </a:rPr>
              <a:t>1. </a:t>
            </a:r>
            <a:r>
              <a:rPr lang="sr-Cyrl-RS" sz="2800" b="1" dirty="0" smtClean="0">
                <a:solidFill>
                  <a:schemeClr val="bg1"/>
                </a:solidFill>
              </a:rPr>
              <a:t>Израчунај:</a:t>
            </a:r>
          </a:p>
          <a:p>
            <a:r>
              <a:rPr lang="sr-Cyrl-RS" sz="2800" b="1" dirty="0">
                <a:solidFill>
                  <a:schemeClr val="bg1"/>
                </a:solidFill>
              </a:rPr>
              <a:t> </a:t>
            </a:r>
            <a:r>
              <a:rPr lang="sr-Cyrl-RS" sz="2800" b="1" dirty="0" smtClean="0">
                <a:solidFill>
                  <a:schemeClr val="bg1"/>
                </a:solidFill>
              </a:rPr>
              <a:t>     14 ∙ 6 = </a:t>
            </a:r>
          </a:p>
          <a:p>
            <a:r>
              <a:rPr lang="sr-Cyrl-RS" sz="2800" b="1" dirty="0">
                <a:solidFill>
                  <a:schemeClr val="bg1"/>
                </a:solidFill>
              </a:rPr>
              <a:t> </a:t>
            </a:r>
            <a:r>
              <a:rPr lang="sr-Cyrl-RS" sz="2800" b="1" dirty="0" smtClean="0">
                <a:solidFill>
                  <a:schemeClr val="bg1"/>
                </a:solidFill>
              </a:rPr>
              <a:t>     84 : 7 =</a:t>
            </a:r>
          </a:p>
          <a:p>
            <a:endParaRPr lang="sr-Cyrl-RS" sz="2800" b="1" dirty="0" smtClean="0">
              <a:solidFill>
                <a:schemeClr val="bg1"/>
              </a:solidFill>
            </a:endParaRPr>
          </a:p>
          <a:p>
            <a:r>
              <a:rPr lang="sr-Cyrl-RS" sz="2800" b="1" dirty="0" smtClean="0">
                <a:solidFill>
                  <a:schemeClr val="bg1"/>
                </a:solidFill>
              </a:rPr>
              <a:t>2. Деветоро дјеце треба да подијели 99 ораха.</a:t>
            </a:r>
          </a:p>
          <a:p>
            <a:r>
              <a:rPr lang="sr-Cyrl-RS" sz="2800" b="1" dirty="0" smtClean="0">
                <a:solidFill>
                  <a:schemeClr val="bg1"/>
                </a:solidFill>
              </a:rPr>
              <a:t> Колико ће добити свако дијете?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2308" y="4300943"/>
            <a:ext cx="10482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>
                <a:solidFill>
                  <a:schemeClr val="bg1"/>
                </a:solidFill>
              </a:rPr>
              <a:t>3</a:t>
            </a:r>
            <a:r>
              <a:rPr lang="sr-Cyrl-RS" sz="2800" b="1" dirty="0" smtClean="0">
                <a:solidFill>
                  <a:schemeClr val="bg1"/>
                </a:solidFill>
              </a:rPr>
              <a:t>.</a:t>
            </a:r>
            <a:r>
              <a:rPr lang="sr-Cyrl-RS" sz="2800" b="1" dirty="0" smtClean="0"/>
              <a:t> </a:t>
            </a:r>
            <a:r>
              <a:rPr lang="sr-Cyrl-RS" sz="2800" b="1" dirty="0" smtClean="0">
                <a:solidFill>
                  <a:schemeClr val="bg1"/>
                </a:solidFill>
              </a:rPr>
              <a:t>У 6 колона има по 16 ученика. Израчунај укупан број ученика</a:t>
            </a:r>
            <a:r>
              <a:rPr lang="en-US" sz="2800" b="1" dirty="0" smtClean="0">
                <a:solidFill>
                  <a:schemeClr val="bg1"/>
                </a:solidFill>
              </a:rPr>
              <a:t>.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82308" y="5232984"/>
            <a:ext cx="61691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>
                <a:solidFill>
                  <a:schemeClr val="bg1"/>
                </a:solidFill>
              </a:rPr>
              <a:t>4.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sr-Cyrl-RS" sz="2800" b="1" dirty="0" smtClean="0">
                <a:solidFill>
                  <a:schemeClr val="bg1"/>
                </a:solidFill>
              </a:rPr>
              <a:t>Израчунај количник бројева 72 и 6</a:t>
            </a:r>
            <a:r>
              <a:rPr lang="en-US" sz="2800" b="1" dirty="0" smtClean="0">
                <a:solidFill>
                  <a:schemeClr val="bg1"/>
                </a:solidFill>
              </a:rPr>
              <a:t>!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361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2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51514" y="2873829"/>
            <a:ext cx="33428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>
                <a:solidFill>
                  <a:schemeClr val="bg2"/>
                </a:solidFill>
              </a:rPr>
              <a:t>ХВАЛА НА ПАЖЊИ !</a:t>
            </a:r>
            <a:endParaRPr lang="en-US" sz="2800" b="1" dirty="0">
              <a:solidFill>
                <a:schemeClr val="bg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71" y="3725694"/>
            <a:ext cx="3823318" cy="26558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950" y="3725694"/>
            <a:ext cx="3612552" cy="265584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95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224</Words>
  <Application>Microsoft Office PowerPoint</Application>
  <PresentationFormat>Custom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Ceko</dc:creator>
  <cp:lastModifiedBy>PC</cp:lastModifiedBy>
  <cp:revision>19</cp:revision>
  <dcterms:created xsi:type="dcterms:W3CDTF">2020-04-21T20:50:14Z</dcterms:created>
  <dcterms:modified xsi:type="dcterms:W3CDTF">2020-04-23T07:17:33Z</dcterms:modified>
</cp:coreProperties>
</file>