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84" r:id="rId2"/>
    <p:sldId id="285" r:id="rId3"/>
    <p:sldId id="257" r:id="rId4"/>
    <p:sldId id="288" r:id="rId5"/>
    <p:sldId id="258" r:id="rId6"/>
    <p:sldId id="260" r:id="rId7"/>
    <p:sldId id="262" r:id="rId8"/>
    <p:sldId id="259" r:id="rId9"/>
    <p:sldId id="28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0" y="6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131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38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8264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1556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8395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88875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99424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7507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7222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89228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69346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1805"/>
      </p:ext>
    </p:extLst>
  </p:cSld>
  <p:clrMapOvr>
    <a:masterClrMapping/>
  </p:clrMapOvr>
  <p:transition spd="slow">
    <p:wedg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3E8D-297C-4385-A186-555CC64B62AB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B69AB-FBD3-4857-B03F-9E14F4186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5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ransition spd="slow">
    <p:wedge/>
    <p:sndAc>
      <p:stSnd>
        <p:snd r:embed="rId19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emf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457200"/>
            <a:ext cx="499189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r-Cyrl-BA" sz="4000" dirty="0"/>
              <a:t>УГЉЕНИ ХИДРАТИ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340264" y="1835378"/>
            <a:ext cx="5898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sr-Cyrl-BA" sz="2800" dirty="0"/>
              <a:t>Општа формула угљених хидрата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0264" y="2895600"/>
            <a:ext cx="719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sr-Cyrl-BA" sz="2800" dirty="0"/>
              <a:t>У биљкама настају процесом фотосинтезе</a:t>
            </a:r>
            <a:endParaRPr lang="en-US" sz="2800" dirty="0"/>
          </a:p>
        </p:txBody>
      </p:sp>
      <p:pic>
        <p:nvPicPr>
          <p:cNvPr id="10" name="Picture 9" descr="image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0" y="16042"/>
            <a:ext cx="2086714" cy="11539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239000" y="1842269"/>
            <a:ext cx="1675459" cy="52322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BA" sz="2800" dirty="0"/>
              <a:t>C</a:t>
            </a:r>
            <a:r>
              <a:rPr lang="sr-Latn-BA" sz="2800" baseline="-25000" dirty="0"/>
              <a:t>n</a:t>
            </a:r>
            <a:r>
              <a:rPr lang="sr-Latn-BA" sz="2800" dirty="0"/>
              <a:t>(H</a:t>
            </a:r>
            <a:r>
              <a:rPr lang="sr-Latn-BA" sz="2800" baseline="-25000" dirty="0"/>
              <a:t>2</a:t>
            </a:r>
            <a:r>
              <a:rPr lang="sr-Latn-BA" sz="2800" dirty="0"/>
              <a:t>O)</a:t>
            </a:r>
            <a:r>
              <a:rPr lang="sr-Latn-BA" sz="2800" baseline="-25000" dirty="0"/>
              <a:t>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83456"/>
              </p:ext>
            </p:extLst>
          </p:nvPr>
        </p:nvGraphicFramePr>
        <p:xfrm>
          <a:off x="762000" y="3955822"/>
          <a:ext cx="10730224" cy="137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5" name="CS ChemDraw Drawing" r:id="rId4" imgW="6761705" imgH="867017" progId="ChemDraw.Document.6.0">
                  <p:embed/>
                </p:oleObj>
              </mc:Choice>
              <mc:Fallback>
                <p:oleObj name="CS ChemDraw Drawing" r:id="rId4" imgW="6761705" imgH="8670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3955822"/>
                        <a:ext cx="10730224" cy="13756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7826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7147" y="457200"/>
            <a:ext cx="5829300" cy="899998"/>
          </a:xfrm>
        </p:spPr>
        <p:txBody>
          <a:bodyPr>
            <a:normAutofit fontScale="90000"/>
          </a:bodyPr>
          <a:lstStyle/>
          <a:p>
            <a:r>
              <a:rPr lang="sr-Cyrl-CS" sz="4000" dirty="0" smtClean="0">
                <a:solidFill>
                  <a:srgbClr val="FFFFFF"/>
                </a:solidFill>
                <a:latin typeface="+mn-lt"/>
              </a:rPr>
              <a:t>Значај  моносахарида</a:t>
            </a:r>
            <a:r>
              <a:rPr lang="sr-Cyrl-CS" dirty="0" smtClean="0">
                <a:latin typeface="Comic Sans MS" pitchFamily="66" charset="0"/>
              </a:rPr>
              <a:t/>
            </a:r>
            <a:br>
              <a:rPr lang="sr-Cyrl-CS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0030"/>
            <a:ext cx="7239000" cy="3830626"/>
          </a:xfrm>
        </p:spPr>
        <p:txBody>
          <a:bodyPr>
            <a:noAutofit/>
          </a:bodyPr>
          <a:lstStyle/>
          <a:p>
            <a:r>
              <a:rPr lang="sr-Cyrl-CS" sz="2800" dirty="0"/>
              <a:t>Моносахариди имају важну </a:t>
            </a:r>
            <a:r>
              <a:rPr lang="sr-Cyrl-CS" sz="2800" dirty="0" smtClean="0"/>
              <a:t>примјену </a:t>
            </a:r>
            <a:r>
              <a:rPr lang="sr-Cyrl-CS" sz="2800" dirty="0"/>
              <a:t>у производњи алкохола и алкохолних пића. Тако се врењем </a:t>
            </a:r>
            <a:r>
              <a:rPr lang="sr-Cyrl-CS" sz="2800" dirty="0" smtClean="0"/>
              <a:t>воћних </a:t>
            </a:r>
            <a:r>
              <a:rPr lang="sr-Cyrl-CS" sz="2800" dirty="0"/>
              <a:t>сокова добијају вина и воћне ракије. </a:t>
            </a:r>
            <a:endParaRPr lang="sr-Latn-CS" sz="2800" dirty="0"/>
          </a:p>
          <a:p>
            <a:r>
              <a:rPr lang="sr-Cyrl-CS" sz="2800" dirty="0"/>
              <a:t>У реакцији алкохолног врења настаје и </a:t>
            </a:r>
            <a:r>
              <a:rPr lang="sr-Cyrl-CS" sz="2800" dirty="0" smtClean="0"/>
              <a:t>угљеник(</a:t>
            </a:r>
            <a:r>
              <a:rPr lang="en-US" sz="2800" dirty="0" smtClean="0"/>
              <a:t>IV</a:t>
            </a:r>
            <a:r>
              <a:rPr lang="sr-Cyrl-CS" sz="2800" dirty="0"/>
              <a:t>)-оксид, који омогућава </a:t>
            </a:r>
            <a:r>
              <a:rPr lang="sr-Cyrl-CS" sz="2800" dirty="0" smtClean="0"/>
              <a:t>раст тијеста </a:t>
            </a:r>
            <a:r>
              <a:rPr lang="sr-Cyrl-CS" sz="2800" dirty="0"/>
              <a:t>у </a:t>
            </a:r>
            <a:r>
              <a:rPr lang="sr-Cyrl-CS" sz="2800" dirty="0" smtClean="0"/>
              <a:t>производњи </a:t>
            </a:r>
            <a:r>
              <a:rPr lang="sr-Cyrl-CS" sz="2800" dirty="0"/>
              <a:t>хљеба и пецива. 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982" y="5250656"/>
            <a:ext cx="1607344" cy="1607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3282">
            <a:off x="8866231" y="4018637"/>
            <a:ext cx="1798514" cy="160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7248">
            <a:off x="8332104" y="1902443"/>
            <a:ext cx="1771278" cy="1331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58400" y="16042"/>
            <a:ext cx="2086714" cy="115391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Cyrl-BA" sz="4400" b="0" dirty="0" smtClean="0"/>
              <a:t>ПОДЈЕЛА УГЉЕНИХ ХИДРАТА</a:t>
            </a:r>
            <a:endParaRPr lang="en-US" sz="4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10058400" cy="2798762"/>
          </a:xfrm>
        </p:spPr>
        <p:txBody>
          <a:bodyPr>
            <a:normAutofit/>
          </a:bodyPr>
          <a:lstStyle/>
          <a:p>
            <a:pPr algn="l"/>
            <a:r>
              <a:rPr lang="sr-Cyrl-BA" dirty="0" smtClean="0"/>
              <a:t>На основу сложености молекула угљени хидрати се могу подијелити у три групе: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dirty="0"/>
              <a:t>м</a:t>
            </a:r>
            <a:r>
              <a:rPr lang="sr-Cyrl-BA" dirty="0" smtClean="0"/>
              <a:t>оносахариди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dirty="0" smtClean="0"/>
              <a:t>олигосахариди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dirty="0" smtClean="0"/>
              <a:t>послисахариди</a:t>
            </a:r>
            <a:endParaRPr lang="en-US" dirty="0"/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0" y="16042"/>
            <a:ext cx="2086714" cy="115391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89177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765" y="16042"/>
            <a:ext cx="3886200" cy="685800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latin typeface="Comic Sans MS" pitchFamily="66" charset="0"/>
              </a:rPr>
              <a:t>Моносахариди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6765" y="838200"/>
            <a:ext cx="11963400" cy="3428999"/>
          </a:xfrm>
        </p:spPr>
        <p:txBody>
          <a:bodyPr>
            <a:normAutofit lnSpcReduction="10000"/>
          </a:bodyPr>
          <a:lstStyle/>
          <a:p>
            <a:r>
              <a:rPr lang="sr-Cyrl-CS" sz="2800" dirty="0"/>
              <a:t>Моносахариди су полихидроксилни алдехиди или полихидроксилни кетони.</a:t>
            </a:r>
          </a:p>
          <a:p>
            <a:r>
              <a:rPr lang="sr-Cyrl-CS" sz="2800" dirty="0"/>
              <a:t>Моносахариди који садрже једну алдехидну групу називају се </a:t>
            </a:r>
            <a:r>
              <a:rPr lang="sr-Cyrl-CS" sz="2800" dirty="0">
                <a:solidFill>
                  <a:srgbClr val="FF0000"/>
                </a:solidFill>
              </a:rPr>
              <a:t>алдозе</a:t>
            </a:r>
            <a:r>
              <a:rPr lang="sr-Cyrl-CS" sz="2800" dirty="0"/>
              <a:t>. Моносахариди који садрже кето групу називају се </a:t>
            </a:r>
            <a:r>
              <a:rPr lang="sr-Cyrl-CS" sz="2800" dirty="0">
                <a:solidFill>
                  <a:srgbClr val="FF0000"/>
                </a:solidFill>
              </a:rPr>
              <a:t>кетозе</a:t>
            </a:r>
            <a:r>
              <a:rPr lang="sr-Cyrl-CS" sz="2800" b="1" dirty="0"/>
              <a:t>.</a:t>
            </a:r>
            <a:r>
              <a:rPr lang="sr-Cyrl-CS" sz="2800" dirty="0"/>
              <a:t> </a:t>
            </a:r>
          </a:p>
          <a:p>
            <a:r>
              <a:rPr lang="ru-RU" sz="2800" dirty="0"/>
              <a:t>Према броју </a:t>
            </a:r>
            <a:r>
              <a:rPr lang="sr-Cyrl-CS" sz="2800" dirty="0">
                <a:solidFill>
                  <a:schemeClr val="tx1">
                    <a:lumMod val="95000"/>
                  </a:schemeClr>
                </a:solidFill>
              </a:rPr>
              <a:t>угљеникових</a:t>
            </a:r>
            <a:r>
              <a:rPr lang="ru-RU" sz="2800" dirty="0"/>
              <a:t> атома разликују се: </a:t>
            </a:r>
            <a:endParaRPr lang="ru-RU" sz="2800" dirty="0" smtClean="0"/>
          </a:p>
          <a:p>
            <a:pPr marL="51435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>		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17801"/>
              </p:ext>
            </p:extLst>
          </p:nvPr>
        </p:nvGraphicFramePr>
        <p:xfrm>
          <a:off x="531813" y="3989388"/>
          <a:ext cx="2090737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" name="CS ChemDraw Drawing" r:id="rId3" imgW="1603032" imgH="1209609" progId="ChemDraw.Document.6.0">
                  <p:embed/>
                </p:oleObj>
              </mc:Choice>
              <mc:Fallback>
                <p:oleObj name="CS ChemDraw Drawing" r:id="rId3" imgW="1603032" imgH="12096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3" y="3989388"/>
                        <a:ext cx="2090737" cy="1576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481668"/>
              </p:ext>
            </p:extLst>
          </p:nvPr>
        </p:nvGraphicFramePr>
        <p:xfrm>
          <a:off x="3330253" y="3997208"/>
          <a:ext cx="2224306" cy="218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" name="CS ChemDraw Drawing" r:id="rId5" imgW="1630275" imgH="1596780" progId="ChemDraw.Document.6.0">
                  <p:embed/>
                </p:oleObj>
              </mc:Choice>
              <mc:Fallback>
                <p:oleObj name="CS ChemDraw Drawing" r:id="rId5" imgW="1630275" imgH="15967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0253" y="3997208"/>
                        <a:ext cx="2224306" cy="218062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59844"/>
              </p:ext>
            </p:extLst>
          </p:nvPr>
        </p:nvGraphicFramePr>
        <p:xfrm>
          <a:off x="6263256" y="3989186"/>
          <a:ext cx="2168525" cy="270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4" name="CS ChemDraw Drawing" r:id="rId7" imgW="1583072" imgH="1971524" progId="ChemDraw.Document.6.0">
                  <p:embed/>
                </p:oleObj>
              </mc:Choice>
              <mc:Fallback>
                <p:oleObj name="CS ChemDraw Drawing" r:id="rId7" imgW="1583072" imgH="19715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3256" y="3989186"/>
                        <a:ext cx="2168525" cy="27066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images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33686" y="16042"/>
            <a:ext cx="1676400" cy="927016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24584"/>
              </p:ext>
            </p:extLst>
          </p:nvPr>
        </p:nvGraphicFramePr>
        <p:xfrm>
          <a:off x="9140476" y="3978866"/>
          <a:ext cx="2261770" cy="279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5" name="CS ChemDraw Drawing" r:id="rId10" imgW="1902977" imgH="2352752" progId="ChemDraw.Document.6.0">
                  <p:embed/>
                </p:oleObj>
              </mc:Choice>
              <mc:Fallback>
                <p:oleObj name="CS ChemDraw Drawing" r:id="rId10" imgW="1902977" imgH="23527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40476" y="3978866"/>
                        <a:ext cx="2261770" cy="27954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13034" y="3476040"/>
            <a:ext cx="132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Триозе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9601" y="3478623"/>
            <a:ext cx="1458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Тетрозе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3366" y="3476040"/>
            <a:ext cx="152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Пентозе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26637" y="3455646"/>
            <a:ext cx="1489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indent="0">
              <a:buNone/>
            </a:pPr>
            <a:r>
              <a:rPr lang="ru-RU" sz="2800" dirty="0">
                <a:solidFill>
                  <a:schemeClr val="accent2"/>
                </a:solidFill>
              </a:rPr>
              <a:t>Хексозе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6122" y="609600"/>
            <a:ext cx="9819757" cy="1326321"/>
          </a:xfrm>
        </p:spPr>
        <p:txBody>
          <a:bodyPr/>
          <a:lstStyle/>
          <a:p>
            <a:r>
              <a:rPr lang="sr-Cyrl-BA" b="0" dirty="0" smtClean="0"/>
              <a:t>ФИЗИЧКЕ ОСОБИНЕ</a:t>
            </a:r>
            <a:br>
              <a:rPr lang="sr-Cyrl-BA" b="0" dirty="0" smtClean="0"/>
            </a:br>
            <a:r>
              <a:rPr lang="sr-Cyrl-BA" b="0" dirty="0" smtClean="0"/>
              <a:t>МОНОСАХАРИДА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3794" y="2362200"/>
            <a:ext cx="10668606" cy="3695136"/>
          </a:xfrm>
        </p:spPr>
        <p:txBody>
          <a:bodyPr>
            <a:normAutofit/>
          </a:bodyPr>
          <a:lstStyle/>
          <a:p>
            <a:r>
              <a:rPr lang="sr-Cyrl-CS" sz="2800" dirty="0"/>
              <a:t>Моносахариди су чврсте, кристалне супстанце, бијеле боје и слатког укуса. </a:t>
            </a:r>
          </a:p>
          <a:p>
            <a:endParaRPr lang="sr-Cyrl-CS" sz="2800" dirty="0"/>
          </a:p>
          <a:p>
            <a:r>
              <a:rPr lang="sr-Cyrl-CS" sz="2800" dirty="0"/>
              <a:t>Због постојања карбонилне и хидроксилних група у молекулу, које су поларне, моносахариди су веома растворљиви у води</a:t>
            </a:r>
            <a:r>
              <a:rPr lang="sr-Cyrl-C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22541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11049000" cy="1600200"/>
          </a:xfrm>
        </p:spPr>
        <p:txBody>
          <a:bodyPr anchor="ctr">
            <a:noAutofit/>
          </a:bodyPr>
          <a:lstStyle/>
          <a:p>
            <a:r>
              <a:rPr lang="sr-Cyrl-CS" sz="2800" dirty="0" smtClean="0"/>
              <a:t>Најважнији </a:t>
            </a:r>
            <a:r>
              <a:rPr lang="sr-Cyrl-CS" sz="2800" dirty="0"/>
              <a:t>моносахариди су они са пет и шест угљеникових </a:t>
            </a:r>
            <a:r>
              <a:rPr lang="sr-Cyrl-CS" sz="2800" dirty="0" smtClean="0"/>
              <a:t>атома.</a:t>
            </a:r>
          </a:p>
          <a:p>
            <a:r>
              <a:rPr lang="sr-Cyrl-CS" sz="2800" dirty="0" smtClean="0"/>
              <a:t>Формуле </a:t>
            </a:r>
            <a:r>
              <a:rPr lang="sr-Cyrl-CS" sz="2800" dirty="0"/>
              <a:t>најједноставнијих  </a:t>
            </a:r>
            <a:r>
              <a:rPr lang="sr-Cyrl-CS" sz="2800" dirty="0">
                <a:solidFill>
                  <a:srgbClr val="FF0000"/>
                </a:solidFill>
              </a:rPr>
              <a:t>алдо</a:t>
            </a:r>
            <a:r>
              <a:rPr lang="sr-Cyrl-CS" sz="2800" b="1" dirty="0"/>
              <a:t>’- , </a:t>
            </a:r>
            <a:r>
              <a:rPr lang="sr-Cyrl-CS" sz="2800" dirty="0" smtClean="0"/>
              <a:t>односно</a:t>
            </a:r>
            <a:r>
              <a:rPr lang="en-US" sz="2800" dirty="0" smtClean="0"/>
              <a:t> </a:t>
            </a:r>
            <a:r>
              <a:rPr lang="sr-Cyrl-CS" sz="2800" dirty="0" smtClean="0">
                <a:solidFill>
                  <a:srgbClr val="FF0000"/>
                </a:solidFill>
              </a:rPr>
              <a:t>кетотриоза</a:t>
            </a:r>
            <a:r>
              <a:rPr lang="sr-Cyrl-CS" sz="2800" b="1" dirty="0" smtClean="0"/>
              <a:t> </a:t>
            </a:r>
            <a:r>
              <a:rPr lang="sr-Cyrl-CS" sz="2800" dirty="0"/>
              <a:t>су: 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59728"/>
              </p:ext>
            </p:extLst>
          </p:nvPr>
        </p:nvGraphicFramePr>
        <p:xfrm>
          <a:off x="2743200" y="5581181"/>
          <a:ext cx="2743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451943">
                <a:tc>
                  <a:txBody>
                    <a:bodyPr/>
                    <a:lstStyle/>
                    <a:p>
                      <a:pPr algn="ctr"/>
                      <a:r>
                        <a:rPr lang="sr-Cyrl-BA" sz="2800" b="0" dirty="0" smtClean="0"/>
                        <a:t>глицералдехид</a:t>
                      </a:r>
                      <a:endParaRPr lang="en-US" sz="2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92136"/>
              </p:ext>
            </p:extLst>
          </p:nvPr>
        </p:nvGraphicFramePr>
        <p:xfrm>
          <a:off x="6096000" y="5591741"/>
          <a:ext cx="3429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47669">
                <a:tc>
                  <a:txBody>
                    <a:bodyPr/>
                    <a:lstStyle/>
                    <a:p>
                      <a:pPr algn="ctr"/>
                      <a:r>
                        <a:rPr lang="sr-Cyrl-BA" sz="2800" b="0" dirty="0" smtClean="0"/>
                        <a:t>дихидроксиацетон</a:t>
                      </a:r>
                      <a:endParaRPr lang="en-US" sz="2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716523"/>
              </p:ext>
            </p:extLst>
          </p:nvPr>
        </p:nvGraphicFramePr>
        <p:xfrm>
          <a:off x="7086600" y="3420486"/>
          <a:ext cx="1425808" cy="216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2" name="CS ChemDraw Drawing" r:id="rId3" imgW="609061" imgH="924836" progId="ChemDraw.Document.6.0">
                  <p:embed/>
                </p:oleObj>
              </mc:Choice>
              <mc:Fallback>
                <p:oleObj name="CS ChemDraw Drawing" r:id="rId3" imgW="609061" imgH="9248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6600" y="3420486"/>
                        <a:ext cx="1425808" cy="21647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mage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58400" y="16042"/>
            <a:ext cx="2086714" cy="11539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32377"/>
              </p:ext>
            </p:extLst>
          </p:nvPr>
        </p:nvGraphicFramePr>
        <p:xfrm>
          <a:off x="3352800" y="3420487"/>
          <a:ext cx="1597622" cy="216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3" name="CS ChemDraw Drawing" r:id="rId6" imgW="880413" imgH="1194208" progId="ChemDraw.Document.6.0">
                  <p:embed/>
                </p:oleObj>
              </mc:Choice>
              <mc:Fallback>
                <p:oleObj name="CS ChemDraw Drawing" r:id="rId6" imgW="880413" imgH="11942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2800" y="3420487"/>
                        <a:ext cx="1597622" cy="21647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2133600"/>
            <a:ext cx="11811000" cy="4532394"/>
          </a:xfrm>
        </p:spPr>
        <p:txBody>
          <a:bodyPr>
            <a:noAutofit/>
          </a:bodyPr>
          <a:lstStyle/>
          <a:p>
            <a:pPr marL="2571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r-Cyrl-CS" sz="2800" dirty="0"/>
              <a:t>Најраспрострањенија алдохексоза је </a:t>
            </a:r>
            <a:r>
              <a:rPr lang="sr-Cyrl-CS" sz="2800" dirty="0">
                <a:solidFill>
                  <a:srgbClr val="FF0000"/>
                </a:solidFill>
              </a:rPr>
              <a:t>глукоза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sr-Cyrl-CS" sz="2800" dirty="0"/>
              <a:t>(грожђани шећер) и кетохексоза </a:t>
            </a:r>
            <a:r>
              <a:rPr lang="sr-Cyrl-CS" sz="2800" dirty="0">
                <a:solidFill>
                  <a:srgbClr val="FF0000"/>
                </a:solidFill>
              </a:rPr>
              <a:t>фруктоза</a:t>
            </a:r>
            <a:r>
              <a:rPr lang="sr-Cyrl-CS" sz="2800" dirty="0"/>
              <a:t> (воћни шећер). Оба моносахарида се у природи налазе у воћу, биљкама и </a:t>
            </a:r>
            <a:r>
              <a:rPr lang="sr-Cyrl-CS" sz="2800" dirty="0" smtClean="0"/>
              <a:t>меду.</a:t>
            </a:r>
          </a:p>
          <a:p>
            <a:pPr marL="2571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r-Cyrl-CS" sz="2800" dirty="0" smtClean="0"/>
              <a:t>Глукоза и фруктоза заједно граде шећер који се назива </a:t>
            </a:r>
            <a:r>
              <a:rPr lang="sr-Cyrl-CS" sz="2800" i="1" dirty="0" smtClean="0"/>
              <a:t>сахароза</a:t>
            </a:r>
            <a:r>
              <a:rPr lang="sr-Cyrl-CS" sz="2800" dirty="0" smtClean="0"/>
              <a:t> </a:t>
            </a:r>
            <a:r>
              <a:rPr lang="ru-RU" sz="2800" dirty="0"/>
              <a:t>(шећер који се користи у домаћинству</a:t>
            </a:r>
            <a:r>
              <a:rPr lang="ru-RU" sz="2800" dirty="0" smtClean="0"/>
              <a:t>).</a:t>
            </a:r>
            <a:endParaRPr lang="sr-Cyrl-CS" sz="2800" dirty="0" smtClean="0"/>
          </a:p>
          <a:p>
            <a:pPr marL="2571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r-Cyrl-CS" sz="2800" dirty="0" smtClean="0"/>
              <a:t>Глукоза</a:t>
            </a:r>
            <a:r>
              <a:rPr lang="sr-Cyrl-CS" sz="2800" dirty="0" smtClean="0">
                <a:cs typeface="Arial" pitchFamily="34" charset="0"/>
              </a:rPr>
              <a:t> </a:t>
            </a:r>
            <a:r>
              <a:rPr lang="sr-Cyrl-CS" sz="2800" dirty="0">
                <a:cs typeface="Arial" pitchFamily="34" charset="0"/>
              </a:rPr>
              <a:t>се налази у крви у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sr-Cyrl-CS" sz="2800" dirty="0">
                <a:cs typeface="Arial" pitchFamily="34" charset="0"/>
              </a:rPr>
              <a:t>концентрацији од </a:t>
            </a:r>
            <a:r>
              <a:rPr lang="en-US" sz="2800" dirty="0" smtClean="0">
                <a:cs typeface="Arial" pitchFamily="34" charset="0"/>
              </a:rPr>
              <a:t>80</a:t>
            </a:r>
            <a:r>
              <a:rPr lang="sr-Cyrl-BA" sz="2800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-</a:t>
            </a:r>
            <a:r>
              <a:rPr lang="sr-Cyrl-BA" sz="2800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120 mg</a:t>
            </a:r>
            <a:r>
              <a:rPr lang="sr-Cyrl-BA" sz="2800" dirty="0" smtClean="0">
                <a:cs typeface="Arial" pitchFamily="34" charset="0"/>
              </a:rPr>
              <a:t>/</a:t>
            </a:r>
            <a:r>
              <a:rPr lang="sr-Latn-BA" sz="2800" dirty="0" smtClean="0">
                <a:cs typeface="Arial" pitchFamily="34" charset="0"/>
              </a:rPr>
              <a:t>dL</a:t>
            </a:r>
            <a:r>
              <a:rPr lang="sr-Cyrl-BA" sz="2800" dirty="0">
                <a:cs typeface="Arial" pitchFamily="34" charset="0"/>
              </a:rPr>
              <a:t> </a:t>
            </a:r>
            <a:r>
              <a:rPr lang="sr-Cyrl-BA" sz="2800" dirty="0" smtClean="0">
                <a:cs typeface="Arial" pitchFamily="34" charset="0"/>
              </a:rPr>
              <a:t>или у концентрацији од 3,6 – 6,7 </a:t>
            </a:r>
            <a:r>
              <a:rPr lang="sr-Latn-BA" sz="2800" smtClean="0">
                <a:cs typeface="Arial" pitchFamily="34" charset="0"/>
              </a:rPr>
              <a:t>mmol/L.</a:t>
            </a:r>
            <a:endParaRPr lang="sr-Cyrl-CS" sz="2800" dirty="0" smtClean="0">
              <a:cs typeface="Arial" pitchFamily="34" charset="0"/>
            </a:endParaRPr>
          </a:p>
          <a:p>
            <a:pPr marL="2571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r-Cyrl-CS" sz="2800" dirty="0" smtClean="0">
                <a:cs typeface="Arial" pitchFamily="34" charset="0"/>
              </a:rPr>
              <a:t>Депонована </a:t>
            </a:r>
            <a:r>
              <a:rPr lang="sr-Cyrl-CS" sz="2800" dirty="0">
                <a:cs typeface="Arial" pitchFamily="34" charset="0"/>
              </a:rPr>
              <a:t>је у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sr-Cyrl-CS" sz="2800" dirty="0">
                <a:cs typeface="Arial" pitchFamily="34" charset="0"/>
              </a:rPr>
              <a:t>јетри и мишићима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sr-Cyrl-CS" sz="2800" dirty="0">
                <a:cs typeface="Arial" pitchFamily="34" charset="0"/>
              </a:rPr>
              <a:t>у виду полисахарида гликогена</a:t>
            </a:r>
            <a:r>
              <a:rPr lang="sr-Cyrl-CS" sz="2800" dirty="0" smtClean="0">
                <a:cs typeface="Arial" pitchFamily="34" charset="0"/>
              </a:rPr>
              <a:t>.</a:t>
            </a:r>
            <a:endParaRPr lang="sr-Cyrl-C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0213">
            <a:off x="2269215" y="509512"/>
            <a:ext cx="2171700" cy="1240972"/>
          </a:xfrm>
          <a:prstGeom prst="flowChartInputOutpu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perspectiveRelaxedModerately"/>
            <a:lightRig rig="threePt" dir="t"/>
          </a:scene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8078">
            <a:off x="7430602" y="233394"/>
            <a:ext cx="1460390" cy="1797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0138">
            <a:off x="5439490" y="601935"/>
            <a:ext cx="1482011" cy="1042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62533">
            <a:off x="609012" y="247249"/>
            <a:ext cx="857250" cy="1189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images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58400" y="16042"/>
            <a:ext cx="2086714" cy="115391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10134600" cy="480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Фруктоза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(</a:t>
            </a:r>
            <a:r>
              <a:rPr lang="ru-RU" sz="28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кетоза</a:t>
            </a:r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хексоѕа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назива још и </a:t>
            </a:r>
            <a:r>
              <a:rPr lang="ru-RU" sz="28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левулоза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Слађа 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од 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сахарозе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односно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бијелог 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шећера</a:t>
            </a:r>
            <a:r>
              <a:rPr lang="sr-Latn-C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 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високу енергетску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</a:t>
            </a:r>
            <a:r>
              <a:rPr lang="sr-Cyrl-B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иј</a:t>
            </a:r>
            <a:r>
              <a:rPr lang="ru-RU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едност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 не би требале </a:t>
            </a:r>
            <a:r>
              <a:rPr lang="ru-RU" sz="2800" dirty="0"/>
              <a:t>да је користе гојазне особе, </a:t>
            </a:r>
            <a:r>
              <a:rPr lang="ru-RU" sz="2800"/>
              <a:t>а </a:t>
            </a:r>
            <a:r>
              <a:rPr lang="ru-RU" sz="2800" smtClean="0"/>
              <a:t>захтијева </a:t>
            </a:r>
            <a:r>
              <a:rPr lang="ru-RU" sz="2800" dirty="0"/>
              <a:t>знатно мању количину инсулина од количине која је потребна за разградњу </a:t>
            </a:r>
            <a:r>
              <a:rPr lang="ru-RU" sz="2800" dirty="0" smtClean="0"/>
              <a:t>сахарозе па </a:t>
            </a:r>
            <a:r>
              <a:rPr lang="ru-RU" sz="2800" dirty="0"/>
              <a:t>се често препоручује особама које су </a:t>
            </a:r>
            <a:r>
              <a:rPr lang="ru-RU" sz="2800" dirty="0" smtClean="0"/>
              <a:t>обољеле </a:t>
            </a:r>
            <a:r>
              <a:rPr lang="ru-RU" sz="2800" dirty="0"/>
              <a:t>од </a:t>
            </a:r>
            <a:r>
              <a:rPr lang="ru-RU" sz="2800" dirty="0">
                <a:solidFill>
                  <a:srgbClr val="FF0000"/>
                </a:solidFill>
              </a:rPr>
              <a:t>дијабетеса</a:t>
            </a:r>
            <a:r>
              <a:rPr lang="ru-RU" sz="2800" dirty="0"/>
              <a:t>. </a:t>
            </a:r>
          </a:p>
          <a:p>
            <a:pPr>
              <a:buNone/>
            </a:pP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0" y="16042"/>
            <a:ext cx="2086714" cy="115391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0" y="16042"/>
            <a:ext cx="2086714" cy="11539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1498"/>
            <a:ext cx="9754205" cy="1196817"/>
          </a:xfrm>
        </p:spPr>
        <p:txBody>
          <a:bodyPr>
            <a:normAutofit lnSpcReduction="10000"/>
          </a:bodyPr>
          <a:lstStyle/>
          <a:p>
            <a:r>
              <a:rPr lang="sr-Cyrl-BA" sz="2800" dirty="0" smtClean="0"/>
              <a:t>Глукоза и фруктоза имају исту молекулску формулу </a:t>
            </a:r>
            <a:r>
              <a:rPr lang="sr-Cyrl-BA" sz="3600" dirty="0" smtClean="0"/>
              <a:t>С</a:t>
            </a:r>
            <a:r>
              <a:rPr lang="sr-Cyrl-BA" sz="3600" baseline="-25000" dirty="0" smtClean="0"/>
              <a:t>6</a:t>
            </a:r>
            <a:r>
              <a:rPr lang="sr-Cyrl-BA" sz="3600" dirty="0" smtClean="0"/>
              <a:t>Н</a:t>
            </a:r>
            <a:r>
              <a:rPr lang="sr-Cyrl-BA" sz="3600" baseline="-25000" dirty="0" smtClean="0"/>
              <a:t>12</a:t>
            </a:r>
            <a:r>
              <a:rPr lang="sr-Cyrl-BA" sz="3600" dirty="0" smtClean="0"/>
              <a:t>О</a:t>
            </a:r>
            <a:r>
              <a:rPr lang="sr-Cyrl-BA" sz="2800" baseline="-25000" dirty="0" smtClean="0"/>
              <a:t>6</a:t>
            </a:r>
            <a:r>
              <a:rPr lang="sr-Cyrl-BA" sz="2800" dirty="0" smtClean="0"/>
              <a:t>, али имају различиту структурну формулу</a:t>
            </a:r>
            <a:endParaRPr lang="sr-Cyrl-B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91066" y="2093959"/>
            <a:ext cx="352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sr-Cyrl-CS" sz="2400" dirty="0"/>
          </a:p>
          <a:p>
            <a:r>
              <a:rPr lang="sr-Cyrl-CS" sz="2400" dirty="0"/>
              <a:t>Л</a:t>
            </a:r>
          </a:p>
          <a:p>
            <a:r>
              <a:rPr lang="sr-Cyrl-CS" sz="2400" dirty="0"/>
              <a:t>Д</a:t>
            </a:r>
          </a:p>
          <a:p>
            <a:r>
              <a:rPr lang="sr-Cyrl-CS" sz="2400" dirty="0"/>
              <a:t>О</a:t>
            </a:r>
          </a:p>
          <a:p>
            <a:r>
              <a:rPr lang="sr-Cyrl-CS" sz="2400" dirty="0" smtClean="0"/>
              <a:t>ХЕ</a:t>
            </a:r>
            <a:endParaRPr lang="sr-Cyrl-CS" sz="2400" dirty="0"/>
          </a:p>
          <a:p>
            <a:r>
              <a:rPr lang="sr-Cyrl-CS" sz="2400" dirty="0"/>
              <a:t>К</a:t>
            </a:r>
          </a:p>
          <a:p>
            <a:r>
              <a:rPr lang="sr-Cyrl-CS" sz="2400" dirty="0"/>
              <a:t>С</a:t>
            </a:r>
          </a:p>
          <a:p>
            <a:r>
              <a:rPr lang="sr-Cyrl-CS" sz="2400" dirty="0"/>
              <a:t>О</a:t>
            </a:r>
          </a:p>
          <a:p>
            <a:r>
              <a:rPr lang="sr-Cyrl-CS" sz="2400" dirty="0"/>
              <a:t>З</a:t>
            </a:r>
          </a:p>
          <a:p>
            <a:r>
              <a:rPr lang="sr-Cyrl-CS" sz="2400" dirty="0" smtClean="0"/>
              <a:t>А</a:t>
            </a:r>
            <a:endParaRPr lang="sr-Cyrl-C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683364"/>
              </p:ext>
            </p:extLst>
          </p:nvPr>
        </p:nvGraphicFramePr>
        <p:xfrm>
          <a:off x="3654028" y="1466326"/>
          <a:ext cx="4883945" cy="498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CS ChemDraw Drawing" r:id="rId4" imgW="2303802" imgH="2352752" progId="ChemDraw.Document.6.0">
                  <p:embed/>
                </p:oleObj>
              </mc:Choice>
              <mc:Fallback>
                <p:oleObj name="CS ChemDraw Drawing" r:id="rId4" imgW="2303802" imgH="23527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4028" y="1466326"/>
                        <a:ext cx="4883945" cy="49836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19935" y="2093959"/>
            <a:ext cx="38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К</a:t>
            </a:r>
          </a:p>
          <a:p>
            <a:r>
              <a:rPr lang="sr-Cyrl-CS" sz="2400" dirty="0"/>
              <a:t>Е</a:t>
            </a:r>
          </a:p>
          <a:p>
            <a:r>
              <a:rPr lang="sr-Cyrl-CS" sz="2400" dirty="0"/>
              <a:t>Т</a:t>
            </a:r>
          </a:p>
          <a:p>
            <a:r>
              <a:rPr lang="sr-Cyrl-CS" sz="2400" dirty="0"/>
              <a:t>О</a:t>
            </a:r>
          </a:p>
          <a:p>
            <a:r>
              <a:rPr lang="sr-Cyrl-CS" sz="2400" dirty="0" smtClean="0"/>
              <a:t>Х</a:t>
            </a:r>
            <a:endParaRPr lang="en-US" sz="2400" dirty="0" smtClean="0"/>
          </a:p>
          <a:p>
            <a:r>
              <a:rPr lang="sr-Cyrl-CS" sz="2400" dirty="0"/>
              <a:t>Е</a:t>
            </a:r>
          </a:p>
          <a:p>
            <a:r>
              <a:rPr lang="sr-Cyrl-CS" sz="2400" dirty="0" smtClean="0"/>
              <a:t>К</a:t>
            </a:r>
            <a:endParaRPr lang="sr-Cyrl-CS" sz="2400" dirty="0"/>
          </a:p>
          <a:p>
            <a:r>
              <a:rPr lang="sr-Cyrl-CS" sz="2400" dirty="0"/>
              <a:t>С</a:t>
            </a:r>
          </a:p>
          <a:p>
            <a:r>
              <a:rPr lang="sr-Cyrl-CS" sz="2400" dirty="0"/>
              <a:t>О</a:t>
            </a:r>
          </a:p>
          <a:p>
            <a:r>
              <a:rPr lang="sr-Cyrl-CS" sz="2400" dirty="0"/>
              <a:t>З</a:t>
            </a:r>
          </a:p>
          <a:p>
            <a:r>
              <a:rPr lang="sr-Cyrl-CS" sz="2400" dirty="0" smtClean="0"/>
              <a:t>А</a:t>
            </a:r>
            <a:endParaRPr lang="sr-Cyrl-C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2337" y="6383414"/>
            <a:ext cx="1462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ГЛУКОЗА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87719" y="6383414"/>
            <a:ext cx="172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ФРУКТОЗА</a:t>
            </a:r>
            <a:endParaRPr lang="en-US" sz="24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59" y="1071562"/>
            <a:ext cx="5683167" cy="4491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9"/>
          <a:stretch/>
        </p:blipFill>
        <p:spPr>
          <a:xfrm>
            <a:off x="685800" y="1071561"/>
            <a:ext cx="5037455" cy="4491039"/>
          </a:xfrm>
          <a:prstGeom prst="rect">
            <a:avLst/>
          </a:prstGeom>
        </p:spPr>
      </p:pic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7000" y="16043"/>
            <a:ext cx="1858114" cy="1027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65739" y="5649215"/>
            <a:ext cx="1677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/>
              <a:t>ГЛУКОЗА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761097" y="5649215"/>
            <a:ext cx="1978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/>
              <a:t>ФРУКТОЗА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40193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Custom 2">
      <a:dk1>
        <a:sysClr val="windowText" lastClr="000000"/>
      </a:dk1>
      <a:lt1>
        <a:srgbClr val="FFFFFF"/>
      </a:lt1>
      <a:dk2>
        <a:srgbClr val="262626"/>
      </a:dk2>
      <a:lt2>
        <a:srgbClr val="D9A8D2"/>
      </a:lt2>
      <a:accent1>
        <a:srgbClr val="CE57AB"/>
      </a:accent1>
      <a:accent2>
        <a:srgbClr val="FF0000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834</TotalTime>
  <Words>290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Comic Sans MS</vt:lpstr>
      <vt:lpstr>Rockwell</vt:lpstr>
      <vt:lpstr>Damask</vt:lpstr>
      <vt:lpstr>CS ChemDraw Drawing</vt:lpstr>
      <vt:lpstr>PowerPoint Presentation</vt:lpstr>
      <vt:lpstr>ПОДЈЕЛА УГЉЕНИХ ХИДРАТА</vt:lpstr>
      <vt:lpstr>Моносахариди</vt:lpstr>
      <vt:lpstr>ФИЗИЧКЕ ОСОБИНЕ МОНОСАХАРИДА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Значај  моносахарида 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CHANGE_ME1</dc:creator>
  <cp:lastModifiedBy>srdjanp</cp:lastModifiedBy>
  <cp:revision>174</cp:revision>
  <dcterms:created xsi:type="dcterms:W3CDTF">2011-03-19T19:23:43Z</dcterms:created>
  <dcterms:modified xsi:type="dcterms:W3CDTF">2020-04-21T13:01:07Z</dcterms:modified>
</cp:coreProperties>
</file>