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1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0FED3D-E555-4A15-8B02-C739F4A7E63C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75BE03-6800-4709-AAA6-3FC001CCB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329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75BE03-6800-4709-AAA6-3FC001CCB10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596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FCC0C-615E-4D70-9108-C28D6604284A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52B17-B1E4-4BAC-B3D4-6F2CB1735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708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FCC0C-615E-4D70-9108-C28D6604284A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52B17-B1E4-4BAC-B3D4-6F2CB1735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66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FCC0C-615E-4D70-9108-C28D6604284A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52B17-B1E4-4BAC-B3D4-6F2CB1735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099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FCC0C-615E-4D70-9108-C28D6604284A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52B17-B1E4-4BAC-B3D4-6F2CB1735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701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FCC0C-615E-4D70-9108-C28D6604284A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52B17-B1E4-4BAC-B3D4-6F2CB1735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741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FCC0C-615E-4D70-9108-C28D6604284A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52B17-B1E4-4BAC-B3D4-6F2CB1735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792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FCC0C-615E-4D70-9108-C28D6604284A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52B17-B1E4-4BAC-B3D4-6F2CB1735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009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FCC0C-615E-4D70-9108-C28D6604284A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52B17-B1E4-4BAC-B3D4-6F2CB1735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001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FCC0C-615E-4D70-9108-C28D6604284A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52B17-B1E4-4BAC-B3D4-6F2CB1735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747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FCC0C-615E-4D70-9108-C28D6604284A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52B17-B1E4-4BAC-B3D4-6F2CB1735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060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50000"/>
              <a:lumOff val="5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FCC0C-615E-4D70-9108-C28D6604284A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52B17-B1E4-4BAC-B3D4-6F2CB1735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184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fld id="{D3DFCC0C-615E-4D70-9108-C28D6604284A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08B52B17-B1E4-4BAC-B3D4-6F2CB1735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6927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20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8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6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AC0B0-A89E-4CFA-AF63-B654DB5B6A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537" y="2564779"/>
            <a:ext cx="8474926" cy="3445727"/>
          </a:xfrm>
        </p:spPr>
        <p:txBody>
          <a:bodyPr>
            <a:normAutofit/>
          </a:bodyPr>
          <a:lstStyle/>
          <a:p>
            <a:r>
              <a:rPr lang="sr-Cyrl-BA" sz="4800" dirty="0"/>
              <a:t>НАСЉЕЂИВАЊЕ ПОЛА, БЛИЗАНЦИ, КОНТРАЦЕПЦИЈА И ПОЛНО ПРЕНОСИВЕ БОЛЕСТИ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7ECC39-0669-4109-9B87-F5DDF27935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89326" y="1037063"/>
            <a:ext cx="2609386" cy="462564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2F78F94-44CB-4DF2-8258-4C2A4E89E7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63" y="3697002"/>
            <a:ext cx="2743200" cy="212393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9BF51E-0C11-4ABB-8060-0493ED0575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63" y="942278"/>
            <a:ext cx="2743200" cy="22602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29224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4FFEAF2B-2715-4D90-8625-B99161485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98" y="1126272"/>
            <a:ext cx="3133724" cy="2761172"/>
          </a:xfrm>
        </p:spPr>
        <p:txBody>
          <a:bodyPr>
            <a:noAutofit/>
          </a:bodyPr>
          <a:lstStyle/>
          <a:p>
            <a:br>
              <a:rPr lang="sr-Cyrl-BA" sz="2400" dirty="0"/>
            </a:br>
            <a:r>
              <a:rPr lang="sr-Cyrl-BA" sz="2400" dirty="0"/>
              <a:t>Свака тјелесна ћелија човјека има  46 хромозома од којих је један пар полних хромозома – Х и  </a:t>
            </a:r>
            <a:r>
              <a:rPr lang="en-US" sz="2400" dirty="0"/>
              <a:t>Y</a:t>
            </a:r>
            <a:r>
              <a:rPr lang="sr-Cyrl-BA" sz="2400" dirty="0"/>
              <a:t>. Женске ћелије садрже ХХ  а мушке Х </a:t>
            </a:r>
            <a:r>
              <a:rPr lang="en-US" sz="2400" dirty="0"/>
              <a:t>Y </a:t>
            </a:r>
            <a:r>
              <a:rPr lang="sr-Cyrl-BA" sz="2400" dirty="0"/>
              <a:t>полне хромозоме .</a:t>
            </a:r>
            <a:br>
              <a:rPr lang="sr-Cyrl-BA" sz="2400" dirty="0"/>
            </a:br>
            <a:endParaRPr lang="en-US" sz="2400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6A753F4-AA7A-4602-BD0A-9B9085611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4829" y="156117"/>
            <a:ext cx="10660565" cy="747587"/>
          </a:xfrm>
        </p:spPr>
        <p:txBody>
          <a:bodyPr>
            <a:normAutofit/>
          </a:bodyPr>
          <a:lstStyle/>
          <a:p>
            <a:pPr algn="ctr"/>
            <a:r>
              <a:rPr lang="sr-Cyrl-BA" sz="4000" dirty="0"/>
              <a:t>    НАСЉЕЂИВАЊЕ ПОЛА</a:t>
            </a:r>
            <a:endParaRPr lang="en-US" sz="4000" dirty="0"/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F7FC64FA-3C04-48C8-BADC-BF4B0F2F9B1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97" y="3887444"/>
            <a:ext cx="3133725" cy="2557960"/>
          </a:xfr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C846E0C-1CC1-4E06-85FF-3FF3A5409C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18633" y="1023586"/>
            <a:ext cx="7745182" cy="2607535"/>
          </a:xfrm>
        </p:spPr>
        <p:txBody>
          <a:bodyPr>
            <a:normAutofit/>
          </a:bodyPr>
          <a:lstStyle/>
          <a:p>
            <a:r>
              <a:rPr lang="sr-Cyrl-BA" sz="2400" dirty="0"/>
              <a:t>Полне ћелије имају 23 хромозома од којих је један полни. </a:t>
            </a:r>
          </a:p>
          <a:p>
            <a:r>
              <a:rPr lang="sr-Cyrl-BA" sz="2400" dirty="0"/>
              <a:t>Јајне ћелије имају само Х хромозом а сперматозоиди могу имати или Х или</a:t>
            </a:r>
            <a:r>
              <a:rPr lang="en-US" sz="2400" dirty="0"/>
              <a:t>Y </a:t>
            </a:r>
            <a:r>
              <a:rPr lang="sr-Cyrl-BA" sz="2400" dirty="0"/>
              <a:t>хромозом.</a:t>
            </a:r>
          </a:p>
          <a:p>
            <a:r>
              <a:rPr lang="sr-Cyrl-BA" sz="2400" dirty="0"/>
              <a:t>Вјероватноћа за рођење дјечака односно дјевојчице је једнака и зависи од сперматозоида који ће оплодити јајну ћелију.</a:t>
            </a:r>
            <a:endParaRPr lang="en-US" sz="2400" dirty="0"/>
          </a:p>
        </p:txBody>
      </p:sp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5C04F55A-724D-43E7-858C-A30FF7BAFE7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633" y="3805358"/>
            <a:ext cx="3716881" cy="2761172"/>
          </a:xfr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A1C2059D-42A1-4B64-8CD5-9F6023AB77C1}"/>
              </a:ext>
            </a:extLst>
          </p:cNvPr>
          <p:cNvSpPr/>
          <p:nvPr/>
        </p:nvSpPr>
        <p:spPr>
          <a:xfrm>
            <a:off x="4449337" y="3631122"/>
            <a:ext cx="2174487" cy="3484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/>
              <a:t>Одређивање пола</a:t>
            </a:r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0593603-2E17-41A3-85CA-C8ABE46200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625" y="3737823"/>
            <a:ext cx="2997706" cy="27611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95399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EE7CF-C602-456E-9739-8C203BCC4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68" y="1123837"/>
            <a:ext cx="2947482" cy="4601183"/>
          </a:xfrm>
        </p:spPr>
        <p:txBody>
          <a:bodyPr>
            <a:normAutofit/>
          </a:bodyPr>
          <a:lstStyle/>
          <a:p>
            <a:br>
              <a:rPr lang="sr-Cyrl-BA" sz="2400" dirty="0"/>
            </a:br>
            <a:br>
              <a:rPr lang="sr-Cyrl-BA" sz="2400" dirty="0"/>
            </a:br>
            <a:br>
              <a:rPr lang="sr-Cyrl-BA" sz="2400" dirty="0"/>
            </a:br>
            <a:br>
              <a:rPr lang="sr-Cyrl-BA" sz="2400" dirty="0"/>
            </a:br>
            <a:r>
              <a:rPr lang="sr-Cyrl-BA" sz="2800" dirty="0"/>
              <a:t>Близанци могу бити двојајчани и једнојајчани .</a:t>
            </a:r>
            <a:br>
              <a:rPr lang="sr-Cyrl-BA" sz="2800" dirty="0"/>
            </a:br>
            <a:endParaRPr lang="en-US" sz="2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E35DF4-177D-42E8-9600-25AD5BC6E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67912" y="133816"/>
            <a:ext cx="3848732" cy="769888"/>
          </a:xfrm>
        </p:spPr>
        <p:txBody>
          <a:bodyPr>
            <a:normAutofit lnSpcReduction="10000"/>
          </a:bodyPr>
          <a:lstStyle/>
          <a:p>
            <a:pPr algn="ctr"/>
            <a:r>
              <a:rPr lang="sr-Cyrl-BA" sz="4000" dirty="0"/>
              <a:t>БЛИЗАНЦИ</a:t>
            </a:r>
            <a:endParaRPr lang="en-US" sz="40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D919AB6-A4D2-4A5C-B5B8-9758651F6FB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61" y="903704"/>
            <a:ext cx="3182695" cy="227584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64227C-9831-402B-A492-31979C1ACD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566160" y="1036320"/>
            <a:ext cx="3307080" cy="5110480"/>
          </a:xfrm>
        </p:spPr>
        <p:txBody>
          <a:bodyPr>
            <a:normAutofit lnSpcReduction="10000"/>
          </a:bodyPr>
          <a:lstStyle/>
          <a:p>
            <a:r>
              <a:rPr lang="sr-Cyrl-BA" sz="2400" u="sng" dirty="0"/>
              <a:t>Двојајчани близанци </a:t>
            </a:r>
            <a:r>
              <a:rPr lang="sr-Cyrl-BA" sz="2400" dirty="0"/>
              <a:t>настају када се ослободе двије јајне ћелије и обе буду оплођене.</a:t>
            </a:r>
          </a:p>
          <a:p>
            <a:endParaRPr lang="sr-Cyrl-BA" sz="2400" dirty="0"/>
          </a:p>
          <a:p>
            <a:endParaRPr lang="sr-Cyrl-BA" sz="2400" dirty="0"/>
          </a:p>
          <a:p>
            <a:r>
              <a:rPr lang="sr-Cyrl-BA" sz="2400" u="sng" dirty="0"/>
              <a:t>Једнојајчани близанци </a:t>
            </a:r>
            <a:r>
              <a:rPr lang="sr-Cyrl-BA" sz="2400" dirty="0"/>
              <a:t>настају када се оплоди једна јајна ћелија али се ћелије при дијељењу одвајају и ембриони настављају раст сваки за себе. У овом случају сваки ембрион носи исте гене.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67A36A9A-7122-449D-814F-FEE5C78E5B0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377" y="1300480"/>
            <a:ext cx="4572000" cy="47142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57989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2F52A-D01E-4BA1-BADF-9F4B8724F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" y="1930936"/>
            <a:ext cx="3474719" cy="4023360"/>
          </a:xfrm>
        </p:spPr>
        <p:txBody>
          <a:bodyPr>
            <a:normAutofit fontScale="90000"/>
          </a:bodyPr>
          <a:lstStyle/>
          <a:p>
            <a:br>
              <a:rPr lang="sr-Cyrl-BA" sz="2700" dirty="0"/>
            </a:br>
            <a:br>
              <a:rPr lang="sr-Cyrl-BA" sz="2700" dirty="0"/>
            </a:br>
            <a:r>
              <a:rPr lang="sr-Cyrl-BA" sz="2700" dirty="0"/>
              <a:t>Уколико партнери желе избјећи нежељену трудноћу, плодним данима не треба имати полни однос а прибјегава се и </a:t>
            </a:r>
            <a:r>
              <a:rPr lang="sr-Cyrl-BA" sz="2700" u="sng" dirty="0"/>
              <a:t>контрацепцији</a:t>
            </a:r>
            <a:r>
              <a:rPr lang="sr-Cyrl-BA" sz="2700" dirty="0"/>
              <a:t> – спрјечавању  зачећа. </a:t>
            </a:r>
            <a:br>
              <a:rPr lang="sr-Cyrl-BA" sz="2700" dirty="0"/>
            </a:br>
            <a:r>
              <a:rPr lang="sr-Cyrl-BA" sz="2700" dirty="0"/>
              <a:t>Контрацепција штити од нежељеног зачећа али и од полно преносивих болести.</a:t>
            </a:r>
            <a:br>
              <a:rPr lang="sr-Cyrl-BA" sz="2700" dirty="0"/>
            </a:br>
            <a:r>
              <a:rPr lang="sr-Cyrl-BA" sz="2700" dirty="0"/>
              <a:t>Постоји више контрацептивних метода.</a:t>
            </a:r>
            <a:br>
              <a:rPr lang="sr-Cyrl-BA" sz="2700" dirty="0"/>
            </a:br>
            <a:br>
              <a:rPr lang="sr-Cyrl-BA" sz="2400" dirty="0"/>
            </a:br>
            <a:endParaRPr lang="en-US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2876D2-2FA3-4810-B361-D10CA01C38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6000" y="322354"/>
            <a:ext cx="4826000" cy="807720"/>
          </a:xfrm>
        </p:spPr>
        <p:txBody>
          <a:bodyPr>
            <a:noAutofit/>
          </a:bodyPr>
          <a:lstStyle/>
          <a:p>
            <a:r>
              <a:rPr lang="sr-Cyrl-BA" sz="4000" dirty="0"/>
              <a:t>КОНТРАЦЕПЦИЈА</a:t>
            </a:r>
            <a:endParaRPr lang="en-US" sz="4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56A5E4-635B-4941-898F-D511FEE375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19813" y="1130073"/>
            <a:ext cx="2822278" cy="564986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r-Cyrl-BA" dirty="0"/>
              <a:t>Кондом (презерватив)</a:t>
            </a:r>
          </a:p>
          <a:p>
            <a:pPr marL="0" indent="0">
              <a:buNone/>
            </a:pPr>
            <a:endParaRPr lang="sr-Cyrl-BA" sz="1000" dirty="0"/>
          </a:p>
          <a:p>
            <a:pPr>
              <a:buFont typeface="Wingdings" panose="05000000000000000000" pitchFamily="2" charset="2"/>
              <a:buChar char="Ø"/>
            </a:pPr>
            <a:r>
              <a:rPr lang="sr-Cyrl-BA" dirty="0"/>
              <a:t>Вагинална дијафрагма</a:t>
            </a:r>
          </a:p>
          <a:p>
            <a:pPr marL="0" indent="0">
              <a:buNone/>
            </a:pPr>
            <a:endParaRPr lang="en-US" sz="1000" dirty="0"/>
          </a:p>
          <a:p>
            <a:pPr>
              <a:buFont typeface="Wingdings" panose="05000000000000000000" pitchFamily="2" charset="2"/>
              <a:buChar char="Ø"/>
            </a:pPr>
            <a:r>
              <a:rPr lang="sr-Cyrl-BA" dirty="0"/>
              <a:t>Интраутерина контрацепција (спирала)</a:t>
            </a:r>
          </a:p>
          <a:p>
            <a:pPr marL="0" indent="0">
              <a:buNone/>
            </a:pPr>
            <a:endParaRPr lang="sr-Cyrl-BA" sz="1000" dirty="0"/>
          </a:p>
          <a:p>
            <a:pPr>
              <a:buFont typeface="Wingdings" panose="05000000000000000000" pitchFamily="2" charset="2"/>
              <a:buChar char="Ø"/>
            </a:pPr>
            <a:r>
              <a:rPr lang="sr-Cyrl-BA" dirty="0"/>
              <a:t>Хормонска контрацепција</a:t>
            </a:r>
          </a:p>
          <a:p>
            <a:pPr marL="0" indent="0">
              <a:buNone/>
            </a:pPr>
            <a:endParaRPr lang="sr-Cyrl-BA" sz="1000" dirty="0"/>
          </a:p>
          <a:p>
            <a:pPr>
              <a:buFont typeface="Wingdings" panose="05000000000000000000" pitchFamily="2" charset="2"/>
              <a:buChar char="Ø"/>
            </a:pPr>
            <a:r>
              <a:rPr lang="sr-Cyrl-BA" dirty="0"/>
              <a:t>Стерилизација</a:t>
            </a:r>
          </a:p>
          <a:p>
            <a:pPr marL="0" indent="0">
              <a:buNone/>
            </a:pPr>
            <a:endParaRPr lang="sr-Cyrl-BA" sz="1000" dirty="0"/>
          </a:p>
          <a:p>
            <a:pPr>
              <a:buFont typeface="Wingdings" panose="05000000000000000000" pitchFamily="2" charset="2"/>
              <a:buChar char="Ø"/>
            </a:pPr>
            <a:r>
              <a:rPr lang="sr-Cyrl-BA" dirty="0"/>
              <a:t>Природне методе и прекидање односа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3309F9-14A6-4B91-9076-84053AFD2C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66121" y="3286564"/>
            <a:ext cx="3131319" cy="2667732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59B22B-EA7C-4AEA-B0C4-4C62E1C3D3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68" y="116634"/>
            <a:ext cx="2743201" cy="1681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603622D0-F7A1-4594-9298-DDB88F14D2D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963" y="1054615"/>
            <a:ext cx="2141656" cy="12387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6F7F54C-EDDB-4458-A969-664866D93D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480" y="1686022"/>
            <a:ext cx="2384675" cy="13397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74414C5-7B38-4FD5-A94D-4551F24B82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290" y="2770406"/>
            <a:ext cx="2384673" cy="1439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F89440E-8012-4B88-8183-850D5F44A2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910" y="3832274"/>
            <a:ext cx="2293813" cy="11351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8CC542-73F1-4ED1-8899-36E3B4B7DB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287" y="5039113"/>
            <a:ext cx="2262159" cy="13592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69F95D-5032-47E0-B085-41BBB0026F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742" y="5039113"/>
            <a:ext cx="2379992" cy="13397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522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CE1A7-EC02-4164-A621-501D6522E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2400" dirty="0"/>
              <a:t>Ризик који носе савремени облици сексуалног живота код младих јесу управо полно преносиве болести. Ове болести представљају велики медицински и друштвени проблем.</a:t>
            </a:r>
            <a:br>
              <a:rPr lang="sr-Cyrl-BA" sz="2400" dirty="0"/>
            </a:br>
            <a:r>
              <a:rPr lang="sr-Cyrl-BA" sz="2400" dirty="0"/>
              <a:t>Јако је битно превентивно дјеловање.</a:t>
            </a:r>
            <a:endParaRPr lang="en-US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D549C1-1D97-4487-929F-16D4751C8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35680" y="256479"/>
            <a:ext cx="7274560" cy="647226"/>
          </a:xfrm>
        </p:spPr>
        <p:txBody>
          <a:bodyPr>
            <a:normAutofit fontScale="92500"/>
          </a:bodyPr>
          <a:lstStyle/>
          <a:p>
            <a:r>
              <a:rPr lang="sr-Cyrl-BA" sz="4000" dirty="0"/>
              <a:t>ПОЛНО ПРЕНОСИВЕ БОЛЕСТИ </a:t>
            </a:r>
            <a:endParaRPr lang="en-US" sz="4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2F8429-44F3-4087-A643-1EFF16A16A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67911" y="1023585"/>
            <a:ext cx="4705400" cy="567829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r-Cyrl-BA" u="sng" dirty="0"/>
              <a:t>Сида</a:t>
            </a:r>
            <a:r>
              <a:rPr lang="sr-Cyrl-BA" dirty="0"/>
              <a:t> је  још увијек неизљечива болест имуног система. Преноси се тјелесним течностима а узрокује је ХИВ вирус. Најугроженије су особе које често мијењају партнера у полним односима и наркомани.</a:t>
            </a:r>
            <a:endParaRPr lang="sr-Cyrl-BA" sz="1000" dirty="0"/>
          </a:p>
          <a:p>
            <a:pPr>
              <a:buFont typeface="Wingdings" panose="05000000000000000000" pitchFamily="2" charset="2"/>
              <a:buChar char="Ø"/>
            </a:pPr>
            <a:r>
              <a:rPr lang="sr-Cyrl-BA" u="sng" dirty="0"/>
              <a:t>Генитални херпес </a:t>
            </a:r>
            <a:r>
              <a:rPr lang="sr-Cyrl-BA" dirty="0"/>
              <a:t> је јако учестало вирусно обољење које се манифестује мјехурићима и раницама на кожи и слузокожи полних органа. Није трајно изљечиво.</a:t>
            </a:r>
            <a:endParaRPr lang="sr-Cyrl-BA" sz="1000" dirty="0"/>
          </a:p>
          <a:p>
            <a:pPr>
              <a:buFont typeface="Wingdings" panose="05000000000000000000" pitchFamily="2" charset="2"/>
              <a:buChar char="Ø"/>
            </a:pPr>
            <a:r>
              <a:rPr lang="sr-Cyrl-BA" dirty="0"/>
              <a:t>Сифилис је бактеријска болест која се преноси полним путем. Има три развојне фазе: рана (заразна), латентна и касна.</a:t>
            </a:r>
          </a:p>
          <a:p>
            <a:pPr>
              <a:buFont typeface="Wingdings" panose="05000000000000000000" pitchFamily="2" charset="2"/>
              <a:buChar char="Ø"/>
            </a:pPr>
            <a:endParaRPr lang="sr-Cyrl-BA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EBAA17-1A7D-49ED-88BE-4A61AEFA75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FA421C9-032E-4693-A7B0-4DA9A089FC5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392" y="903705"/>
            <a:ext cx="2966726" cy="14460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BED9AC-A048-4942-99C8-699495B9BC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775" y="2633959"/>
            <a:ext cx="3035808" cy="1635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68DDDAF-5B52-420B-889C-3878F3C1A9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528" y="3862733"/>
            <a:ext cx="2748590" cy="29104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6495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43BD7-99CB-4804-BED1-B90DD5611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15" y="747133"/>
            <a:ext cx="2955074" cy="4977888"/>
          </a:xfrm>
        </p:spPr>
        <p:txBody>
          <a:bodyPr>
            <a:normAutofit fontScale="90000"/>
          </a:bodyPr>
          <a:lstStyle/>
          <a:p>
            <a:r>
              <a:rPr lang="sr-Cyrl-BA" sz="2400" dirty="0"/>
              <a:t>Ризик који носе савремени облици сексуалног живота код младих јесу управо полно преносиве болести. Ове болести представљају велики медицински и друштвени проблем. Неке се успјешно лијече а неке остављају озбиљне посљедице.</a:t>
            </a:r>
            <a:br>
              <a:rPr lang="sr-Cyrl-BA" sz="2400" dirty="0"/>
            </a:br>
            <a:r>
              <a:rPr lang="sr-Cyrl-BA" sz="2400" dirty="0"/>
              <a:t>Јако је битно превентивно дјеловање.</a:t>
            </a:r>
            <a:endParaRPr lang="en-US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7667A0-B57B-421C-A6E9-3358381E4C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88888" y="200723"/>
            <a:ext cx="7214839" cy="702982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sr-Cyrl-BA" sz="5700" dirty="0"/>
              <a:t>ПОЛНО ПРЕНОСИВЕ БОЛЕСТИ </a:t>
            </a:r>
            <a:endParaRPr lang="en-US" sz="5700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A3ECD0-799E-43F5-BFA1-BA45142EE7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68029" y="903705"/>
            <a:ext cx="4270917" cy="595429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r-Cyrl-BA" u="sng" dirty="0"/>
              <a:t>Гонореја</a:t>
            </a:r>
            <a:r>
              <a:rPr lang="sr-Cyrl-BA" dirty="0"/>
              <a:t> (трипер, капавац) је честа бактеријска болест која се манифестује упалом мокраћне цијеви а код жене и грлића материце. Јавља се гнојни исцједак , пецкање, свраб и бол.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BA" u="sng" dirty="0"/>
              <a:t>Хламидијаза </a:t>
            </a:r>
            <a:r>
              <a:rPr lang="sr-Cyrl-BA" dirty="0"/>
              <a:t> је једна од најчешћих инфекција изазваних бактеријом хламидијом. Манифестује се упалом мокраћне цијеви а код жене и грлића материце.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BA" u="sng" dirty="0"/>
              <a:t>Кандидијаза </a:t>
            </a:r>
            <a:r>
              <a:rPr lang="sr-Cyrl-BA" dirty="0"/>
              <a:t> болест изазвана гљивицама и изазивају је многа стања организма .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sr-Cyrl-BA" u="sng" dirty="0"/>
              <a:t>Стидна вашљивост </a:t>
            </a:r>
            <a:r>
              <a:rPr lang="sr-Cyrl-BA" dirty="0"/>
              <a:t> је изазвана стидном ваши а преноси се контактом стидних дијелова. Изражен је свраб.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FF90D9-DC6C-4168-BB1A-3FE349F6D8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62500" lnSpcReduction="20000"/>
          </a:bodyPr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57A3B11-41A6-48B2-8F98-E2DE3E70B6C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549" y="1082212"/>
            <a:ext cx="3286634" cy="17488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733A9F-C4CD-4402-970D-E64125F377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085" y="2674274"/>
            <a:ext cx="2596161" cy="15743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04D86C3-B317-4A5D-82EC-6126C1A363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920" y="3976169"/>
            <a:ext cx="2596161" cy="17488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0A4B34C-63C3-49D1-B0D4-08EED3E27B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869" y="4973677"/>
            <a:ext cx="2344997" cy="17587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8138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44C09C8-129A-4EE7-87EC-3E529D3AC6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1193180"/>
            <a:ext cx="6825215" cy="2609386"/>
          </a:xfrm>
          <a:scene3d>
            <a:camera prst="perspectiveLeft"/>
            <a:lightRig rig="threePt" dir="t"/>
          </a:scene3d>
        </p:spPr>
        <p:txBody>
          <a:bodyPr>
            <a:normAutofit fontScale="90000"/>
          </a:bodyPr>
          <a:lstStyle/>
          <a:p>
            <a:r>
              <a:rPr lang="sr-Cyrl-BA" dirty="0"/>
              <a:t>БУДИТЕ ОДГОВОРНИ ПРЕМА СЕБИ И ДРУГИМА!</a:t>
            </a:r>
            <a:br>
              <a:rPr lang="sr-Cyrl-BA" dirty="0"/>
            </a:br>
            <a:endParaRPr lang="en-US" dirty="0"/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89C5EC8B-6FFA-4D39-B169-C0BA5C7345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9863" y="4270917"/>
            <a:ext cx="7315200" cy="1313729"/>
          </a:xfrm>
          <a:scene3d>
            <a:camera prst="perspectiveHeroicExtremeLeftFacing"/>
            <a:lightRig rig="threePt" dir="t"/>
          </a:scene3d>
        </p:spPr>
        <p:txBody>
          <a:bodyPr>
            <a:normAutofit/>
          </a:bodyPr>
          <a:lstStyle/>
          <a:p>
            <a:r>
              <a:rPr lang="sr-Cyrl-BA" sz="4400" dirty="0"/>
              <a:t>ХВАЛА НА ПАЖЊИ</a:t>
            </a:r>
            <a:endParaRPr lang="en-US" sz="4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1DD0F0A-7610-42A9-98A5-99A0E42A03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623" y="2107580"/>
            <a:ext cx="5051259" cy="323443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72028728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9935E573-C197-41A8-BCA1-5D5F62C560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213</TotalTime>
  <Words>470</Words>
  <Application>Microsoft Office PowerPoint</Application>
  <PresentationFormat>Widescreen</PresentationFormat>
  <Paragraphs>40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Corbel</vt:lpstr>
      <vt:lpstr>Wingdings</vt:lpstr>
      <vt:lpstr>Wingdings 2</vt:lpstr>
      <vt:lpstr>Frame</vt:lpstr>
      <vt:lpstr>НАСЉЕЂИВАЊЕ ПОЛА, БЛИЗАНЦИ, КОНТРАЦЕПЦИЈА И ПОЛНО ПРЕНОСИВЕ БОЛЕСТИ</vt:lpstr>
      <vt:lpstr> Свака тјелесна ћелија човјека има  46 хромозома од којих је један пар полних хромозома – Х и  Y. Женске ћелије садрже ХХ  а мушке Х Y полне хромозоме . </vt:lpstr>
      <vt:lpstr>    Близанци могу бити двојајчани и једнојајчани . </vt:lpstr>
      <vt:lpstr>  Уколико партнери желе избјећи нежељену трудноћу, плодним данима не треба имати полни однос а прибјегава се и контрацепцији – спрјечавању  зачећа.  Контрацепција штити од нежељеног зачећа али и од полно преносивих болести. Постоји више контрацептивних метода.  </vt:lpstr>
      <vt:lpstr>Ризик који носе савремени облици сексуалног живота код младих јесу управо полно преносиве болести. Ове болести представљају велики медицински и друштвени проблем. Јако је битно превентивно дјеловање.</vt:lpstr>
      <vt:lpstr>Ризик који носе савремени облици сексуалног живота код младих јесу управо полно преносиве болести. Ове болести представљају велики медицински и друштвени проблем. Неке се успјешно лијече а неке остављају озбиљне посљедице. Јако је битно превентивно дјеловање.</vt:lpstr>
      <vt:lpstr>БУДИТЕ ОДГОВОРНИ ПРЕМА СЕБИ И ДРУГИМА!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НАСЉЕЂИВАЊЕ ПОЛА, БЛИЗАНЦИ, КОНТРАЦЕПЦИЈА И ПОЛНО ПРЕНОСИВЕ БОЛЕСТИ</dc:title>
  <dc:creator>EUROMODUS - Mladen Jaric</dc:creator>
  <cp:lastModifiedBy>EUROMODUS - Mladen Jaric</cp:lastModifiedBy>
  <cp:revision>28</cp:revision>
  <dcterms:created xsi:type="dcterms:W3CDTF">2020-05-16T15:18:44Z</dcterms:created>
  <dcterms:modified xsi:type="dcterms:W3CDTF">2020-05-17T09:59:28Z</dcterms:modified>
</cp:coreProperties>
</file>