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2852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58613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64590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97872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63517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21766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4381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40523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8092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49088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4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BC9F2-13EF-4263-ACE0-3D0540186DEE}" type="datetimeFigureOut">
              <a:rPr lang="sr-Latn-BA" smtClean="0"/>
              <a:t>20.5.2020.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9D23-26C6-4DED-B96F-103D869AAAE6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309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837" y="6329828"/>
            <a:ext cx="3368040" cy="394530"/>
          </a:xfrm>
        </p:spPr>
        <p:txBody>
          <a:bodyPr>
            <a:normAutofit/>
          </a:bodyPr>
          <a:lstStyle/>
          <a:p>
            <a:r>
              <a:rPr lang="sr-Cyrl-B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ЈЕЗИК, 4. РАЗРЕД</a:t>
            </a:r>
            <a:endParaRPr lang="sr-Latn-B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2" y="292246"/>
            <a:ext cx="6075501" cy="6037581"/>
          </a:xfrm>
        </p:spPr>
      </p:pic>
      <p:sp>
        <p:nvSpPr>
          <p:cNvPr id="7" name="TextBox 6"/>
          <p:cNvSpPr txBox="1"/>
          <p:nvPr/>
        </p:nvSpPr>
        <p:spPr>
          <a:xfrm>
            <a:off x="6865034" y="361250"/>
            <a:ext cx="4923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ПОНОВИМО ЗАЈЕДНО!</a:t>
            </a:r>
          </a:p>
          <a:p>
            <a:endParaRPr lang="sr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Књижевност</a:t>
            </a:r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умјетност која се служи ријечима као средством изражавања.</a:t>
            </a:r>
          </a:p>
        </p:txBody>
      </p:sp>
      <p:sp>
        <p:nvSpPr>
          <p:cNvPr id="8" name="Rectangle 7"/>
          <p:cNvSpPr/>
          <p:nvPr/>
        </p:nvSpPr>
        <p:spPr>
          <a:xfrm>
            <a:off x="7373959" y="3938954"/>
            <a:ext cx="1155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sr-Cyrl-B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оезија</a:t>
            </a:r>
            <a:endParaRPr lang="sr-Cyrl-B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93959" y="4357621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sr-Cyrl-B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роза</a:t>
            </a:r>
            <a:endParaRPr lang="sr-Cyrl-B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24632" y="4887238"/>
            <a:ext cx="1104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рама</a:t>
            </a:r>
            <a:endParaRPr lang="sr-Latn-BA" dirty="0"/>
          </a:p>
        </p:txBody>
      </p:sp>
      <p:sp>
        <p:nvSpPr>
          <p:cNvPr id="11" name="Rectangle 10"/>
          <p:cNvSpPr/>
          <p:nvPr/>
        </p:nvSpPr>
        <p:spPr>
          <a:xfrm>
            <a:off x="9120838" y="4004407"/>
            <a:ext cx="244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 (усмена)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584010" y="4588453"/>
            <a:ext cx="1519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ауторска</a:t>
            </a:r>
            <a:endParaRPr lang="sr-Cyrl-B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828700" y="3221502"/>
            <a:ext cx="246155" cy="7174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265" y="3179207"/>
            <a:ext cx="305263" cy="759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584" y="2634920"/>
            <a:ext cx="4712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ПОДЈЕЛА КЊИЖЕВНОСТИ</a:t>
            </a:r>
          </a:p>
        </p:txBody>
      </p:sp>
    </p:spTree>
    <p:extLst>
      <p:ext uri="{BB962C8B-B14F-4D97-AF65-F5344CB8AC3E}">
        <p14:creationId xmlns:p14="http://schemas.microsoft.com/office/powerpoint/2010/main" val="58942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8"/>
          <a:stretch/>
        </p:blipFill>
        <p:spPr>
          <a:xfrm>
            <a:off x="3251755" y="166422"/>
            <a:ext cx="5085421" cy="3529547"/>
          </a:xfrm>
        </p:spPr>
      </p:pic>
      <p:sp>
        <p:nvSpPr>
          <p:cNvPr id="3" name="Rectangle 2"/>
          <p:cNvSpPr/>
          <p:nvPr/>
        </p:nvSpPr>
        <p:spPr>
          <a:xfrm>
            <a:off x="645457" y="3924798"/>
            <a:ext cx="111341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сватови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онда ђипе да га ухвате, али он 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хтједе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бјежати, него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покаже да је он најмлађи царев син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су га браћа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зависти оставила на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оном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чардаку у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којему је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сестру нашао и змаја убио, а то све засвједочи и сестра и оне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Кад цар то чује, он се наљути на своја два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отјера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одмах од себе, а њега ожени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дјевојком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коју је себи изабрао и остави га након себе да царује.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60" y="1487058"/>
            <a:ext cx="2689412" cy="1325563"/>
          </a:xfrm>
        </p:spPr>
        <p:txBody>
          <a:bodyPr/>
          <a:lstStyle/>
          <a:p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Непознате ријечи: 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630940" y="221516"/>
            <a:ext cx="9149860" cy="3325361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endParaRPr lang="sr-Cyrl-CS" alt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чардак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већа вишеспратна кућа, дворац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један мах 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 том тренутку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опута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танка кожна врпца којом су плетени опанци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притврдити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учврстити, причврстити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буздован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оружје, батина са дебелом окованом главом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стурити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гурнути, збацити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крилатаст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који има крила, крилат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вранац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коњ црне длаке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јасле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преграде у стаји у којима се стоци ставља с</a:t>
            </a:r>
            <a:r>
              <a:rPr lang="sr-Cyrl-BA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иј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ено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такум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коњска опрема (узде, узенгије, седло)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ђогат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коњ бијеле длаке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кулаш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риђаст коњ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ђерђеф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оквир на коме је натегнуто платно које се везе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преметнути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преврнути се</a:t>
            </a:r>
          </a:p>
          <a:p>
            <a:pPr lvl="1" eaLnBrk="1" hangingPunct="1">
              <a:buFontTx/>
              <a:buChar char="•"/>
            </a:pPr>
            <a:r>
              <a:rPr lang="sr-Cyrl-C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ђипити</a:t>
            </a:r>
            <a:r>
              <a:rPr lang="sr-Cyrl-C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нагло скочити</a:t>
            </a:r>
            <a:endParaRPr lang="sr-Latn-C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0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 ЗА САМОСТАЛАН РАД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 изражајно читати бајку.</a:t>
            </a:r>
            <a:endParaRPr lang="sr-Cyrl-B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свеску 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наслов. </a:t>
            </a:r>
          </a:p>
          <a:p>
            <a:pPr marL="0" indent="0" algn="ctr">
              <a:buNone/>
            </a:pP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„Чардак ни на небу ни на земљи“</a:t>
            </a:r>
          </a:p>
          <a:p>
            <a:pPr marL="0" indent="0" algn="r">
              <a:buNone/>
            </a:pPr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рпска народна бајка</a:t>
            </a:r>
            <a:endParaRPr lang="sr-Cyrl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sr-Cyrl-B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sr-Cyrl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Наброј 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 ликове који се у бајци </a:t>
            </a:r>
            <a:r>
              <a:rPr lang="sr-Cyrl-B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помињу.</a:t>
            </a:r>
            <a:endParaRPr lang="sr-Cyrl-B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sr-Cyrl-B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9" y="506437"/>
            <a:ext cx="11455746" cy="5943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3883" y="5110087"/>
            <a:ext cx="9144000" cy="629529"/>
          </a:xfrm>
        </p:spPr>
        <p:txBody>
          <a:bodyPr/>
          <a:lstStyle/>
          <a:p>
            <a:r>
              <a:rPr lang="sr-Cyrl-BA" dirty="0" smtClean="0"/>
              <a:t>- српска народна бајка - </a:t>
            </a:r>
            <a:endParaRPr lang="sr-Latn-BA" dirty="0"/>
          </a:p>
        </p:txBody>
      </p:sp>
      <p:sp>
        <p:nvSpPr>
          <p:cNvPr id="4" name="Rectangle 3"/>
          <p:cNvSpPr/>
          <p:nvPr/>
        </p:nvSpPr>
        <p:spPr>
          <a:xfrm>
            <a:off x="636693" y="731520"/>
            <a:ext cx="10561190" cy="38967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sr-Latn-B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</a:t>
            </a:r>
            <a:r>
              <a:rPr lang="sr-Cyrl-B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ЧАРДАК </a:t>
            </a:r>
            <a:endParaRPr lang="sr-Latn-B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sr-Cyrl-B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sr-Cyrl-B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НИ НА НЕБУ НИ НА ЗЕМЉИ</a:t>
            </a:r>
          </a:p>
        </p:txBody>
      </p:sp>
      <p:pic>
        <p:nvPicPr>
          <p:cNvPr id="2" name="Čardak ni na nebu ni na zemlj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3972" y="5485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7" b="74154"/>
          <a:stretch/>
        </p:blipFill>
        <p:spPr>
          <a:xfrm>
            <a:off x="3289204" y="198744"/>
            <a:ext cx="5470870" cy="3257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4081" y="3697943"/>
            <a:ext cx="106007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 имао три сина и једну кћер, коју је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као очи у глави. Кад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одрасте, једно вече замоли се оцу своме да јој допусти да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изађе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браћом мало пред двор у шетњу, и отац јој допусти. Али тек што изиђе пред двор, у један мах долети из неба змај, шчепа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дјевојку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између браће и однесе је у облаке. Браћа отрче брже боље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оцу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кажу му шта је било,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рекну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би они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своју сестру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потражили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Отац им допусти да иду да је траже, и да им свакоме по коња и остало што треба за пут,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тако отиду.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 b="50786"/>
          <a:stretch/>
        </p:blipFill>
        <p:spPr>
          <a:xfrm>
            <a:off x="3210249" y="295836"/>
            <a:ext cx="5274846" cy="3179770"/>
          </a:xfrm>
        </p:spPr>
      </p:pic>
      <p:sp>
        <p:nvSpPr>
          <p:cNvPr id="3" name="Rectangle 2"/>
          <p:cNvSpPr/>
          <p:nvPr/>
        </p:nvSpPr>
        <p:spPr>
          <a:xfrm>
            <a:off x="685800" y="3907321"/>
            <a:ext cx="111207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дугоме путовању наиђу на један чардак, који нити је на небу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земљи. Помисле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неће у ономе чардаку бити њихова сестра, па се одмах стану договарати како би се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 попели, и послије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дуга промишљања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договорања,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договоре се да један од њих свога коња закоље, и од коже коњске да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скроје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опуту, па притврдивши један крај од ње за стријелу, да пусте одоздо стријелу из лука да се добро за чардак прихвати, како би се уз њу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попети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могли.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6" b="26260"/>
          <a:stretch/>
        </p:blipFill>
        <p:spPr>
          <a:xfrm>
            <a:off x="3007407" y="154385"/>
            <a:ext cx="4791887" cy="3009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764" y="3673332"/>
            <a:ext cx="106276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Млађа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брата рекну најстаријему да он свога коња закоље, али он 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хтједе. Онда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најмлађи закоље свога, од коже његове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скроји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опуту, један крај од ње веже за стријелу, пак је пусти из лука у чардак. Кад дође да се пење уз опуту, опет најстарији и средњи 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хтједну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пети, него се попне најмлађи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5"/>
          <a:stretch/>
        </p:blipFill>
        <p:spPr>
          <a:xfrm>
            <a:off x="3096422" y="191463"/>
            <a:ext cx="4944919" cy="27823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624" y="2973807"/>
            <a:ext cx="111341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Попевши се горе, стане ићи из једне собе 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другу. 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 наиђе на једну собу у којој види своју сестру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гдје сједи,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змај јој метнуо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своју главу 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спава.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брата својега, уплаши се и почне га тихо молити да бјежи док се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змај није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пробудио, али он не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хтједе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већ узме буздован, па размахне њиме и удари змаја у главу, 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змај се из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руком на оно мјесто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гдје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је он ударио па рече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дјевојци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„Овдје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нешто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уједе.“ Кад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опет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рекне, а царев га син још једном удари у главу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змај опет рече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дјевојци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„Опет ме нешто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овдје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уједе.“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 он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трећи пут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замахну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га удари, онда му сестра руком покаже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срце,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онамо. 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 га удари, змај остане на мјесту мртав, а царева га кћи стури с крила, па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притрча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брату своме, те се с њиме пољуби, па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узевши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за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стане га водити кроз све собе. Најприје га уведе у једну собу у којој је био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криласт вранац за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јаслима привезан с цијелијем такумом од чистога сребра. Потом га 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другу собу, у којој је за јаслима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 криласт ђогат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такумом од сухога злата.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Најпослије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одведе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трећу собу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гдје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за јаслима био кулатаст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кулаш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њему такум драгијем камењем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окићен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763" b="74370"/>
          <a:stretch/>
        </p:blipFill>
        <p:spPr>
          <a:xfrm>
            <a:off x="3075418" y="197051"/>
            <a:ext cx="5328994" cy="33860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965" y="3583070"/>
            <a:ext cx="11295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 прође те собе, онда га сестра одведе у једну собу у којој је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дјевојка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једна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сједила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златним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ђерђефом и златном жицом везла. Из те собе одведе га у другу у којој је друга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дјевојка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златне жице испредала. А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најпослије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уведе га у једну собу у којој је трећа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дјевојка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 низала,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 њом на златној тепсији од злата квочка с пилићима бисер кљуцала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 ово обишавши и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видјевши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врати се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ону собу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гдје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 змај мртав лежао, па га извуче напоље и баци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на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земљу, а браћа кад га виде, умало их грозница не ухвати. Потом најмлађи брат спусти најприје сестру своју браћи, па онда све три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дјевојке једну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другом. Спуштајући дјевојке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браћи, сваку је намјењивао чија ће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бити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кад спусти </a:t>
            </a:r>
            <a:r>
              <a:rPr lang="sr-Cyrl-R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трећу, </a:t>
            </a:r>
            <a:r>
              <a:rPr lang="sr-Cyrl-R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њу за себе намијени.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5" b="50359"/>
          <a:stretch/>
        </p:blipFill>
        <p:spPr>
          <a:xfrm>
            <a:off x="3257936" y="214444"/>
            <a:ext cx="5096617" cy="324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4729" y="4013538"/>
            <a:ext cx="9928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Браћа његова,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завидевши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што је он био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јунак,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је сестру нашао и избавио, пресијеку опуту да он не би могао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сићи.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нађу у пољу једно чобанче код оваца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преобуку га и мјесто брата свога оцу поведу, а сестри својој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дјевојкама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оштро запријете да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казују шта су они учинили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1" b="25907"/>
          <a:stretch/>
        </p:blipFill>
        <p:spPr>
          <a:xfrm>
            <a:off x="3186952" y="146304"/>
            <a:ext cx="5439820" cy="3107884"/>
          </a:xfrm>
        </p:spPr>
      </p:pic>
      <p:sp>
        <p:nvSpPr>
          <p:cNvPr id="3" name="Rectangle 2"/>
          <p:cNvSpPr/>
          <p:nvPr/>
        </p:nvSpPr>
        <p:spPr>
          <a:xfrm>
            <a:off x="622168" y="3456051"/>
            <a:ext cx="10569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Послије некога времена дозна најмлађи брат на чардаку да се браћа његова и оно чобанче онијем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дјевојкама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жене. Онај исти дан у који се најстарији брат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вјенчао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 узјаше на вранца, па баш кад су сватови из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излазили долети међу њих, те свога брата, младожењу, удари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буздованом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се одмах с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 преметнуо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Онда одлете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опет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чардак. Кад дозна да му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средњи брат жени, а он 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 оно вријеме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 су сватови из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ишли, долети на ђогату, те и средњега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брата удари тако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се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двапут преметнуо, па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између сватова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одмах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одлети.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Напослијетку,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дознавши да се чобанче његовом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дјевојком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жени, узјаше на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кулаша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одлети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сватове. Баш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 су из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излазили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младожењу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буздованом да се трипут преметнуо.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1091</Words>
  <Application>Microsoft Office PowerPoint</Application>
  <PresentationFormat>Widescreen</PresentationFormat>
  <Paragraphs>50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СРПСКИ ЈЕЗИК, 4. РАЗРЕД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Непознате ријечи: </vt:lpstr>
      <vt:lpstr>ЗАДАЦИ ЗА САМОСТАЛАН РАД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marina_uciteljica@yahoo.com</cp:lastModifiedBy>
  <cp:revision>51</cp:revision>
  <dcterms:created xsi:type="dcterms:W3CDTF">2020-05-19T08:05:00Z</dcterms:created>
  <dcterms:modified xsi:type="dcterms:W3CDTF">2020-05-20T10:20:42Z</dcterms:modified>
</cp:coreProperties>
</file>