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4" r:id="rId6"/>
    <p:sldId id="262" r:id="rId7"/>
    <p:sldId id="263" r:id="rId8"/>
  </p:sldIdLst>
  <p:sldSz cx="12161838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9379CC97-3977-4053-88CA-EC09C2B43736}">
          <p14:sldIdLst>
            <p14:sldId id="256"/>
            <p14:sldId id="257"/>
            <p14:sldId id="258"/>
            <p14:sldId id="259"/>
            <p14:sldId id="264"/>
            <p14:sldId id="262"/>
            <p14:sldId id="263"/>
          </p14:sldIdLst>
        </p14:section>
        <p14:section name="Untitled Section" id="{1EB8D7D3-F29C-426A-815D-AF1AE3A675C2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72" y="-78"/>
      </p:cViewPr>
      <p:guideLst>
        <p:guide orient="horz" pos="2160"/>
        <p:guide pos="383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2138" y="1371601"/>
            <a:ext cx="10438911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2138" y="3505200"/>
            <a:ext cx="8513287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7DFAD-4E3D-4FBA-A1F3-61690964E3A0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584E-8CC2-479A-80A8-7C07B6C1F90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912138" y="3398520"/>
            <a:ext cx="10438911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7DFAD-4E3D-4FBA-A1F3-61690964E3A0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584E-8CC2-479A-80A8-7C07B6C1F9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17332" y="609600"/>
            <a:ext cx="2736414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92" y="609600"/>
            <a:ext cx="8006543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7DFAD-4E3D-4FBA-A1F3-61690964E3A0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584E-8CC2-479A-80A8-7C07B6C1F9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7DFAD-4E3D-4FBA-A1F3-61690964E3A0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584E-8CC2-479A-80A8-7C07B6C1F9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702" y="2362201"/>
            <a:ext cx="10337562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0702" y="4626865"/>
            <a:ext cx="10337562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7DFAD-4E3D-4FBA-A1F3-61690964E3A0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584E-8CC2-479A-80A8-7C07B6C1F90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972947" y="4599432"/>
            <a:ext cx="10438911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8092" y="1673352"/>
            <a:ext cx="5371478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2268" y="1673352"/>
            <a:ext cx="5371478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7DFAD-4E3D-4FBA-A1F3-61690964E3A0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584E-8CC2-479A-80A8-7C07B6C1F9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92" y="1676400"/>
            <a:ext cx="522959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092" y="2438400"/>
            <a:ext cx="5229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156" y="1676400"/>
            <a:ext cx="522959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156" y="2438400"/>
            <a:ext cx="5229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7DFAD-4E3D-4FBA-A1F3-61690964E3A0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584E-8CC2-479A-80A8-7C07B6C1F90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26867" y="4045692"/>
            <a:ext cx="4709160" cy="1056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7DFAD-4E3D-4FBA-A1F3-61690964E3A0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584E-8CC2-479A-80A8-7C07B6C1F9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7DFAD-4E3D-4FBA-A1F3-61690964E3A0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584E-8CC2-479A-80A8-7C07B6C1F9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2" y="792080"/>
            <a:ext cx="2845870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597" y="792080"/>
            <a:ext cx="7601149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093" y="2130553"/>
            <a:ext cx="2845870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7DFAD-4E3D-4FBA-A1F3-61690964E3A0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584E-8CC2-479A-80A8-7C07B6C1F90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02996" y="3579944"/>
            <a:ext cx="5577840" cy="2112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2" y="792480"/>
            <a:ext cx="2849839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02051" y="838201"/>
            <a:ext cx="7853044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092" y="2133600"/>
            <a:ext cx="2845870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7DFAD-4E3D-4FBA-A1F3-61690964E3A0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584E-8CC2-479A-80A8-7C07B6C1F9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61838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092" y="533400"/>
            <a:ext cx="10945654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92" y="1600200"/>
            <a:ext cx="10945654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61838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8092" y="18288"/>
            <a:ext cx="3851249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267DFAD-4E3D-4FBA-A1F3-61690964E3A0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60689" y="18288"/>
            <a:ext cx="5472827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34865" y="18288"/>
            <a:ext cx="1418881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6CA584E-8CC2-479A-80A8-7C07B6C1F9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4000" dirty="0" smtClean="0"/>
              <a:t>ЈЕДНАЧИНЕ</a:t>
            </a:r>
            <a:endParaRPr lang="en-US" sz="40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0" y="1530660"/>
            <a:ext cx="11737304" cy="4804792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marL="0" indent="0" algn="ctr">
              <a:buNone/>
            </a:pPr>
            <a:r>
              <a:rPr lang="sr-Cyrl-RS" dirty="0" smtClean="0"/>
              <a:t>     </a:t>
            </a:r>
            <a:r>
              <a:rPr lang="sr-Cyrl-RS" sz="2800" dirty="0" smtClean="0"/>
              <a:t>ОДРЕЂИВАЊЕ НЕПОЗНАТОГ ДЈЕЉЕНИКА</a:t>
            </a:r>
          </a:p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r>
              <a:rPr lang="sr-Cyrl-RS" dirty="0" smtClean="0"/>
              <a:t>  </a:t>
            </a:r>
            <a:r>
              <a:rPr lang="en-US" dirty="0" smtClean="0"/>
              <a:t>           </a:t>
            </a:r>
            <a:r>
              <a:rPr lang="sr-Cyrl-BA" dirty="0" smtClean="0"/>
              <a:t>        </a:t>
            </a:r>
            <a:r>
              <a:rPr lang="sr-Cyrl-RS" sz="3200" dirty="0" smtClean="0"/>
              <a:t>Х : 7 = 4</a:t>
            </a:r>
            <a:endParaRPr lang="en-US" sz="3200" dirty="0"/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1328391" y="2996952"/>
            <a:ext cx="648072" cy="2880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768551" y="2996952"/>
            <a:ext cx="504056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632647" y="2852936"/>
            <a:ext cx="50405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356283" y="3452965"/>
            <a:ext cx="1944215" cy="545555"/>
            <a:chOff x="170045" y="1520986"/>
            <a:chExt cx="3299283" cy="761579"/>
          </a:xfrm>
        </p:grpSpPr>
        <p:sp>
          <p:nvSpPr>
            <p:cNvPr id="11" name="Rectangle 10"/>
            <p:cNvSpPr/>
            <p:nvPr/>
          </p:nvSpPr>
          <p:spPr>
            <a:xfrm>
              <a:off x="170045" y="1520986"/>
              <a:ext cx="3299283" cy="761579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170045" y="1520986"/>
              <a:ext cx="3299283" cy="7615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r-Cyrl-RS" sz="2000" kern="1200" dirty="0" smtClean="0"/>
                <a:t>ДЈЕЉЕНИК</a:t>
              </a:r>
              <a:endParaRPr lang="en-US" sz="2000" kern="12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020580" y="3387501"/>
            <a:ext cx="2196244" cy="545555"/>
            <a:chOff x="170045" y="1520986"/>
            <a:chExt cx="3699196" cy="761579"/>
          </a:xfrm>
        </p:grpSpPr>
        <p:sp>
          <p:nvSpPr>
            <p:cNvPr id="15" name="Rectangle 14"/>
            <p:cNvSpPr/>
            <p:nvPr/>
          </p:nvSpPr>
          <p:spPr>
            <a:xfrm>
              <a:off x="569958" y="1520986"/>
              <a:ext cx="3299283" cy="761579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ectangle 15"/>
            <p:cNvSpPr/>
            <p:nvPr/>
          </p:nvSpPr>
          <p:spPr>
            <a:xfrm>
              <a:off x="170045" y="1520986"/>
              <a:ext cx="3299283" cy="7615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r-Cyrl-RS" sz="2000" kern="1200" dirty="0" smtClean="0"/>
                <a:t>ДЈЕЛИЛАЦ</a:t>
              </a:r>
              <a:endParaRPr lang="en-US" sz="2000" kern="1200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424735" y="2564904"/>
            <a:ext cx="2160240" cy="545555"/>
            <a:chOff x="170045" y="1520986"/>
            <a:chExt cx="3299283" cy="761579"/>
          </a:xfrm>
        </p:grpSpPr>
        <p:sp>
          <p:nvSpPr>
            <p:cNvPr id="18" name="Rectangle 17"/>
            <p:cNvSpPr/>
            <p:nvPr/>
          </p:nvSpPr>
          <p:spPr>
            <a:xfrm>
              <a:off x="170045" y="1520986"/>
              <a:ext cx="3299283" cy="761579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170045" y="1520986"/>
              <a:ext cx="3299283" cy="7615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r-Cyrl-RS" sz="2000" dirty="0" smtClean="0"/>
                <a:t>КОЛИЧНИК</a:t>
              </a:r>
              <a:endParaRPr lang="en-US" sz="2000" kern="1200" dirty="0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7953127" y="2492896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X : 7 = 4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953127" y="3140968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X = 4 </a:t>
            </a:r>
            <a:r>
              <a:rPr lang="en-US" sz="3200" dirty="0" smtClean="0">
                <a:solidFill>
                  <a:schemeClr val="bg1"/>
                </a:solidFill>
                <a:sym typeface="Symbol"/>
              </a:rPr>
              <a:t> 7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953127" y="3933056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X = 28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953127" y="4653136"/>
            <a:ext cx="3200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dirty="0" smtClean="0">
                <a:solidFill>
                  <a:schemeClr val="bg1"/>
                </a:solidFill>
              </a:rPr>
              <a:t>Пр: 28 : 7 </a:t>
            </a:r>
            <a:r>
              <a:rPr lang="en-US" sz="3200" dirty="0" smtClean="0">
                <a:solidFill>
                  <a:schemeClr val="bg1"/>
                </a:solidFill>
              </a:rPr>
              <a:t>= 4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4284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8" grpId="0"/>
      <p:bldP spid="30" grpId="0"/>
      <p:bldP spid="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8"/>
          <p:cNvSpPr txBox="1">
            <a:spLocks/>
          </p:cNvSpPr>
          <p:nvPr/>
        </p:nvSpPr>
        <p:spPr>
          <a:xfrm>
            <a:off x="536303" y="1484784"/>
            <a:ext cx="10945654" cy="4876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None/>
              <a:tabLst/>
              <a:defRPr/>
            </a:pPr>
            <a:r>
              <a:rPr kumimoji="0" lang="sr-Cyrl-R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RS" sz="2800" dirty="0" smtClean="0"/>
              <a:t>                      </a:t>
            </a:r>
          </a:p>
          <a:p>
            <a:pPr marL="0" indent="0" algn="ctr">
              <a:buNone/>
            </a:pPr>
            <a:r>
              <a:rPr lang="sr-Cyrl-RS" sz="2800" dirty="0" smtClean="0"/>
              <a:t>    </a:t>
            </a:r>
          </a:p>
          <a:p>
            <a:pPr marL="0" indent="0" algn="ctr">
              <a:buNone/>
            </a:pPr>
            <a:r>
              <a:rPr lang="sr-Cyrl-RS" sz="2800" dirty="0"/>
              <a:t> </a:t>
            </a:r>
            <a:r>
              <a:rPr lang="sr-Cyrl-RS" sz="2800" dirty="0" smtClean="0"/>
              <a:t>                                  </a:t>
            </a:r>
          </a:p>
          <a:p>
            <a:pPr marL="0" indent="0" algn="ctr">
              <a:buNone/>
            </a:pPr>
            <a:r>
              <a:rPr lang="sr-Cyrl-RS" sz="2800" dirty="0" smtClean="0"/>
              <a:t>                                    </a:t>
            </a:r>
            <a:endParaRPr lang="sr-Cyrl-RS" dirty="0" smtClean="0"/>
          </a:p>
          <a:p>
            <a:pPr marL="0" indent="0" algn="ctr">
              <a:buNone/>
            </a:pPr>
            <a:r>
              <a:rPr lang="sr-Cyrl-RS" sz="2800" dirty="0" smtClean="0"/>
              <a:t>                                    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34530" y="764704"/>
            <a:ext cx="1340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 smtClean="0"/>
              <a:t>1.</a:t>
            </a:r>
            <a:endParaRPr lang="en-US" sz="2800" dirty="0"/>
          </a:p>
        </p:txBody>
      </p:sp>
      <p:pic>
        <p:nvPicPr>
          <p:cNvPr id="9" name="Picture 8" descr="oie_transparent - 2020-05-23T224659.133.png"/>
          <p:cNvPicPr>
            <a:picLocks noChangeAspect="1"/>
          </p:cNvPicPr>
          <p:nvPr/>
        </p:nvPicPr>
        <p:blipFill>
          <a:blip r:embed="rId2" cstate="print"/>
          <a:srcRect l="29582" t="14823" r="30153" b="19146"/>
          <a:stretch>
            <a:fillRect/>
          </a:stretch>
        </p:blipFill>
        <p:spPr>
          <a:xfrm>
            <a:off x="1400399" y="1772816"/>
            <a:ext cx="3528392" cy="4176464"/>
          </a:xfrm>
          <a:prstGeom prst="rect">
            <a:avLst/>
          </a:prstGeom>
        </p:spPr>
      </p:pic>
      <p:pic>
        <p:nvPicPr>
          <p:cNvPr id="10" name="Picture 9" descr="oie_transparent - 2020-05-23T224913.28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76463" y="1844824"/>
            <a:ext cx="778162" cy="908720"/>
          </a:xfrm>
          <a:prstGeom prst="rect">
            <a:avLst/>
          </a:prstGeom>
        </p:spPr>
      </p:pic>
      <p:pic>
        <p:nvPicPr>
          <p:cNvPr id="11" name="Picture 10" descr="oie_transparent - 2020-05-23T224913.28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40559" y="1844824"/>
            <a:ext cx="778162" cy="908720"/>
          </a:xfrm>
          <a:prstGeom prst="rect">
            <a:avLst/>
          </a:prstGeom>
        </p:spPr>
      </p:pic>
      <p:pic>
        <p:nvPicPr>
          <p:cNvPr id="12" name="Picture 11" descr="oie_transparent - 2020-05-23T224913.28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32647" y="1844824"/>
            <a:ext cx="778162" cy="908720"/>
          </a:xfrm>
          <a:prstGeom prst="rect">
            <a:avLst/>
          </a:prstGeom>
        </p:spPr>
      </p:pic>
      <p:pic>
        <p:nvPicPr>
          <p:cNvPr id="13" name="Picture 12" descr="oie_transparent - 2020-05-23T224913.28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76463" y="2996952"/>
            <a:ext cx="778162" cy="908720"/>
          </a:xfrm>
          <a:prstGeom prst="rect">
            <a:avLst/>
          </a:prstGeom>
        </p:spPr>
      </p:pic>
      <p:pic>
        <p:nvPicPr>
          <p:cNvPr id="14" name="Picture 13" descr="oie_transparent - 2020-05-23T224913.28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40559" y="2996952"/>
            <a:ext cx="778162" cy="908720"/>
          </a:xfrm>
          <a:prstGeom prst="rect">
            <a:avLst/>
          </a:prstGeom>
        </p:spPr>
      </p:pic>
      <p:pic>
        <p:nvPicPr>
          <p:cNvPr id="15" name="Picture 14" descr="oie_transparent - 2020-05-23T224913.28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32647" y="2996952"/>
            <a:ext cx="778162" cy="908720"/>
          </a:xfrm>
          <a:prstGeom prst="rect">
            <a:avLst/>
          </a:prstGeom>
        </p:spPr>
      </p:pic>
      <p:pic>
        <p:nvPicPr>
          <p:cNvPr id="16" name="Picture 15" descr="oie_transparent - 2020-05-23T224913.28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76464" y="3933056"/>
            <a:ext cx="778162" cy="908720"/>
          </a:xfrm>
          <a:prstGeom prst="rect">
            <a:avLst/>
          </a:prstGeom>
        </p:spPr>
      </p:pic>
      <p:pic>
        <p:nvPicPr>
          <p:cNvPr id="17" name="Picture 16" descr="oie_transparent - 2020-05-23T224913.28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68551" y="3933056"/>
            <a:ext cx="778162" cy="908720"/>
          </a:xfrm>
          <a:prstGeom prst="rect">
            <a:avLst/>
          </a:prstGeom>
        </p:spPr>
      </p:pic>
      <p:pic>
        <p:nvPicPr>
          <p:cNvPr id="18" name="Picture 17" descr="oie_transparent - 2020-05-23T224913.28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32647" y="3933056"/>
            <a:ext cx="778162" cy="908720"/>
          </a:xfrm>
          <a:prstGeom prst="rect">
            <a:avLst/>
          </a:prstGeom>
        </p:spPr>
      </p:pic>
      <p:pic>
        <p:nvPicPr>
          <p:cNvPr id="22" name="Picture 21" descr="oie_transparent - 2020-05-23T224913.28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76464" y="5013176"/>
            <a:ext cx="778162" cy="908720"/>
          </a:xfrm>
          <a:prstGeom prst="rect">
            <a:avLst/>
          </a:prstGeom>
        </p:spPr>
      </p:pic>
      <p:pic>
        <p:nvPicPr>
          <p:cNvPr id="23" name="Picture 22" descr="oie_transparent - 2020-05-23T224913.28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68551" y="5013176"/>
            <a:ext cx="778162" cy="908720"/>
          </a:xfrm>
          <a:prstGeom prst="rect">
            <a:avLst/>
          </a:prstGeom>
        </p:spPr>
      </p:pic>
      <p:pic>
        <p:nvPicPr>
          <p:cNvPr id="24" name="Picture 23" descr="oie_transparent - 2020-05-23T224913.28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32647" y="5013176"/>
            <a:ext cx="778162" cy="908720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6945015" y="1772816"/>
            <a:ext cx="17924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800" dirty="0" smtClean="0"/>
              <a:t>12 : 3 = 4 </a:t>
            </a:r>
            <a:endParaRPr lang="en-US" sz="2800" dirty="0"/>
          </a:p>
        </p:txBody>
      </p:sp>
      <p:sp>
        <p:nvSpPr>
          <p:cNvPr id="26" name="Rectangle 25"/>
          <p:cNvSpPr/>
          <p:nvPr/>
        </p:nvSpPr>
        <p:spPr>
          <a:xfrm>
            <a:off x="6945015" y="2996952"/>
            <a:ext cx="31710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800" dirty="0" smtClean="0"/>
              <a:t>12 ј</a:t>
            </a:r>
            <a:r>
              <a:rPr lang="en-US" sz="2800" dirty="0" smtClean="0"/>
              <a:t>e: </a:t>
            </a:r>
            <a:r>
              <a:rPr lang="sr-Cyrl-RS" sz="2800" dirty="0" smtClean="0"/>
              <a:t>ДЈЕЉЕНИК</a:t>
            </a:r>
            <a:endParaRPr lang="en-US" sz="2800" dirty="0"/>
          </a:p>
        </p:txBody>
      </p:sp>
      <p:sp>
        <p:nvSpPr>
          <p:cNvPr id="27" name="Rectangle 26"/>
          <p:cNvSpPr/>
          <p:nvPr/>
        </p:nvSpPr>
        <p:spPr>
          <a:xfrm>
            <a:off x="7161039" y="3501008"/>
            <a:ext cx="29594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800" dirty="0" smtClean="0"/>
              <a:t>3 је: ДЈЕЛИЛАЦ</a:t>
            </a:r>
            <a:endParaRPr lang="en-US" sz="2800" dirty="0"/>
          </a:p>
        </p:txBody>
      </p:sp>
      <p:sp>
        <p:nvSpPr>
          <p:cNvPr id="28" name="Rectangle 27"/>
          <p:cNvSpPr/>
          <p:nvPr/>
        </p:nvSpPr>
        <p:spPr>
          <a:xfrm>
            <a:off x="7161039" y="4005064"/>
            <a:ext cx="30010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Cyrl-RS" sz="2800" dirty="0" smtClean="0"/>
              <a:t>4 је: КОЛИЧНИК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867116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8"/>
          <p:cNvSpPr txBox="1">
            <a:spLocks/>
          </p:cNvSpPr>
          <p:nvPr/>
        </p:nvSpPr>
        <p:spPr>
          <a:xfrm>
            <a:off x="536303" y="908720"/>
            <a:ext cx="10945654" cy="545286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None/>
              <a:tabLst/>
              <a:defRPr/>
            </a:pPr>
            <a:r>
              <a:rPr kumimoji="0" lang="sr-Cyrl-R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6303" y="391270"/>
            <a:ext cx="11397004" cy="6466730"/>
          </a:xfrm>
        </p:spPr>
        <p:txBody>
          <a:bodyPr>
            <a:normAutofit/>
          </a:bodyPr>
          <a:lstStyle/>
          <a:p>
            <a:pPr algn="l"/>
            <a:r>
              <a:rPr lang="sr-Cyrl-RS" sz="2800" dirty="0" smtClean="0">
                <a:solidFill>
                  <a:schemeClr val="tx1"/>
                </a:solidFill>
              </a:rPr>
              <a:t>2. Одреди количник бројева 18 и 6 и изврши провјеру.</a:t>
            </a:r>
            <a:br>
              <a:rPr lang="sr-Cyrl-RS" sz="2800" dirty="0" smtClean="0">
                <a:solidFill>
                  <a:schemeClr val="tx1"/>
                </a:solidFill>
              </a:rPr>
            </a:br>
            <a:r>
              <a:rPr lang="sr-Cyrl-RS" sz="2800" dirty="0">
                <a:solidFill>
                  <a:schemeClr val="tx1"/>
                </a:solidFill>
              </a:rPr>
              <a:t> </a:t>
            </a:r>
            <a:r>
              <a:rPr lang="sr-Cyrl-RS" sz="2800" dirty="0" smtClean="0">
                <a:solidFill>
                  <a:schemeClr val="tx1"/>
                </a:solidFill>
              </a:rPr>
              <a:t/>
            </a:r>
            <a:br>
              <a:rPr lang="sr-Cyrl-RS" sz="2800" dirty="0" smtClean="0">
                <a:solidFill>
                  <a:schemeClr val="tx1"/>
                </a:solidFill>
              </a:rPr>
            </a:br>
            <a:r>
              <a:rPr lang="sr-Cyrl-RS" sz="2800" dirty="0" smtClean="0">
                <a:solidFill>
                  <a:schemeClr val="tx1"/>
                </a:solidFill>
              </a:rPr>
              <a:t/>
            </a:r>
            <a:br>
              <a:rPr lang="sr-Cyrl-RS" sz="2800" dirty="0" smtClean="0">
                <a:solidFill>
                  <a:schemeClr val="tx1"/>
                </a:solidFill>
              </a:rPr>
            </a:br>
            <a:r>
              <a:rPr lang="sr-Cyrl-RS" sz="2800" dirty="0" smtClean="0">
                <a:solidFill>
                  <a:schemeClr val="tx1"/>
                </a:solidFill>
              </a:rPr>
              <a:t/>
            </a:r>
            <a:br>
              <a:rPr lang="sr-Cyrl-RS" sz="2800" dirty="0" smtClean="0">
                <a:solidFill>
                  <a:schemeClr val="tx1"/>
                </a:solidFill>
              </a:rPr>
            </a:br>
            <a:r>
              <a:rPr lang="sr-Cyrl-RS" sz="2800" dirty="0" smtClean="0">
                <a:solidFill>
                  <a:schemeClr val="tx1"/>
                </a:solidFill>
              </a:rPr>
              <a:t>3. Дјељеник је непознат, дјелилац је 5, а количник је </a:t>
            </a: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sr-Cyrl-RS" sz="2800" dirty="0" smtClean="0">
                <a:solidFill>
                  <a:schemeClr val="tx1"/>
                </a:solidFill>
              </a:rPr>
              <a:t>    20. Одредити дјељеник. </a:t>
            </a:r>
            <a:br>
              <a:rPr lang="sr-Cyrl-RS" sz="2800" dirty="0" smtClean="0">
                <a:solidFill>
                  <a:schemeClr val="tx1"/>
                </a:solidFill>
              </a:rPr>
            </a:br>
            <a:r>
              <a:rPr lang="sr-Cyrl-RS" sz="2800" dirty="0" smtClean="0">
                <a:solidFill>
                  <a:schemeClr val="tx1"/>
                </a:solidFill>
              </a:rPr>
              <a:t/>
            </a:r>
            <a:br>
              <a:rPr lang="sr-Cyrl-RS" sz="2800" dirty="0" smtClean="0">
                <a:solidFill>
                  <a:schemeClr val="tx1"/>
                </a:solidFill>
              </a:rPr>
            </a:br>
            <a:r>
              <a:rPr lang="sr-Cyrl-RS" sz="2800" dirty="0" smtClean="0">
                <a:solidFill>
                  <a:schemeClr val="tx1"/>
                </a:solidFill>
              </a:rPr>
              <a:t>    </a:t>
            </a:r>
            <a:br>
              <a:rPr lang="sr-Cyrl-RS" sz="2800" dirty="0" smtClean="0">
                <a:solidFill>
                  <a:schemeClr val="tx1"/>
                </a:solidFill>
              </a:rPr>
            </a:br>
            <a:r>
              <a:rPr lang="sr-Cyrl-RS" sz="2800" dirty="0" smtClean="0">
                <a:solidFill>
                  <a:schemeClr val="tx1"/>
                </a:solidFill>
              </a:rPr>
              <a:t>    </a:t>
            </a:r>
            <a:br>
              <a:rPr lang="sr-Cyrl-RS" sz="2800" dirty="0" smtClean="0">
                <a:solidFill>
                  <a:schemeClr val="tx1"/>
                </a:solidFill>
              </a:rPr>
            </a:br>
            <a:r>
              <a:rPr lang="sr-Cyrl-RS" sz="2800" dirty="0" smtClean="0">
                <a:solidFill>
                  <a:schemeClr val="tx1"/>
                </a:solidFill>
              </a:rPr>
              <a:t>    </a:t>
            </a:r>
            <a:br>
              <a:rPr lang="sr-Cyrl-RS" sz="2800" dirty="0" smtClean="0">
                <a:solidFill>
                  <a:schemeClr val="tx1"/>
                </a:solidFill>
              </a:rPr>
            </a:b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84375" y="1700808"/>
            <a:ext cx="18918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800" dirty="0" smtClean="0"/>
              <a:t>18 : 6 = 3, 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3200599" y="1700808"/>
            <a:ext cx="17828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800" dirty="0" smtClean="0"/>
              <a:t>3 </a:t>
            </a:r>
            <a:r>
              <a:rPr lang="sr-Cyrl-RS" sz="2800" dirty="0" smtClean="0">
                <a:sym typeface="Symbol"/>
              </a:rPr>
              <a:t> </a:t>
            </a:r>
            <a:r>
              <a:rPr lang="sr-Cyrl-RS" sz="2800" dirty="0" smtClean="0"/>
              <a:t>6 = 18 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5288831" y="1700808"/>
            <a:ext cx="16834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800" dirty="0" smtClean="0"/>
              <a:t>18 = 6 </a:t>
            </a:r>
            <a:r>
              <a:rPr lang="sr-Cyrl-RS" sz="2800" dirty="0" smtClean="0">
                <a:sym typeface="Symbol"/>
              </a:rPr>
              <a:t> </a:t>
            </a:r>
            <a:r>
              <a:rPr lang="sr-Cyrl-RS" sz="2800" dirty="0" smtClean="0"/>
              <a:t>3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968351" y="4005064"/>
            <a:ext cx="16722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x</a:t>
            </a:r>
            <a:r>
              <a:rPr lang="sr-Cyrl-RS" sz="2800" dirty="0" smtClean="0"/>
              <a:t> : 5 = 20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968351" y="4509120"/>
            <a:ext cx="16626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800" dirty="0" smtClean="0"/>
              <a:t>х =</a:t>
            </a:r>
            <a:r>
              <a:rPr lang="en-US" sz="2800" dirty="0" smtClean="0"/>
              <a:t> </a:t>
            </a:r>
            <a:r>
              <a:rPr lang="sr-Cyrl-RS" sz="2800" dirty="0" smtClean="0"/>
              <a:t>20</a:t>
            </a:r>
            <a:r>
              <a:rPr lang="en-US" sz="2800" dirty="0" smtClean="0"/>
              <a:t> </a:t>
            </a:r>
            <a:r>
              <a:rPr lang="sr-Cyrl-RS" sz="2800" dirty="0" smtClean="0">
                <a:sym typeface="Symbol"/>
              </a:rPr>
              <a:t></a:t>
            </a:r>
            <a:r>
              <a:rPr lang="sr-Cyrl-RS" sz="2800" dirty="0" smtClean="0"/>
              <a:t> 5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968351" y="5013176"/>
            <a:ext cx="13740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800" dirty="0" smtClean="0"/>
              <a:t>х</a:t>
            </a:r>
            <a:r>
              <a:rPr lang="en-US" sz="2800" dirty="0" smtClean="0"/>
              <a:t> </a:t>
            </a:r>
            <a:r>
              <a:rPr lang="sr-Cyrl-RS" sz="2800" dirty="0" smtClean="0"/>
              <a:t>=</a:t>
            </a:r>
            <a:r>
              <a:rPr lang="en-US" sz="2800" dirty="0" smtClean="0"/>
              <a:t> </a:t>
            </a:r>
            <a:r>
              <a:rPr lang="sr-Cyrl-RS" sz="2800" dirty="0" smtClean="0"/>
              <a:t>100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968351" y="5589240"/>
            <a:ext cx="27510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800" dirty="0" smtClean="0"/>
              <a:t>Пр: 100 : 5 = 20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883860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8"/>
          <p:cNvSpPr txBox="1">
            <a:spLocks/>
          </p:cNvSpPr>
          <p:nvPr/>
        </p:nvSpPr>
        <p:spPr>
          <a:xfrm>
            <a:off x="536303" y="908720"/>
            <a:ext cx="10945654" cy="545286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None/>
              <a:tabLst/>
              <a:defRPr/>
            </a:pPr>
            <a:r>
              <a:rPr kumimoji="0" lang="sr-Cyrl-R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303" y="476672"/>
            <a:ext cx="11328747" cy="619268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r-Cyrl-RS" sz="2800" dirty="0" smtClean="0"/>
          </a:p>
          <a:p>
            <a:pPr marL="0" indent="0">
              <a:buNone/>
            </a:pPr>
            <a:r>
              <a:rPr lang="sr-Cyrl-RS" sz="2800" dirty="0" smtClean="0"/>
              <a:t>4. Израчунај непознати дјељеник:</a:t>
            </a:r>
          </a:p>
          <a:p>
            <a:pPr marL="0" indent="0">
              <a:buNone/>
            </a:pPr>
            <a:r>
              <a:rPr lang="en-US" sz="2800" dirty="0" smtClean="0"/>
              <a:t>    </a:t>
            </a:r>
            <a:r>
              <a:rPr lang="sr-Cyrl-RS" sz="2800" dirty="0" smtClean="0"/>
              <a:t>а)   х : 9 = 4              б)    х : 7 = </a:t>
            </a:r>
            <a:r>
              <a:rPr lang="sr-Cyrl-RS" sz="2800" dirty="0" smtClean="0"/>
              <a:t>6</a:t>
            </a:r>
            <a:endParaRPr lang="sr-Cyrl-RS" sz="2800" dirty="0" smtClean="0"/>
          </a:p>
          <a:p>
            <a:pPr marL="0" indent="0">
              <a:buNone/>
            </a:pPr>
            <a:endParaRPr lang="sr-Cyrl-RS" sz="2800" dirty="0" smtClean="0"/>
          </a:p>
          <a:p>
            <a:pPr marL="0" indent="0">
              <a:buNone/>
            </a:pPr>
            <a:endParaRPr lang="sr-Cyrl-RS" sz="2800" dirty="0" smtClean="0"/>
          </a:p>
          <a:p>
            <a:pPr marL="0" indent="0">
              <a:buNone/>
            </a:pPr>
            <a:endParaRPr lang="sr-Cyrl-RS" sz="2800" dirty="0" smtClean="0"/>
          </a:p>
          <a:p>
            <a:pPr marL="0" indent="0">
              <a:buNone/>
            </a:pPr>
            <a:endParaRPr lang="sr-Cyrl-RS" sz="2800" dirty="0" smtClean="0"/>
          </a:p>
          <a:p>
            <a:pPr marL="0" indent="0">
              <a:buNone/>
            </a:pPr>
            <a:r>
              <a:rPr lang="sr-Cyrl-RS" sz="2800" dirty="0" smtClean="0"/>
              <a:t>5. Који број треба подијелити са 4 да би</a:t>
            </a:r>
            <a:r>
              <a:rPr lang="en-US" sz="2800" dirty="0" smtClean="0"/>
              <a:t> </a:t>
            </a:r>
            <a:r>
              <a:rPr lang="sr-Cyrl-RS" sz="2800" dirty="0" smtClean="0"/>
              <a:t>се добио </a:t>
            </a:r>
            <a:r>
              <a:rPr lang="en-US" sz="2800" dirty="0" smtClean="0"/>
              <a:t> </a:t>
            </a:r>
            <a:r>
              <a:rPr lang="sr-Cyrl-RS" sz="2800" dirty="0" smtClean="0"/>
              <a:t>број 8?</a:t>
            </a:r>
          </a:p>
          <a:p>
            <a:pPr marL="0" indent="0">
              <a:buNone/>
            </a:pPr>
            <a:r>
              <a:rPr lang="sr-Cyrl-RS" sz="2800" dirty="0" smtClean="0"/>
              <a:t>   </a:t>
            </a:r>
          </a:p>
          <a:p>
            <a:pPr marL="0" indent="0">
              <a:buNone/>
            </a:pPr>
            <a:r>
              <a:rPr lang="sr-Cyrl-RS" sz="2800" dirty="0" smtClean="0"/>
              <a:t>    </a:t>
            </a:r>
            <a:endParaRPr lang="sr-Cyrl-RS" sz="2800" dirty="0"/>
          </a:p>
        </p:txBody>
      </p:sp>
      <p:sp>
        <p:nvSpPr>
          <p:cNvPr id="5" name="Rectangle 4"/>
          <p:cNvSpPr/>
          <p:nvPr/>
        </p:nvSpPr>
        <p:spPr>
          <a:xfrm>
            <a:off x="1544415" y="2060848"/>
            <a:ext cx="14622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800" dirty="0" smtClean="0"/>
              <a:t>х =4 </a:t>
            </a:r>
            <a:r>
              <a:rPr lang="sr-Cyrl-RS" sz="2800" dirty="0" smtClean="0">
                <a:sym typeface="Symbol"/>
              </a:rPr>
              <a:t></a:t>
            </a:r>
            <a:r>
              <a:rPr lang="sr-Cyrl-RS" sz="2800" dirty="0" smtClean="0"/>
              <a:t> 9 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4928791" y="2060848"/>
            <a:ext cx="15616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800" dirty="0" smtClean="0"/>
              <a:t>х = 6 </a:t>
            </a:r>
            <a:r>
              <a:rPr lang="sr-Cyrl-RS" sz="2800" dirty="0" smtClean="0">
                <a:sym typeface="Symbol"/>
              </a:rPr>
              <a:t></a:t>
            </a:r>
            <a:r>
              <a:rPr lang="sr-Cyrl-RS" sz="2800" dirty="0" smtClean="0"/>
              <a:t> 7 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1544415" y="2564904"/>
            <a:ext cx="11737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800" dirty="0" smtClean="0"/>
              <a:t>х =36 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4928791" y="2564904"/>
            <a:ext cx="12731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800" dirty="0" smtClean="0"/>
              <a:t>х = 42 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1544415" y="3140968"/>
            <a:ext cx="24497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800" dirty="0" smtClean="0"/>
              <a:t>Пр: 36 : 9 = 4 </a:t>
            </a:r>
            <a:endParaRPr lang="en-US" sz="2800" dirty="0"/>
          </a:p>
        </p:txBody>
      </p:sp>
      <p:sp>
        <p:nvSpPr>
          <p:cNvPr id="12" name="Rectangle 11"/>
          <p:cNvSpPr/>
          <p:nvPr/>
        </p:nvSpPr>
        <p:spPr>
          <a:xfrm>
            <a:off x="4928791" y="3140968"/>
            <a:ext cx="25490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800" dirty="0" smtClean="0"/>
              <a:t>Пр: 42 : 7 = 6  </a:t>
            </a:r>
            <a:endParaRPr lang="en-US" sz="2800" dirty="0"/>
          </a:p>
        </p:txBody>
      </p:sp>
      <p:sp>
        <p:nvSpPr>
          <p:cNvPr id="14" name="Rectangle 13"/>
          <p:cNvSpPr/>
          <p:nvPr/>
        </p:nvSpPr>
        <p:spPr>
          <a:xfrm>
            <a:off x="6368951" y="4725144"/>
            <a:ext cx="23503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800" dirty="0" smtClean="0"/>
              <a:t>Пр</a:t>
            </a:r>
            <a:r>
              <a:rPr lang="en-US" sz="2800" dirty="0" smtClean="0"/>
              <a:t>:</a:t>
            </a:r>
            <a:r>
              <a:rPr lang="sr-Cyrl-RS" sz="2800" dirty="0" smtClean="0"/>
              <a:t> 32</a:t>
            </a:r>
            <a:r>
              <a:rPr lang="en-US" sz="2800" dirty="0" smtClean="0"/>
              <a:t> </a:t>
            </a:r>
            <a:r>
              <a:rPr lang="sr-Cyrl-RS" sz="2800" dirty="0" smtClean="0"/>
              <a:t>:</a:t>
            </a:r>
            <a:r>
              <a:rPr lang="en-US" sz="2800" dirty="0" smtClean="0"/>
              <a:t> </a:t>
            </a:r>
            <a:r>
              <a:rPr lang="sr-Cyrl-RS" sz="2800" dirty="0" smtClean="0"/>
              <a:t>4</a:t>
            </a:r>
            <a:r>
              <a:rPr lang="en-US" sz="2800" dirty="0" smtClean="0"/>
              <a:t> </a:t>
            </a:r>
            <a:r>
              <a:rPr lang="sr-Cyrl-RS" sz="2800" dirty="0" smtClean="0"/>
              <a:t>=</a:t>
            </a:r>
            <a:r>
              <a:rPr lang="en-US" sz="2800" dirty="0" smtClean="0"/>
              <a:t> </a:t>
            </a:r>
            <a:r>
              <a:rPr lang="sr-Cyrl-RS" sz="2800" dirty="0" smtClean="0"/>
              <a:t>8</a:t>
            </a:r>
            <a:endParaRPr lang="en-US" sz="2800" dirty="0"/>
          </a:p>
        </p:txBody>
      </p:sp>
      <p:sp>
        <p:nvSpPr>
          <p:cNvPr id="15" name="Rectangle 14"/>
          <p:cNvSpPr/>
          <p:nvPr/>
        </p:nvSpPr>
        <p:spPr>
          <a:xfrm>
            <a:off x="4784775" y="4725144"/>
            <a:ext cx="12731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x </a:t>
            </a:r>
            <a:r>
              <a:rPr lang="sr-Cyrl-RS" sz="2800" dirty="0" smtClean="0"/>
              <a:t>=</a:t>
            </a:r>
            <a:r>
              <a:rPr lang="en-US" sz="2800" dirty="0" smtClean="0"/>
              <a:t> </a:t>
            </a:r>
            <a:r>
              <a:rPr lang="sr-Cyrl-RS" sz="2800" dirty="0" smtClean="0"/>
              <a:t>32,</a:t>
            </a:r>
            <a:endParaRPr lang="en-US" sz="2800" dirty="0"/>
          </a:p>
        </p:txBody>
      </p:sp>
      <p:sp>
        <p:nvSpPr>
          <p:cNvPr id="16" name="Rectangle 15"/>
          <p:cNvSpPr/>
          <p:nvPr/>
        </p:nvSpPr>
        <p:spPr>
          <a:xfrm>
            <a:off x="2912567" y="4725144"/>
            <a:ext cx="16610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x </a:t>
            </a:r>
            <a:r>
              <a:rPr lang="sr-Cyrl-RS" sz="2800" dirty="0" smtClean="0"/>
              <a:t>=</a:t>
            </a:r>
            <a:r>
              <a:rPr lang="en-US" sz="2800" dirty="0" smtClean="0"/>
              <a:t> </a:t>
            </a:r>
            <a:r>
              <a:rPr lang="sr-Cyrl-RS" sz="2800" dirty="0" smtClean="0"/>
              <a:t>8 </a:t>
            </a:r>
            <a:r>
              <a:rPr lang="sr-Cyrl-RS" sz="2800" dirty="0" smtClean="0">
                <a:sym typeface="Symbol"/>
              </a:rPr>
              <a:t></a:t>
            </a:r>
            <a:r>
              <a:rPr lang="sr-Cyrl-RS" sz="2800" dirty="0" smtClean="0"/>
              <a:t> 4, </a:t>
            </a:r>
            <a:endParaRPr lang="en-US" sz="2800" dirty="0"/>
          </a:p>
        </p:txBody>
      </p:sp>
      <p:sp>
        <p:nvSpPr>
          <p:cNvPr id="17" name="Rectangle 16"/>
          <p:cNvSpPr/>
          <p:nvPr/>
        </p:nvSpPr>
        <p:spPr>
          <a:xfrm>
            <a:off x="968351" y="4725144"/>
            <a:ext cx="16706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x</a:t>
            </a:r>
            <a:r>
              <a:rPr lang="sr-Cyrl-RS" sz="2800" dirty="0" smtClean="0"/>
              <a:t> : 4 = 8, </a:t>
            </a:r>
            <a:endParaRPr lang="en-US" sz="2800" dirty="0"/>
          </a:p>
        </p:txBody>
      </p:sp>
      <p:sp>
        <p:nvSpPr>
          <p:cNvPr id="18" name="Rectangle 17"/>
          <p:cNvSpPr/>
          <p:nvPr/>
        </p:nvSpPr>
        <p:spPr>
          <a:xfrm>
            <a:off x="1256383" y="5445224"/>
            <a:ext cx="45037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800" dirty="0" smtClean="0"/>
              <a:t>Треба подијелити број 32.</a:t>
            </a:r>
            <a:endParaRPr lang="sr-Cyrl-RS" sz="2800" dirty="0"/>
          </a:p>
        </p:txBody>
      </p:sp>
    </p:spTree>
    <p:extLst>
      <p:ext uri="{BB962C8B-B14F-4D97-AF65-F5344CB8AC3E}">
        <p14:creationId xmlns:p14="http://schemas.microsoft.com/office/powerpoint/2010/main" xmlns="" val="25179173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1" grpId="0"/>
      <p:bldP spid="12" grpId="0"/>
      <p:bldP spid="14" grpId="0"/>
      <p:bldP spid="15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8"/>
          <p:cNvSpPr txBox="1">
            <a:spLocks/>
          </p:cNvSpPr>
          <p:nvPr/>
        </p:nvSpPr>
        <p:spPr>
          <a:xfrm>
            <a:off x="536303" y="908720"/>
            <a:ext cx="10945654" cy="545286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None/>
              <a:tabLst/>
              <a:defRPr/>
            </a:pPr>
            <a:r>
              <a:rPr kumimoji="0" lang="sr-Cyrl-R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4335" y="1628800"/>
            <a:ext cx="10369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6. </a:t>
            </a:r>
            <a:r>
              <a:rPr lang="sr-Cyrl-BA" sz="2800" dirty="0" smtClean="0"/>
              <a:t>Који број треба подијелити са 12 да би количник био 5?</a:t>
            </a:r>
            <a:endParaRPr lang="en-US" sz="2800" dirty="0"/>
          </a:p>
        </p:txBody>
      </p:sp>
      <p:sp>
        <p:nvSpPr>
          <p:cNvPr id="12" name="Rectangle 11"/>
          <p:cNvSpPr/>
          <p:nvPr/>
        </p:nvSpPr>
        <p:spPr>
          <a:xfrm>
            <a:off x="1256383" y="2636912"/>
            <a:ext cx="17716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x </a:t>
            </a:r>
            <a:r>
              <a:rPr lang="sr-Cyrl-RS" sz="2800" dirty="0" smtClean="0"/>
              <a:t>:</a:t>
            </a:r>
            <a:r>
              <a:rPr lang="en-US" sz="2800" dirty="0" smtClean="0"/>
              <a:t> </a:t>
            </a:r>
            <a:r>
              <a:rPr lang="sr-Cyrl-RS" sz="2800" dirty="0" smtClean="0"/>
              <a:t>12</a:t>
            </a:r>
            <a:r>
              <a:rPr lang="en-US" sz="2800" dirty="0" smtClean="0"/>
              <a:t> </a:t>
            </a:r>
            <a:r>
              <a:rPr lang="sr-Cyrl-RS" sz="2800" dirty="0" smtClean="0"/>
              <a:t>=</a:t>
            </a:r>
            <a:r>
              <a:rPr lang="en-US" sz="2800" dirty="0" smtClean="0"/>
              <a:t> </a:t>
            </a:r>
            <a:r>
              <a:rPr lang="sr-Cyrl-RS" sz="2800" dirty="0" smtClean="0"/>
              <a:t>5 </a:t>
            </a:r>
            <a:endParaRPr lang="en-US" sz="2800" dirty="0"/>
          </a:p>
        </p:txBody>
      </p:sp>
      <p:sp>
        <p:nvSpPr>
          <p:cNvPr id="13" name="Rectangle 12"/>
          <p:cNvSpPr/>
          <p:nvPr/>
        </p:nvSpPr>
        <p:spPr>
          <a:xfrm>
            <a:off x="3416623" y="2564904"/>
            <a:ext cx="17620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800" dirty="0" smtClean="0"/>
              <a:t>х</a:t>
            </a:r>
            <a:r>
              <a:rPr lang="en-US" sz="2800" dirty="0" smtClean="0"/>
              <a:t> </a:t>
            </a:r>
            <a:r>
              <a:rPr lang="sr-Cyrl-RS" sz="2800" dirty="0" smtClean="0"/>
              <a:t>=</a:t>
            </a:r>
            <a:r>
              <a:rPr lang="en-US" sz="2800" dirty="0" smtClean="0"/>
              <a:t> </a:t>
            </a:r>
            <a:r>
              <a:rPr lang="sr-Cyrl-RS" sz="2800" dirty="0" smtClean="0"/>
              <a:t>5 </a:t>
            </a:r>
            <a:r>
              <a:rPr lang="sr-Cyrl-RS" sz="2800" dirty="0" smtClean="0">
                <a:sym typeface="Symbol"/>
              </a:rPr>
              <a:t></a:t>
            </a:r>
            <a:r>
              <a:rPr lang="sr-Cyrl-RS" sz="2800" dirty="0" smtClean="0"/>
              <a:t> 12 </a:t>
            </a:r>
            <a:endParaRPr lang="en-US" sz="2800" dirty="0"/>
          </a:p>
        </p:txBody>
      </p:sp>
      <p:sp>
        <p:nvSpPr>
          <p:cNvPr id="14" name="Rectangle 13"/>
          <p:cNvSpPr/>
          <p:nvPr/>
        </p:nvSpPr>
        <p:spPr>
          <a:xfrm>
            <a:off x="5576863" y="2564904"/>
            <a:ext cx="12731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800" dirty="0" smtClean="0"/>
              <a:t>х</a:t>
            </a:r>
            <a:r>
              <a:rPr lang="en-US" sz="2800" dirty="0" smtClean="0"/>
              <a:t> </a:t>
            </a:r>
            <a:r>
              <a:rPr lang="sr-Cyrl-RS" sz="2800" dirty="0" smtClean="0"/>
              <a:t>=</a:t>
            </a:r>
            <a:r>
              <a:rPr lang="en-US" sz="2800" dirty="0" smtClean="0"/>
              <a:t> </a:t>
            </a:r>
            <a:r>
              <a:rPr lang="sr-Cyrl-RS" sz="2800" dirty="0" smtClean="0"/>
              <a:t>60 </a:t>
            </a:r>
            <a:endParaRPr lang="en-US" sz="2800" dirty="0"/>
          </a:p>
        </p:txBody>
      </p:sp>
      <p:sp>
        <p:nvSpPr>
          <p:cNvPr id="15" name="Rectangle 14"/>
          <p:cNvSpPr/>
          <p:nvPr/>
        </p:nvSpPr>
        <p:spPr>
          <a:xfrm>
            <a:off x="7377063" y="2564904"/>
            <a:ext cx="26500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800" dirty="0" smtClean="0"/>
              <a:t>Пр:</a:t>
            </a:r>
            <a:r>
              <a:rPr lang="en-US" sz="2800" dirty="0" smtClean="0"/>
              <a:t> </a:t>
            </a:r>
            <a:r>
              <a:rPr lang="sr-Cyrl-RS" sz="2800" dirty="0" smtClean="0"/>
              <a:t>60</a:t>
            </a:r>
            <a:r>
              <a:rPr lang="en-US" sz="2800" dirty="0" smtClean="0"/>
              <a:t> </a:t>
            </a:r>
            <a:r>
              <a:rPr lang="sr-Cyrl-RS" sz="2800" dirty="0" smtClean="0"/>
              <a:t>:</a:t>
            </a:r>
            <a:r>
              <a:rPr lang="en-US" sz="2800" dirty="0" smtClean="0"/>
              <a:t> </a:t>
            </a:r>
            <a:r>
              <a:rPr lang="sr-Cyrl-RS" sz="2800" dirty="0" smtClean="0"/>
              <a:t>12</a:t>
            </a:r>
            <a:r>
              <a:rPr lang="en-US" sz="2800" dirty="0" smtClean="0"/>
              <a:t> </a:t>
            </a:r>
            <a:r>
              <a:rPr lang="sr-Cyrl-RS" sz="2800" dirty="0" smtClean="0"/>
              <a:t>=</a:t>
            </a:r>
            <a:r>
              <a:rPr lang="en-US" sz="2800" dirty="0" smtClean="0"/>
              <a:t> </a:t>
            </a:r>
            <a:r>
              <a:rPr lang="sr-Cyrl-RS" sz="2800" dirty="0" smtClean="0"/>
              <a:t>5 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1328391" y="3573016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 smtClean="0"/>
              <a:t>Треба подијелити број 60.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721521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8"/>
          <p:cNvSpPr txBox="1">
            <a:spLocks/>
          </p:cNvSpPr>
          <p:nvPr/>
        </p:nvSpPr>
        <p:spPr>
          <a:xfrm>
            <a:off x="536303" y="908720"/>
            <a:ext cx="10945654" cy="545286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None/>
              <a:tabLst/>
              <a:defRPr/>
            </a:pPr>
            <a:r>
              <a:rPr kumimoji="0" lang="sr-Cyrl-R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2327" y="908720"/>
            <a:ext cx="1044116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sz="2800" dirty="0"/>
              <a:t>Задатак за размишљање</a:t>
            </a:r>
            <a:r>
              <a:rPr lang="sr-Cyrl-RS" sz="2800" dirty="0" smtClean="0"/>
              <a:t>:</a:t>
            </a:r>
            <a:endParaRPr lang="en-US" sz="2800" dirty="0" smtClean="0"/>
          </a:p>
          <a:p>
            <a:pPr algn="ctr"/>
            <a:r>
              <a:rPr lang="sr-Cyrl-RS" sz="2800" dirty="0"/>
              <a:t/>
            </a:r>
            <a:br>
              <a:rPr lang="sr-Cyrl-RS" sz="2800" dirty="0"/>
            </a:br>
            <a:r>
              <a:rPr lang="sr-Cyrl-RS" sz="2800" dirty="0"/>
              <a:t>Милан је </a:t>
            </a:r>
            <a:r>
              <a:rPr lang="sr-Cyrl-RS" sz="2800" dirty="0" smtClean="0"/>
              <a:t>у </a:t>
            </a:r>
            <a:r>
              <a:rPr lang="sr-Cyrl-RS" sz="2800" dirty="0"/>
              <a:t>свом </a:t>
            </a:r>
            <a:r>
              <a:rPr lang="sr-Cyrl-RS" sz="2800" dirty="0" smtClean="0"/>
              <a:t>воћњаку набрао </a:t>
            </a:r>
            <a:r>
              <a:rPr lang="sr-Cyrl-RS" sz="2800" dirty="0"/>
              <a:t>јабуке. </a:t>
            </a:r>
            <a:r>
              <a:rPr lang="sr-Cyrl-RS" sz="2800" dirty="0" smtClean="0"/>
              <a:t>Све јабуке је ставио</a:t>
            </a:r>
          </a:p>
          <a:p>
            <a:pPr algn="ctr"/>
            <a:r>
              <a:rPr lang="sr-Cyrl-RS" sz="2800" dirty="0" smtClean="0"/>
              <a:t>у 6 гајби. У свакој гајби је било по </a:t>
            </a:r>
            <a:r>
              <a:rPr lang="sr-Cyrl-RS" sz="2800" dirty="0"/>
              <a:t>7</a:t>
            </a:r>
            <a:r>
              <a:rPr lang="sr-Latn-RS" sz="2800" dirty="0"/>
              <a:t>kg</a:t>
            </a:r>
            <a:r>
              <a:rPr lang="sr-Cyrl-RS" sz="2800" dirty="0"/>
              <a:t> </a:t>
            </a:r>
            <a:r>
              <a:rPr lang="sr-Cyrl-RS" sz="2800" dirty="0" smtClean="0"/>
              <a:t>јабука </a:t>
            </a:r>
            <a:r>
              <a:rPr lang="sr-Cyrl-RS" sz="2800" dirty="0"/>
              <a:t>и још му је остало 5</a:t>
            </a:r>
            <a:r>
              <a:rPr lang="sr-Latn-RS" sz="2800" dirty="0"/>
              <a:t>kg</a:t>
            </a:r>
            <a:r>
              <a:rPr lang="sr-Cyrl-RS" sz="2800" dirty="0"/>
              <a:t> </a:t>
            </a:r>
            <a:r>
              <a:rPr lang="sr-Cyrl-RS" sz="2800" dirty="0" smtClean="0"/>
              <a:t>јабука</a:t>
            </a:r>
            <a:r>
              <a:rPr lang="sr-Cyrl-RS" sz="2800" dirty="0"/>
              <a:t>. </a:t>
            </a:r>
            <a:r>
              <a:rPr lang="sr-Cyrl-RS" sz="2800" dirty="0" smtClean="0"/>
              <a:t>Колико</a:t>
            </a:r>
            <a:r>
              <a:rPr lang="en-US" sz="2800" dirty="0" smtClean="0"/>
              <a:t> </a:t>
            </a:r>
            <a:r>
              <a:rPr lang="sr-Cyrl-RS" sz="2800" dirty="0" smtClean="0"/>
              <a:t>јабука </a:t>
            </a:r>
            <a:r>
              <a:rPr lang="sr-Cyrl-RS" sz="2800" dirty="0"/>
              <a:t>је Милан убрао у свом воћњаку</a:t>
            </a:r>
            <a:r>
              <a:rPr lang="sr-Cyrl-RS" sz="2800" dirty="0" smtClean="0"/>
              <a:t>?</a:t>
            </a:r>
          </a:p>
          <a:p>
            <a:r>
              <a:rPr lang="sr-Cyrl-RS" sz="2400" dirty="0" smtClean="0"/>
              <a:t>Р: </a:t>
            </a:r>
            <a:r>
              <a:rPr lang="sr-Cyrl-RS" sz="2800" dirty="0" smtClean="0"/>
              <a:t>________________________________________</a:t>
            </a:r>
          </a:p>
          <a:p>
            <a:r>
              <a:rPr lang="sr-Cyrl-RS" sz="2400" dirty="0" smtClean="0"/>
              <a:t>О: </a:t>
            </a:r>
            <a:r>
              <a:rPr lang="sr-Cyrl-RS" sz="2800" dirty="0" smtClean="0"/>
              <a:t>________________________________________</a:t>
            </a:r>
            <a:endParaRPr lang="en-US" sz="2800" dirty="0"/>
          </a:p>
        </p:txBody>
      </p:sp>
      <p:pic>
        <p:nvPicPr>
          <p:cNvPr id="17" name="Picture 16" descr="djecak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97143" y="4581128"/>
            <a:ext cx="1035491" cy="1772816"/>
          </a:xfrm>
          <a:prstGeom prst="rect">
            <a:avLst/>
          </a:prstGeom>
        </p:spPr>
      </p:pic>
      <p:pic>
        <p:nvPicPr>
          <p:cNvPr id="18" name="Picture 17" descr="apple-tree-cartoon-144516-525668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817223" y="3068960"/>
            <a:ext cx="2925225" cy="3356992"/>
          </a:xfrm>
          <a:prstGeom prst="rect">
            <a:avLst/>
          </a:prstGeom>
        </p:spPr>
      </p:pic>
      <p:pic>
        <p:nvPicPr>
          <p:cNvPr id="19" name="Picture 18" descr="jabuke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45015" y="5733256"/>
            <a:ext cx="668731" cy="653058"/>
          </a:xfrm>
          <a:prstGeom prst="rect">
            <a:avLst/>
          </a:prstGeom>
        </p:spPr>
      </p:pic>
      <p:pic>
        <p:nvPicPr>
          <p:cNvPr id="20" name="Picture 19" descr="jabuke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24935" y="5733256"/>
            <a:ext cx="668731" cy="653058"/>
          </a:xfrm>
          <a:prstGeom prst="rect">
            <a:avLst/>
          </a:prstGeom>
        </p:spPr>
      </p:pic>
      <p:pic>
        <p:nvPicPr>
          <p:cNvPr id="21" name="Picture 20" descr="jabuke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04855" y="5733256"/>
            <a:ext cx="668731" cy="653058"/>
          </a:xfrm>
          <a:prstGeom prst="rect">
            <a:avLst/>
          </a:prstGeom>
        </p:spPr>
      </p:pic>
      <p:pic>
        <p:nvPicPr>
          <p:cNvPr id="22" name="Picture 21" descr="jabuke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84775" y="5733256"/>
            <a:ext cx="668731" cy="653058"/>
          </a:xfrm>
          <a:prstGeom prst="rect">
            <a:avLst/>
          </a:prstGeom>
        </p:spPr>
      </p:pic>
      <p:pic>
        <p:nvPicPr>
          <p:cNvPr id="23" name="Picture 22" descr="jabuke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92687" y="5733256"/>
            <a:ext cx="668731" cy="653058"/>
          </a:xfrm>
          <a:prstGeom prst="rect">
            <a:avLst/>
          </a:prstGeom>
        </p:spPr>
      </p:pic>
      <p:pic>
        <p:nvPicPr>
          <p:cNvPr id="24" name="Picture 23" descr="jabuke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72607" y="5733256"/>
            <a:ext cx="668731" cy="653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4323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8"/>
          <p:cNvSpPr txBox="1">
            <a:spLocks/>
          </p:cNvSpPr>
          <p:nvPr/>
        </p:nvSpPr>
        <p:spPr>
          <a:xfrm>
            <a:off x="536303" y="908720"/>
            <a:ext cx="10945654" cy="545286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None/>
              <a:tabLst/>
              <a:defRPr/>
            </a:pPr>
            <a:r>
              <a:rPr kumimoji="0" lang="sr-Cyrl-R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311" y="548680"/>
            <a:ext cx="10945654" cy="4018458"/>
          </a:xfrm>
        </p:spPr>
        <p:txBody>
          <a:bodyPr>
            <a:normAutofit/>
          </a:bodyPr>
          <a:lstStyle/>
          <a:p>
            <a:pPr algn="ctr"/>
            <a:r>
              <a:rPr lang="sr-Cyrl-RS" sz="3600" dirty="0" smtClean="0">
                <a:solidFill>
                  <a:schemeClr val="tx1"/>
                </a:solidFill>
              </a:rPr>
              <a:t>Задатак за самосталан рад</a:t>
            </a:r>
            <a:br>
              <a:rPr lang="sr-Cyrl-RS" sz="3600" dirty="0" smtClean="0">
                <a:solidFill>
                  <a:schemeClr val="tx1"/>
                </a:solidFill>
              </a:rPr>
            </a:br>
            <a:r>
              <a:rPr lang="sr-Cyrl-RS" sz="3600" dirty="0" smtClean="0">
                <a:solidFill>
                  <a:schemeClr val="tx1"/>
                </a:solidFill>
              </a:rPr>
              <a:t/>
            </a:r>
            <a:br>
              <a:rPr lang="sr-Cyrl-RS" sz="3600" dirty="0" smtClean="0">
                <a:solidFill>
                  <a:schemeClr val="tx1"/>
                </a:solidFill>
              </a:rPr>
            </a:br>
            <a:r>
              <a:rPr lang="sr-Cyrl-RS" sz="3200" dirty="0" smtClean="0">
                <a:solidFill>
                  <a:schemeClr val="tx1"/>
                </a:solidFill>
              </a:rPr>
              <a:t>Урадити 7</a:t>
            </a:r>
            <a:r>
              <a:rPr lang="sr-Cyrl-RS" sz="3200" dirty="0" smtClean="0">
                <a:solidFill>
                  <a:schemeClr val="tx1"/>
                </a:solidFill>
              </a:rPr>
              <a:t>. и 8. </a:t>
            </a:r>
            <a:r>
              <a:rPr lang="sr-Cyrl-RS" sz="3200" dirty="0" smtClean="0">
                <a:solidFill>
                  <a:schemeClr val="tx1"/>
                </a:solidFill>
              </a:rPr>
              <a:t>задатак у уџбенику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sr-Cyrl-RS" sz="3200" dirty="0" smtClean="0">
                <a:solidFill>
                  <a:schemeClr val="tx1"/>
                </a:solidFill>
              </a:rPr>
              <a:t>на 122. стр. </a:t>
            </a:r>
            <a:r>
              <a:rPr lang="sr-Cyrl-RS" sz="3600" dirty="0" smtClean="0">
                <a:solidFill>
                  <a:schemeClr val="tx1"/>
                </a:solidFill>
              </a:rPr>
              <a:t/>
            </a:r>
            <a:br>
              <a:rPr lang="sr-Cyrl-RS" sz="3600" dirty="0" smtClean="0">
                <a:solidFill>
                  <a:schemeClr val="tx1"/>
                </a:solidFill>
              </a:rPr>
            </a:br>
            <a:r>
              <a:rPr lang="sr-Cyrl-RS" sz="3600" dirty="0">
                <a:solidFill>
                  <a:schemeClr val="tx1"/>
                </a:solidFill>
              </a:rPr>
              <a:t/>
            </a:r>
            <a:br>
              <a:rPr lang="sr-Cyrl-RS" sz="3600" dirty="0">
                <a:solidFill>
                  <a:schemeClr val="tx1"/>
                </a:solidFill>
              </a:rPr>
            </a:b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840451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378</TotalTime>
  <Words>256</Words>
  <Application>Microsoft Office PowerPoint</Application>
  <PresentationFormat>Custom</PresentationFormat>
  <Paragraphs>68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Clarity</vt:lpstr>
      <vt:lpstr>ЈЕДНАЧИНЕ</vt:lpstr>
      <vt:lpstr>Slide 2</vt:lpstr>
      <vt:lpstr>2. Одреди количник бројева 18 и 6 и изврши провјеру.     3. Дјељеник је непознат, дјелилац је 5, а количник је      20. Одредити дјељеник.                  </vt:lpstr>
      <vt:lpstr>Slide 4</vt:lpstr>
      <vt:lpstr>Slide 5</vt:lpstr>
      <vt:lpstr>Slide 6</vt:lpstr>
      <vt:lpstr>Задатак за самосталан рад  Урадити 7. и 8. задатак у уџбенику на 122. стр.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ЈЕДНАЧИНЕ</dc:title>
  <dc:creator>WINDOWS 10</dc:creator>
  <cp:lastModifiedBy>PC</cp:lastModifiedBy>
  <cp:revision>24</cp:revision>
  <dcterms:created xsi:type="dcterms:W3CDTF">2020-05-23T07:44:45Z</dcterms:created>
  <dcterms:modified xsi:type="dcterms:W3CDTF">2020-05-26T18:54:38Z</dcterms:modified>
</cp:coreProperties>
</file>