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6" r:id="rId6"/>
    <p:sldId id="265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drazumijevani odjeljak" id="{85145F55-93DF-4E1E-A5DE-6C3C367BB65A}">
          <p14:sldIdLst>
            <p14:sldId id="256"/>
            <p14:sldId id="264"/>
            <p14:sldId id="257"/>
          </p14:sldIdLst>
        </p14:section>
        <p14:section name="Odjeljak bez naslova" id="{9AE9FF72-1071-4186-8862-7A609639E972}">
          <p14:sldIdLst>
            <p14:sldId id="258"/>
            <p14:sldId id="266"/>
            <p14:sldId id="265"/>
            <p14:sldId id="259"/>
            <p14:sldId id="261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naglašeno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E795F-3CDD-4389-A19E-E3E182FA67C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1085-A63D-4D94-B5E6-3E2F9C840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71085-A63D-4D94-B5E6-3E2F9C8409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71085-A63D-4D94-B5E6-3E2F9C840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58929" y="1828799"/>
            <a:ext cx="6338070" cy="1194955"/>
          </a:xfrm>
        </p:spPr>
        <p:txBody>
          <a:bodyPr/>
          <a:lstStyle/>
          <a:p>
            <a:pPr algn="l"/>
            <a:r>
              <a:rPr lang="sr-Cyrl-RS" sz="6600" dirty="0" smtClean="0">
                <a:solidFill>
                  <a:schemeClr val="tx1"/>
                </a:solidFill>
              </a:rPr>
              <a:t>Математика </a:t>
            </a:r>
            <a:r>
              <a:rPr lang="sr-Cyrl-R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4303986"/>
            <a:ext cx="5735782" cy="2554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26727" y="3751118"/>
            <a:ext cx="321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Други разред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1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737755"/>
            <a:ext cx="8596668" cy="53036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600" b="1" dirty="0" smtClean="0"/>
              <a:t>ПОНАВЉАЊЕ БРОЈЕВА ПРВЕ ДЕСЕТИЦЕ</a:t>
            </a:r>
            <a:endParaRPr lang="en-US" sz="36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2514600"/>
            <a:ext cx="6234545" cy="289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3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sr-Cyrl-RS" sz="4400" b="1" dirty="0" smtClean="0">
                <a:solidFill>
                  <a:schemeClr val="tx1"/>
                </a:solidFill>
              </a:rPr>
              <a:t>Поновимо: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67291" y="1454728"/>
            <a:ext cx="8596668" cy="4576244"/>
          </a:xfrm>
        </p:spPr>
        <p:txBody>
          <a:bodyPr/>
          <a:lstStyle/>
          <a:p>
            <a:pPr marL="0" indent="0">
              <a:buNone/>
            </a:pPr>
            <a:r>
              <a:rPr lang="sr-Cyrl-RS" sz="4000" b="1" dirty="0" smtClean="0"/>
              <a:t>Бројеви прве десетице су:</a:t>
            </a:r>
          </a:p>
          <a:p>
            <a:pPr marL="0" indent="0">
              <a:buNone/>
            </a:pPr>
            <a:r>
              <a:rPr lang="sr-Cyrl-RS" sz="4000" b="1" dirty="0" smtClean="0"/>
              <a:t>     </a:t>
            </a:r>
            <a:r>
              <a:rPr lang="sr-Cyrl-RS" sz="4000" b="1" dirty="0" smtClean="0">
                <a:solidFill>
                  <a:srgbClr val="FF0000"/>
                </a:solidFill>
              </a:rPr>
              <a:t>1,2,3,4,5,6,7,8,9,10</a:t>
            </a:r>
            <a:r>
              <a:rPr lang="sr-Cyrl-RS" sz="4000" b="1" dirty="0" smtClean="0">
                <a:solidFill>
                  <a:srgbClr val="FF0000"/>
                </a:solidFill>
              </a:rPr>
              <a:t>.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sr-Cyrl-RS" sz="4000" b="1" dirty="0" smtClean="0"/>
          </a:p>
          <a:p>
            <a:endParaRPr lang="en-US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67" y="3389558"/>
            <a:ext cx="5837959" cy="237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Čuvar mjesta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317613"/>
              </p:ext>
            </p:extLst>
          </p:nvPr>
        </p:nvGraphicFramePr>
        <p:xfrm>
          <a:off x="1911449" y="5790411"/>
          <a:ext cx="862973" cy="365760"/>
        </p:xfrm>
        <a:graphic>
          <a:graphicData uri="http://schemas.openxmlformats.org/drawingml/2006/table">
            <a:tbl>
              <a:tblPr/>
              <a:tblGrid>
                <a:gridCol w="862973"/>
              </a:tblGrid>
              <a:tr h="293023"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    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Elipsa 3"/>
          <p:cNvSpPr/>
          <p:nvPr/>
        </p:nvSpPr>
        <p:spPr>
          <a:xfrm>
            <a:off x="834756" y="1840252"/>
            <a:ext cx="3368009" cy="37150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Elipsa 10"/>
          <p:cNvSpPr/>
          <p:nvPr/>
        </p:nvSpPr>
        <p:spPr>
          <a:xfrm>
            <a:off x="5517328" y="1868986"/>
            <a:ext cx="3420099" cy="3657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15200" y="268085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     </a:t>
            </a:r>
            <a:endParaRPr lang="en-US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681" y="2982037"/>
            <a:ext cx="958706" cy="790348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493" y="2241526"/>
            <a:ext cx="911948" cy="75180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554" y="3061902"/>
            <a:ext cx="958706" cy="790348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70" y="4004188"/>
            <a:ext cx="958706" cy="790348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118" y="3452755"/>
            <a:ext cx="958706" cy="790348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895" y="4156737"/>
            <a:ext cx="888523" cy="732490"/>
          </a:xfrm>
          <a:prstGeom prst="rect">
            <a:avLst/>
          </a:prstGeom>
        </p:spPr>
      </p:pic>
      <p:cxnSp>
        <p:nvCxnSpPr>
          <p:cNvPr id="25" name="Prava linija spajanja 24"/>
          <p:cNvCxnSpPr/>
          <p:nvPr/>
        </p:nvCxnSpPr>
        <p:spPr>
          <a:xfrm flipH="1">
            <a:off x="2398429" y="5555321"/>
            <a:ext cx="4412" cy="245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ugaonik 25"/>
          <p:cNvSpPr/>
          <p:nvPr/>
        </p:nvSpPr>
        <p:spPr>
          <a:xfrm>
            <a:off x="6612443" y="5824479"/>
            <a:ext cx="691759" cy="392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Prava linija spajanja 27"/>
          <p:cNvCxnSpPr>
            <a:endCxn id="26" idx="0"/>
          </p:cNvCxnSpPr>
          <p:nvPr/>
        </p:nvCxnSpPr>
        <p:spPr>
          <a:xfrm>
            <a:off x="6958321" y="5522820"/>
            <a:ext cx="2" cy="30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1474" y="5845812"/>
            <a:ext cx="23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pic>
        <p:nvPicPr>
          <p:cNvPr id="31" name="Slika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669" y="2309493"/>
            <a:ext cx="662901" cy="854254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339" y="2420494"/>
            <a:ext cx="662901" cy="854254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99" y="2281861"/>
            <a:ext cx="662901" cy="854254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81" y="3545108"/>
            <a:ext cx="662901" cy="854254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84" y="3255622"/>
            <a:ext cx="662901" cy="854254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663" y="3377211"/>
            <a:ext cx="662901" cy="854254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09" y="4367035"/>
            <a:ext cx="662901" cy="854254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093" y="4298637"/>
            <a:ext cx="662901" cy="8542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75585" y="644236"/>
            <a:ext cx="6454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-Научили смо и скупове</a:t>
            </a:r>
            <a:r>
              <a:rPr lang="en-US" sz="3200" b="1" dirty="0" smtClean="0"/>
              <a:t>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60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Научили смо записивати бројеве на </a:t>
            </a:r>
            <a:r>
              <a:rPr lang="sr-Cyrl-RS" dirty="0" smtClean="0">
                <a:solidFill>
                  <a:srgbClr val="FF0000"/>
                </a:solidFill>
              </a:rPr>
              <a:t>бројевној правој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64" y="2401559"/>
            <a:ext cx="7803572" cy="108338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009" y="4186237"/>
            <a:ext cx="5538355" cy="199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98418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Научили смо </a:t>
            </a:r>
            <a:r>
              <a:rPr lang="sr-Cyrl-RS" dirty="0" smtClean="0">
                <a:solidFill>
                  <a:srgbClr val="C00000"/>
                </a:solidFill>
              </a:rPr>
              <a:t>прочитати,записати и изговарати </a:t>
            </a:r>
            <a:r>
              <a:rPr lang="sr-Cyrl-RS" dirty="0" smtClean="0">
                <a:solidFill>
                  <a:schemeClr val="tx1"/>
                </a:solidFill>
              </a:rPr>
              <a:t>бројеве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39" y="2304616"/>
            <a:ext cx="8172450" cy="23526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817" y="4971265"/>
            <a:ext cx="1586931" cy="158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6128" y="450761"/>
            <a:ext cx="6889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/>
              <a:t>1</a:t>
            </a:r>
            <a:r>
              <a:rPr lang="sr-Cyrl-RS" sz="3600" b="1" dirty="0" smtClean="0"/>
              <a:t>. У празан квадратић стави знак  &lt;  или </a:t>
            </a:r>
            <a:r>
              <a:rPr lang="en-US" sz="3600" b="1" dirty="0" smtClean="0"/>
              <a:t> </a:t>
            </a:r>
            <a:r>
              <a:rPr lang="sr-Cyrl-RS" sz="3600" b="1" dirty="0" smtClean="0"/>
              <a:t>&gt;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8245" y="2392147"/>
            <a:ext cx="4229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5+2 </a:t>
            </a:r>
            <a:r>
              <a:rPr lang="sr-Cyrl-RS" sz="3200" dirty="0" smtClean="0"/>
              <a:t>       </a:t>
            </a:r>
            <a:r>
              <a:rPr lang="en-US" sz="3200" b="1" dirty="0" smtClean="0"/>
              <a:t> </a:t>
            </a:r>
            <a:r>
              <a:rPr lang="sr-Cyrl-RS" sz="3200" dirty="0" smtClean="0"/>
              <a:t>    </a:t>
            </a:r>
            <a:r>
              <a:rPr lang="en-US" sz="3200" dirty="0" smtClean="0"/>
              <a:t>10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226129" y="3283693"/>
            <a:ext cx="4052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     </a:t>
            </a:r>
            <a:r>
              <a:rPr lang="en-US" sz="3200" dirty="0" smtClean="0"/>
              <a:t>9</a:t>
            </a:r>
            <a:r>
              <a:rPr lang="sr-Cyrl-RS" sz="3200" dirty="0" smtClean="0"/>
              <a:t>              </a:t>
            </a:r>
            <a:r>
              <a:rPr lang="en-US" sz="3200" dirty="0" smtClean="0"/>
              <a:t>8-1</a:t>
            </a:r>
            <a:r>
              <a:rPr lang="sr-Cyrl-RS" sz="3200" dirty="0" smtClean="0"/>
              <a:t> </a:t>
            </a:r>
            <a:endParaRPr lang="en-US" sz="3200" dirty="0"/>
          </a:p>
        </p:txBody>
      </p:sp>
      <p:pic>
        <p:nvPicPr>
          <p:cNvPr id="34" name="Slika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58" y="2599389"/>
            <a:ext cx="1982821" cy="198282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908202" y="2427064"/>
            <a:ext cx="522198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/>
              <a:t>&lt;</a:t>
            </a:r>
            <a:endParaRPr lang="en-US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908202" y="3317901"/>
            <a:ext cx="522198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/>
              <a:t>&gt;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22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577" y="2151294"/>
            <a:ext cx="1424421" cy="17401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8927" y="950267"/>
            <a:ext cx="8271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2. Задатак: Напиши претходник,број или сљедбеник.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63660"/>
              </p:ext>
            </p:extLst>
          </p:nvPr>
        </p:nvGraphicFramePr>
        <p:xfrm>
          <a:off x="800098" y="2400300"/>
          <a:ext cx="573529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696"/>
                <a:gridCol w="1053209"/>
                <a:gridCol w="1115775"/>
                <a:gridCol w="1355615"/>
              </a:tblGrid>
              <a:tr h="419098">
                <a:tc>
                  <a:txBody>
                    <a:bodyPr/>
                    <a:lstStyle/>
                    <a:p>
                      <a:r>
                        <a:rPr lang="sr-Cyrl-RS" sz="2400" baseline="0" dirty="0" smtClean="0">
                          <a:solidFill>
                            <a:schemeClr val="tx1"/>
                          </a:solidFill>
                        </a:rPr>
                        <a:t>ПРЕТХОДНИК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866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БРОЈ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</a:rPr>
                        <a:t>      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866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СЉЕДБЕНИК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7273" y="2836718"/>
            <a:ext cx="8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  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6655" y="332509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7244" y="2362199"/>
            <a:ext cx="60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7961" y="3312466"/>
            <a:ext cx="62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73436" y="2363291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73436" y="2836718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3436" y="3325091"/>
            <a:ext cx="48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5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288" y="565309"/>
            <a:ext cx="338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/>
              <a:t>3</a:t>
            </a:r>
            <a:r>
              <a:rPr lang="sr-Cyrl-RS" sz="2400" b="1" dirty="0" smtClean="0"/>
              <a:t>.Израчунај: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76277" y="1295820"/>
            <a:ext cx="23178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sr-Cyrl-RS" sz="2400" b="1" dirty="0" smtClean="0"/>
              <a:t>+3=</a:t>
            </a:r>
          </a:p>
          <a:p>
            <a:endParaRPr lang="sr-Cyrl-RS" sz="2400" dirty="0" smtClean="0"/>
          </a:p>
          <a:p>
            <a:r>
              <a:rPr lang="sr-Cyrl-RS" sz="2400" b="1" dirty="0" smtClean="0"/>
              <a:t>4+</a:t>
            </a:r>
            <a:r>
              <a:rPr lang="en-US" sz="2400" b="1" dirty="0" smtClean="0"/>
              <a:t>5</a:t>
            </a:r>
            <a:r>
              <a:rPr lang="sr-Cyrl-RS" sz="2400" b="1" dirty="0" smtClean="0"/>
              <a:t>=</a:t>
            </a:r>
          </a:p>
          <a:p>
            <a:endParaRPr lang="sr-Cyrl-RS" sz="2400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264" y="1314540"/>
            <a:ext cx="51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76573" y="2045051"/>
            <a:ext cx="276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2392" y="1335820"/>
            <a:ext cx="1412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8-</a:t>
            </a:r>
            <a:r>
              <a:rPr lang="en-US" sz="2400" b="1" dirty="0" smtClean="0"/>
              <a:t>2</a:t>
            </a:r>
            <a:r>
              <a:rPr lang="sr-Cyrl-RS" sz="2400" b="1" dirty="0" smtClean="0"/>
              <a:t>=</a:t>
            </a:r>
          </a:p>
          <a:p>
            <a:endParaRPr lang="sr-Cyrl-RS" sz="2400" b="1" dirty="0" smtClean="0"/>
          </a:p>
          <a:p>
            <a:r>
              <a:rPr lang="en-US" sz="2400" b="1" dirty="0" smtClean="0"/>
              <a:t>10</a:t>
            </a:r>
            <a:r>
              <a:rPr lang="sr-Cyrl-RS" sz="2400" b="1" dirty="0" smtClean="0"/>
              <a:t>-1=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76037" y="133582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4352" y="1675719"/>
            <a:ext cx="435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 </a:t>
            </a:r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0490" y="3044277"/>
            <a:ext cx="7969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/>
              <a:t>4</a:t>
            </a:r>
            <a:r>
              <a:rPr lang="en-US" sz="2400" b="1" dirty="0" smtClean="0"/>
              <a:t>. O</a:t>
            </a:r>
            <a:r>
              <a:rPr lang="sr-Cyrl-RS" sz="2400" b="1" dirty="0" smtClean="0"/>
              <a:t>д осам јабука одузми четири јабуке. Колико јабука ће ти остати?</a:t>
            </a:r>
            <a:endParaRPr lang="en-US" sz="2400" b="1" dirty="0"/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18" y="4286501"/>
            <a:ext cx="582458" cy="75059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31" y="4333164"/>
            <a:ext cx="548542" cy="706884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604" y="4333163"/>
            <a:ext cx="506522" cy="652735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89" y="4324086"/>
            <a:ext cx="582458" cy="75059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82" y="4333163"/>
            <a:ext cx="582458" cy="75059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355" y="4324086"/>
            <a:ext cx="582458" cy="75059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271" y="4311311"/>
            <a:ext cx="582458" cy="750591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52" y="4273508"/>
            <a:ext cx="582458" cy="7505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10490" y="5496791"/>
            <a:ext cx="870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Рачун: 8- 4 =4    </a:t>
            </a:r>
            <a:endParaRPr lang="sr-Cyrl-RS" sz="2400" b="1" dirty="0" smtClean="0"/>
          </a:p>
          <a:p>
            <a:r>
              <a:rPr lang="sr-Cyrl-RS" sz="2400" b="1" dirty="0" smtClean="0"/>
              <a:t>Одговор</a:t>
            </a:r>
            <a:r>
              <a:rPr lang="sr-Cyrl-RS" sz="2400" b="1" dirty="0" smtClean="0"/>
              <a:t>: Остаће ми четири јабуке.</a:t>
            </a: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380" y="175323"/>
            <a:ext cx="1781175" cy="210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5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9" grpId="0"/>
      <p:bldP spid="19" grpId="0"/>
    </p:bld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689</TotalTime>
  <Words>136</Words>
  <Application>Microsoft Office PowerPoint</Application>
  <PresentationFormat>Široki ekran</PresentationFormat>
  <Paragraphs>50</Paragraphs>
  <Slides>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Faseta</vt:lpstr>
      <vt:lpstr>Математика   </vt:lpstr>
      <vt:lpstr>PowerPoint prezentacija</vt:lpstr>
      <vt:lpstr>Поновимо:</vt:lpstr>
      <vt:lpstr>PowerPoint prezentacija</vt:lpstr>
      <vt:lpstr>Научили смо записивати бројеве на бројевној правој</vt:lpstr>
      <vt:lpstr>Научили смо прочитати,записати и изговарати бројеве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Mатематика Други разред</dc:title>
  <dc:creator>MM</dc:creator>
  <cp:lastModifiedBy>MM</cp:lastModifiedBy>
  <cp:revision>75</cp:revision>
  <dcterms:created xsi:type="dcterms:W3CDTF">2020-11-05T17:25:16Z</dcterms:created>
  <dcterms:modified xsi:type="dcterms:W3CDTF">2020-11-08T20:48:23Z</dcterms:modified>
</cp:coreProperties>
</file>