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65" r:id="rId5"/>
    <p:sldId id="258" r:id="rId6"/>
    <p:sldId id="259" r:id="rId7"/>
    <p:sldId id="261" r:id="rId8"/>
    <p:sldId id="264" r:id="rId9"/>
    <p:sldId id="263" r:id="rId10"/>
    <p:sldId id="262" r:id="rId11"/>
    <p:sldId id="26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398B5-8AFC-451B-BF53-DA6A8CBC5B60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Čuvar mjesta slajd slik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jesta bilješ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14004-4B1F-42EA-8150-473AA30C7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2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slajd slik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jesta bilješ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14004-4B1F-42EA-8150-473AA30C7C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4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biste dodali stil podnaslova prototipa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s-Latn-BA" smtClean="0"/>
              <a:t>Klinite na ikonu kako bi dodali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biste uredili stilove teksta prototipa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s-Latn-BA" smtClean="0"/>
              <a:t>Kliknite da biste uredili stilove prototipa naslova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biste uredili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</a:t>
            </a:r>
            <a:r>
              <a:rPr lang="sr-Cyrl-RS" b="1" dirty="0" smtClean="0">
                <a:solidFill>
                  <a:schemeClr val="tx1"/>
                </a:solidFill>
              </a:rPr>
              <a:t>тематика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244937" y="4049217"/>
            <a:ext cx="1969194" cy="1096899"/>
          </a:xfrm>
        </p:spPr>
        <p:txBody>
          <a:bodyPr/>
          <a:lstStyle/>
          <a:p>
            <a:r>
              <a:rPr lang="sr-Cyrl-RS" dirty="0" smtClean="0">
                <a:solidFill>
                  <a:schemeClr val="tx1"/>
                </a:solidFill>
              </a:rPr>
              <a:t>Други разред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041" y="655305"/>
            <a:ext cx="2832387" cy="262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2609" y="997527"/>
            <a:ext cx="7980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5</a:t>
            </a:r>
            <a:r>
              <a:rPr lang="sr-Cyrl-RS" sz="2400" b="1" dirty="0"/>
              <a:t>.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</a:t>
            </a:r>
            <a:r>
              <a:rPr lang="sr-Cyrl-RS" sz="2400" b="1" dirty="0" smtClean="0"/>
              <a:t>ј</a:t>
            </a:r>
            <a:r>
              <a:rPr lang="en-US" sz="2400" b="1" dirty="0" smtClean="0"/>
              <a:t>e</a:t>
            </a:r>
            <a:r>
              <a:rPr lang="sr-Cyrl-RS" sz="2400" b="1" dirty="0" smtClean="0"/>
              <a:t> мјест</a:t>
            </a:r>
            <a:r>
              <a:rPr lang="en-US" sz="2400" b="1" dirty="0"/>
              <a:t>o</a:t>
            </a:r>
            <a:r>
              <a:rPr lang="sr-Cyrl-RS" sz="2400" b="1" dirty="0" smtClean="0"/>
              <a:t> у трчању, ови тркачи </a:t>
            </a:r>
            <a:r>
              <a:rPr lang="sr-Cyrl-RS" sz="2400" b="1" u="sng" dirty="0" smtClean="0"/>
              <a:t>неће</a:t>
            </a:r>
            <a:r>
              <a:rPr lang="sr-Cyrl-RS" sz="2400" b="1" dirty="0" smtClean="0"/>
              <a:t> освојити?</a:t>
            </a:r>
          </a:p>
          <a:p>
            <a:r>
              <a:rPr lang="sr-Cyrl-RS" sz="2400" b="1" dirty="0" smtClean="0"/>
              <a:t>Заокружи тачан одговор под а, б, или в.</a:t>
            </a:r>
            <a:endParaRPr lang="en-US" sz="2400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099" y="1909419"/>
            <a:ext cx="5787737" cy="26440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37855" y="4603173"/>
            <a:ext cx="1620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/>
              <a:t>а</a:t>
            </a:r>
            <a:r>
              <a:rPr lang="sr-Cyrl-RS" sz="2400" b="1" dirty="0" smtClean="0"/>
              <a:t>) 5.</a:t>
            </a:r>
          </a:p>
          <a:p>
            <a:r>
              <a:rPr lang="sr-Cyrl-RS" sz="2400" b="1" dirty="0"/>
              <a:t>б</a:t>
            </a:r>
            <a:r>
              <a:rPr lang="sr-Cyrl-RS" sz="2400" b="1" dirty="0" smtClean="0"/>
              <a:t>) 4.</a:t>
            </a:r>
          </a:p>
          <a:p>
            <a:r>
              <a:rPr lang="sr-Cyrl-RS" sz="2400" b="1" dirty="0"/>
              <a:t>в</a:t>
            </a:r>
            <a:r>
              <a:rPr lang="sr-Cyrl-RS" sz="2400" b="1" dirty="0" smtClean="0"/>
              <a:t>) 1.</a:t>
            </a:r>
          </a:p>
          <a:p>
            <a:endParaRPr lang="en-US" sz="2400" b="1" dirty="0"/>
          </a:p>
        </p:txBody>
      </p:sp>
      <p:sp>
        <p:nvSpPr>
          <p:cNvPr id="7" name="Elipsa 6"/>
          <p:cNvSpPr/>
          <p:nvPr/>
        </p:nvSpPr>
        <p:spPr>
          <a:xfrm>
            <a:off x="1496290" y="4634345"/>
            <a:ext cx="290945" cy="4468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8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u="sng" dirty="0" smtClean="0">
                <a:solidFill>
                  <a:srgbClr val="FF0000"/>
                </a:solidFill>
              </a:rPr>
              <a:t>Задатак за самосталан рад:</a:t>
            </a:r>
            <a:endParaRPr lang="en-US" b="1" u="sng" dirty="0">
              <a:solidFill>
                <a:srgbClr val="FF0000"/>
              </a:solidFill>
            </a:endParaRPr>
          </a:p>
        </p:txBody>
      </p:sp>
      <p:pic>
        <p:nvPicPr>
          <p:cNvPr id="4" name="Čuvar mjesta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04" y="4332503"/>
            <a:ext cx="2162175" cy="2114550"/>
          </a:xfrm>
        </p:spPr>
      </p:pic>
      <p:sp>
        <p:nvSpPr>
          <p:cNvPr id="5" name="TextBox 4"/>
          <p:cNvSpPr txBox="1"/>
          <p:nvPr/>
        </p:nvSpPr>
        <p:spPr>
          <a:xfrm>
            <a:off x="946535" y="2182091"/>
            <a:ext cx="80582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У </a:t>
            </a:r>
            <a:r>
              <a:rPr lang="sr-Cyrl-RS" sz="2800" smtClean="0"/>
              <a:t>уџбенику „Математика </a:t>
            </a:r>
            <a:r>
              <a:rPr lang="sr-Cyrl-RS" sz="2800" dirty="0" smtClean="0"/>
              <a:t>за 2</a:t>
            </a:r>
            <a:r>
              <a:rPr lang="en-US" sz="2800" dirty="0" smtClean="0"/>
              <a:t>. </a:t>
            </a:r>
            <a:r>
              <a:rPr lang="sr-Cyrl-RS" sz="2800" dirty="0" smtClean="0"/>
              <a:t>разред“ урадити задатке на 59. страни.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068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8507" y="259773"/>
            <a:ext cx="8134157" cy="5579918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sr-Cyrl-RS" dirty="0" smtClean="0">
                <a:solidFill>
                  <a:schemeClr val="tx1"/>
                </a:solidFill>
              </a:rPr>
              <a:t/>
            </a:r>
            <a:br>
              <a:rPr lang="sr-Cyrl-RS" dirty="0" smtClean="0">
                <a:solidFill>
                  <a:schemeClr val="tx1"/>
                </a:solidFill>
              </a:rPr>
            </a:br>
            <a:r>
              <a:rPr lang="sr-Cyrl-RS" dirty="0" smtClean="0">
                <a:solidFill>
                  <a:schemeClr val="tx1"/>
                </a:solidFill>
              </a:rPr>
              <a:t/>
            </a:r>
            <a:br>
              <a:rPr lang="sr-Cyrl-RS" dirty="0" smtClean="0">
                <a:solidFill>
                  <a:schemeClr val="tx1"/>
                </a:solidFill>
              </a:rPr>
            </a:br>
            <a:r>
              <a:rPr lang="sr-Cyrl-RS" dirty="0" smtClean="0">
                <a:solidFill>
                  <a:schemeClr val="tx1"/>
                </a:solidFill>
              </a:rPr>
              <a:t>РЕДНИ БРОЈЕВИ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385" y="2367880"/>
            <a:ext cx="3962400" cy="296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>
                <a:solidFill>
                  <a:srgbClr val="FF0000"/>
                </a:solidFill>
              </a:rPr>
              <a:t>РЕДНИ БРОЈЕВИ НАМ ГОВОРЕ КОЈИ ЈЕ НЕКО ПО </a:t>
            </a:r>
            <a:r>
              <a:rPr lang="sr-Cyrl-RS" b="1" dirty="0" smtClean="0">
                <a:solidFill>
                  <a:srgbClr val="FF0000"/>
                </a:solidFill>
              </a:rPr>
              <a:t>РЕДУ</a:t>
            </a:r>
            <a:r>
              <a:rPr lang="sr-Cyrl-RS" b="1" dirty="0">
                <a:solidFill>
                  <a:schemeClr val="tx1"/>
                </a:solidFill>
              </a:rPr>
              <a:t/>
            </a:r>
            <a:br>
              <a:rPr lang="sr-Cyrl-RS" b="1" dirty="0">
                <a:solidFill>
                  <a:schemeClr val="tx1"/>
                </a:solidFill>
              </a:rPr>
            </a:br>
            <a:endParaRPr lang="en-US" dirty="0"/>
          </a:p>
        </p:txBody>
      </p:sp>
      <p:pic>
        <p:nvPicPr>
          <p:cNvPr id="4" name="Čuvar mjesta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236" y="2354408"/>
            <a:ext cx="4308692" cy="430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КАКО ИМЕНУЈЕМО РЕДНЕ БРОЈЕВЕ ?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1381272"/>
            <a:ext cx="8596668" cy="4801319"/>
          </a:xfrm>
        </p:spPr>
        <p:txBody>
          <a:bodyPr>
            <a:noAutofit/>
          </a:bodyPr>
          <a:lstStyle/>
          <a:p>
            <a:r>
              <a:rPr lang="sr-Cyrl-RS" sz="2400" b="1" dirty="0" smtClean="0">
                <a:solidFill>
                  <a:srgbClr val="FF0000"/>
                </a:solidFill>
              </a:rPr>
              <a:t>ПРВИ             </a:t>
            </a:r>
          </a:p>
          <a:p>
            <a:r>
              <a:rPr lang="sr-Cyrl-RS" sz="2400" dirty="0" smtClean="0">
                <a:solidFill>
                  <a:schemeClr val="accent1">
                    <a:lumMod val="75000"/>
                  </a:schemeClr>
                </a:solidFill>
              </a:rPr>
              <a:t>ДРУГИ</a:t>
            </a:r>
          </a:p>
          <a:p>
            <a:r>
              <a:rPr lang="sr-Cyrl-RS" sz="2400" dirty="0" smtClean="0"/>
              <a:t>ТРЕЋИ</a:t>
            </a:r>
          </a:p>
          <a:p>
            <a:r>
              <a:rPr lang="sr-Cyrl-RS" sz="2400" dirty="0" smtClean="0">
                <a:solidFill>
                  <a:srgbClr val="7030A0"/>
                </a:solidFill>
              </a:rPr>
              <a:t>ЧЕТВРТИ</a:t>
            </a:r>
          </a:p>
          <a:p>
            <a:r>
              <a:rPr lang="sr-Cyrl-RS" sz="2400" dirty="0" smtClean="0">
                <a:solidFill>
                  <a:srgbClr val="FFC000"/>
                </a:solidFill>
              </a:rPr>
              <a:t>ПЕТИ</a:t>
            </a:r>
          </a:p>
          <a:p>
            <a:r>
              <a:rPr lang="sr-Cyrl-RS" sz="2400" dirty="0" smtClean="0">
                <a:solidFill>
                  <a:srgbClr val="7030A0"/>
                </a:solidFill>
              </a:rPr>
              <a:t>ШЕСТИ</a:t>
            </a:r>
          </a:p>
          <a:p>
            <a:r>
              <a:rPr lang="sr-Cyrl-RS" sz="2400" dirty="0" smtClean="0">
                <a:solidFill>
                  <a:schemeClr val="accent3">
                    <a:lumMod val="50000"/>
                  </a:schemeClr>
                </a:solidFill>
              </a:rPr>
              <a:t>СЕДМИ</a:t>
            </a:r>
          </a:p>
          <a:p>
            <a:r>
              <a:rPr lang="sr-Cyrl-RS" sz="2400" dirty="0" smtClean="0">
                <a:solidFill>
                  <a:srgbClr val="002060"/>
                </a:solidFill>
              </a:rPr>
              <a:t>ОСМИ</a:t>
            </a:r>
          </a:p>
          <a:p>
            <a:r>
              <a:rPr lang="sr-Cyrl-RS" sz="2400" dirty="0" smtClean="0"/>
              <a:t>ДЕВЕТИ</a:t>
            </a:r>
          </a:p>
          <a:p>
            <a:r>
              <a:rPr lang="sr-Cyrl-RS" sz="2400" dirty="0" smtClean="0">
                <a:solidFill>
                  <a:srgbClr val="C00000"/>
                </a:solidFill>
              </a:rPr>
              <a:t>ДЕСЕТИ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352" y="1644071"/>
            <a:ext cx="5962650" cy="379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04597" y="311727"/>
            <a:ext cx="8596668" cy="5677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 smtClean="0"/>
              <a:t> </a:t>
            </a:r>
            <a:endParaRPr lang="sr-Cyrl-RS" b="1" dirty="0" smtClean="0"/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accent2"/>
                </a:solidFill>
              </a:rPr>
              <a:t>Бројеви до 10, које познајемо, зову се </a:t>
            </a:r>
            <a:r>
              <a:rPr lang="sr-Cyrl-RS" sz="2400" b="1" dirty="0">
                <a:solidFill>
                  <a:schemeClr val="accent2"/>
                </a:solidFill>
              </a:rPr>
              <a:t>ГЛАВНИ </a:t>
            </a:r>
            <a:r>
              <a:rPr lang="sr-Cyrl-RS" sz="2400" b="1" dirty="0" smtClean="0">
                <a:solidFill>
                  <a:schemeClr val="accent2"/>
                </a:solidFill>
              </a:rPr>
              <a:t>ИЛИ ОСНОВНИ БРОЈЕВИ.</a:t>
            </a:r>
          </a:p>
          <a:p>
            <a:pPr marL="0" indent="0">
              <a:buNone/>
            </a:pPr>
            <a:endParaRPr lang="sr-Cyrl-RS" sz="2400" b="1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sr-Cyrl-RS" sz="2400" b="1" dirty="0" smtClean="0">
                <a:solidFill>
                  <a:schemeClr val="accent2"/>
                </a:solidFill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</a:rPr>
              <a:t>НА</a:t>
            </a:r>
            <a:r>
              <a:rPr lang="sr-Cyrl-RS" sz="2400" b="1" dirty="0" smtClean="0">
                <a:solidFill>
                  <a:schemeClr val="accent2"/>
                </a:solidFill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</a:rPr>
              <a:t>ПРИМЈЕР:</a:t>
            </a:r>
            <a:r>
              <a:rPr lang="sr-Cyrl-RS" sz="2400" b="1" dirty="0" smtClean="0">
                <a:solidFill>
                  <a:schemeClr val="accent2"/>
                </a:solidFill>
              </a:rPr>
              <a:t> 5</a:t>
            </a:r>
            <a:r>
              <a:rPr lang="en-US" sz="2400" b="1" dirty="0" smtClean="0">
                <a:solidFill>
                  <a:schemeClr val="accent2"/>
                </a:solidFill>
              </a:rPr>
              <a:t> (</a:t>
            </a:r>
            <a:r>
              <a:rPr lang="sr-Cyrl-RS" sz="2400" b="1" dirty="0" smtClean="0">
                <a:solidFill>
                  <a:schemeClr val="accent2"/>
                </a:solidFill>
              </a:rPr>
              <a:t>пет)</a:t>
            </a:r>
            <a:endParaRPr lang="sr-Cyrl-RS" sz="2400" b="1" dirty="0" smtClean="0"/>
          </a:p>
          <a:p>
            <a:pPr marL="0" indent="0">
              <a:buNone/>
            </a:pPr>
            <a:endParaRPr lang="sr-Cyrl-RS" sz="2400" b="1" dirty="0" smtClean="0"/>
          </a:p>
          <a:p>
            <a:pPr marL="0" indent="0">
              <a:buNone/>
            </a:pPr>
            <a:r>
              <a:rPr lang="sr-Cyrl-RS" sz="2400" b="1" dirty="0" smtClean="0">
                <a:solidFill>
                  <a:srgbClr val="FF0000"/>
                </a:solidFill>
              </a:rPr>
              <a:t>КАДА ГЛАВНОМ БРОЈУ ДОДАМО ТАЧКУ</a:t>
            </a:r>
            <a:r>
              <a:rPr lang="en-US" sz="2400" b="1" dirty="0" smtClean="0">
                <a:solidFill>
                  <a:srgbClr val="FF0000"/>
                </a:solidFill>
              </a:rPr>
              <a:t>, </a:t>
            </a:r>
            <a:r>
              <a:rPr lang="sr-Cyrl-RS" sz="2400" b="1" dirty="0" smtClean="0">
                <a:solidFill>
                  <a:srgbClr val="FF0000"/>
                </a:solidFill>
              </a:rPr>
              <a:t>ТАДА ОН ПОСТАНЕ </a:t>
            </a:r>
            <a:r>
              <a:rPr lang="sr-Cyrl-RS" sz="2400" b="1" u="sng" dirty="0" smtClean="0">
                <a:solidFill>
                  <a:srgbClr val="FF0000"/>
                </a:solidFill>
              </a:rPr>
              <a:t>РЕДНИ БРОЈ.</a:t>
            </a:r>
          </a:p>
          <a:p>
            <a:pPr marL="0" indent="0">
              <a:buNone/>
            </a:pPr>
            <a:r>
              <a:rPr lang="sr-Cyrl-RS" sz="2400" b="1" dirty="0" smtClean="0"/>
              <a:t>                      </a:t>
            </a:r>
            <a:r>
              <a:rPr lang="sr-Cyrl-RS" sz="2400" b="1" dirty="0" smtClean="0">
                <a:solidFill>
                  <a:srgbClr val="FF0000"/>
                </a:solidFill>
              </a:rPr>
              <a:t>5</a:t>
            </a:r>
            <a:r>
              <a:rPr lang="sr-Cyrl-RS" sz="2400" b="1" dirty="0">
                <a:solidFill>
                  <a:srgbClr val="FF0000"/>
                </a:solidFill>
              </a:rPr>
              <a:t>. </a:t>
            </a:r>
            <a:r>
              <a:rPr lang="sr-Cyrl-RS" sz="2400" b="1" dirty="0" smtClean="0">
                <a:solidFill>
                  <a:srgbClr val="FF0000"/>
                </a:solidFill>
              </a:rPr>
              <a:t>(пети)</a:t>
            </a:r>
          </a:p>
          <a:p>
            <a:pPr marL="0" indent="0">
              <a:buNone/>
            </a:pPr>
            <a:r>
              <a:rPr lang="sr-Cyrl-RS" sz="2400" b="1" dirty="0"/>
              <a:t> </a:t>
            </a:r>
            <a:r>
              <a:rPr lang="sr-Cyrl-RS" sz="2400" b="1" dirty="0" smtClean="0"/>
              <a:t>                                                   </a:t>
            </a:r>
            <a:endParaRPr lang="sr-Cyrl-R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3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677334" y="561109"/>
            <a:ext cx="8596668" cy="5480253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   </a:t>
            </a:r>
          </a:p>
          <a:p>
            <a:pPr marL="0" indent="0">
              <a:buNone/>
            </a:pPr>
            <a:r>
              <a:rPr lang="sr-Cyrl-RS" dirty="0" smtClean="0"/>
              <a:t>   </a:t>
            </a:r>
            <a:endParaRPr lang="en-US" dirty="0"/>
          </a:p>
        </p:txBody>
      </p:sp>
      <p:sp>
        <p:nvSpPr>
          <p:cNvPr id="4" name="Pravougaonik 3"/>
          <p:cNvSpPr/>
          <p:nvPr/>
        </p:nvSpPr>
        <p:spPr>
          <a:xfrm>
            <a:off x="1319646" y="561109"/>
            <a:ext cx="795435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b="1" dirty="0" smtClean="0"/>
              <a:t> </a:t>
            </a:r>
          </a:p>
          <a:p>
            <a:pPr algn="ctr"/>
            <a:endParaRPr lang="sr-Cyrl-RS" sz="2400" dirty="0"/>
          </a:p>
          <a:p>
            <a:r>
              <a:rPr lang="sr-Cyrl-RS" sz="2400" dirty="0">
                <a:solidFill>
                  <a:srgbClr val="FF0000"/>
                </a:solidFill>
              </a:rPr>
              <a:t>      </a:t>
            </a:r>
            <a:endParaRPr lang="sr-Cyrl-RS" sz="2400" dirty="0" smtClean="0">
              <a:solidFill>
                <a:srgbClr val="FF0000"/>
              </a:solidFill>
            </a:endParaRPr>
          </a:p>
          <a:p>
            <a:r>
              <a:rPr lang="sr-Cyrl-RS" sz="2400" dirty="0">
                <a:solidFill>
                  <a:srgbClr val="FF0000"/>
                </a:solidFill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     1  ЈЕДАН                                     1</a:t>
            </a:r>
            <a:r>
              <a:rPr lang="en-US" sz="2400" dirty="0" smtClean="0">
                <a:solidFill>
                  <a:srgbClr val="FF0000"/>
                </a:solidFill>
              </a:rPr>
              <a:t>. </a:t>
            </a:r>
            <a:r>
              <a:rPr lang="sr-Cyrl-RS" sz="2400" dirty="0" smtClean="0">
                <a:solidFill>
                  <a:srgbClr val="FF0000"/>
                </a:solidFill>
              </a:rPr>
              <a:t>ПРВИ</a:t>
            </a:r>
            <a:endParaRPr lang="sr-Cyrl-RS" sz="2400" dirty="0">
              <a:solidFill>
                <a:srgbClr val="FF0000"/>
              </a:solidFill>
            </a:endParaRPr>
          </a:p>
          <a:p>
            <a:r>
              <a:rPr lang="sr-Cyrl-RS" sz="2400" dirty="0">
                <a:solidFill>
                  <a:schemeClr val="accent1">
                    <a:lumMod val="50000"/>
                  </a:schemeClr>
                </a:solidFill>
              </a:rPr>
              <a:t>      </a:t>
            </a: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2  </a:t>
            </a:r>
            <a:r>
              <a:rPr lang="sr-Cyrl-RS" sz="2400" dirty="0">
                <a:solidFill>
                  <a:schemeClr val="accent1">
                    <a:lumMod val="50000"/>
                  </a:schemeClr>
                </a:solidFill>
              </a:rPr>
              <a:t>ДВА                                        </a:t>
            </a: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 2.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ДРУГИ</a:t>
            </a:r>
            <a:endParaRPr lang="sr-Cyrl-R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sr-Cyrl-RS" sz="2400" dirty="0">
                <a:solidFill>
                  <a:schemeClr val="accent4">
                    <a:lumMod val="75000"/>
                  </a:schemeClr>
                </a:solidFill>
              </a:rPr>
              <a:t>      3 </a:t>
            </a:r>
            <a:r>
              <a:rPr lang="sr-Cyrl-RS" sz="2400" dirty="0" smtClean="0">
                <a:solidFill>
                  <a:schemeClr val="accent4">
                    <a:lumMod val="75000"/>
                  </a:schemeClr>
                </a:solidFill>
              </a:rPr>
              <a:t> ТРИ                                         3</a:t>
            </a:r>
            <a:r>
              <a:rPr lang="en-US" sz="2400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sr-Cyrl-RS" sz="2400" dirty="0" smtClean="0">
                <a:solidFill>
                  <a:schemeClr val="accent4">
                    <a:lumMod val="75000"/>
                  </a:schemeClr>
                </a:solidFill>
              </a:rPr>
              <a:t>ТРЕЋИ</a:t>
            </a:r>
            <a:endParaRPr lang="sr-Cyrl-RS" sz="24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sr-Cyrl-RS" sz="2400" dirty="0">
                <a:solidFill>
                  <a:schemeClr val="accent2"/>
                </a:solidFill>
              </a:rPr>
              <a:t>      4 </a:t>
            </a:r>
            <a:r>
              <a:rPr lang="sr-Cyrl-RS" sz="2400" dirty="0" smtClean="0">
                <a:solidFill>
                  <a:schemeClr val="accent2"/>
                </a:solidFill>
              </a:rPr>
              <a:t> ЧЕТИРИ                                   4.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sr-Cyrl-RS" sz="2400" dirty="0" smtClean="0">
                <a:solidFill>
                  <a:schemeClr val="accent2"/>
                </a:solidFill>
              </a:rPr>
              <a:t>ЧЕТВРТИ</a:t>
            </a:r>
            <a:endParaRPr lang="sr-Cyrl-RS" sz="2400" dirty="0">
              <a:solidFill>
                <a:schemeClr val="accent2"/>
              </a:solidFill>
            </a:endParaRPr>
          </a:p>
          <a:p>
            <a:r>
              <a:rPr lang="sr-Cyrl-RS" sz="2400" dirty="0">
                <a:solidFill>
                  <a:srgbClr val="C00000"/>
                </a:solidFill>
              </a:rPr>
              <a:t>      5 </a:t>
            </a:r>
            <a:r>
              <a:rPr lang="sr-Cyrl-RS" sz="2400" dirty="0" smtClean="0">
                <a:solidFill>
                  <a:srgbClr val="C00000"/>
                </a:solidFill>
              </a:rPr>
              <a:t> ПЕТ                                         5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  <a:r>
              <a:rPr lang="sr-Cyrl-RS" sz="2400" dirty="0" smtClean="0">
                <a:solidFill>
                  <a:srgbClr val="C00000"/>
                </a:solidFill>
              </a:rPr>
              <a:t> </a:t>
            </a:r>
            <a:r>
              <a:rPr lang="sr-Cyrl-RS" sz="2400" dirty="0">
                <a:solidFill>
                  <a:srgbClr val="C00000"/>
                </a:solidFill>
              </a:rPr>
              <a:t>ПЕТИ</a:t>
            </a:r>
          </a:p>
          <a:p>
            <a:r>
              <a:rPr lang="sr-Cyrl-RS" sz="2400" dirty="0">
                <a:solidFill>
                  <a:srgbClr val="FFC000"/>
                </a:solidFill>
              </a:rPr>
              <a:t>      6 </a:t>
            </a:r>
            <a:r>
              <a:rPr lang="sr-Cyrl-RS" sz="2400" dirty="0" smtClean="0">
                <a:solidFill>
                  <a:srgbClr val="FFC000"/>
                </a:solidFill>
              </a:rPr>
              <a:t> ШЕСТ                                      6. ШЕСТИ</a:t>
            </a:r>
            <a:endParaRPr lang="sr-Cyrl-RS" sz="2400" dirty="0">
              <a:solidFill>
                <a:srgbClr val="FFC000"/>
              </a:solidFill>
            </a:endParaRPr>
          </a:p>
          <a:p>
            <a:r>
              <a:rPr lang="sr-Cyrl-R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7  СЕДАМ                                    7. СЕДМИ</a:t>
            </a:r>
            <a:endParaRPr lang="sr-Cyrl-R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r-Cyrl-R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</a:t>
            </a:r>
            <a:r>
              <a:rPr lang="sr-Cyrl-RS" sz="2400" dirty="0" smtClean="0"/>
              <a:t>8  ОСАМ                                      8. ОСМИ</a:t>
            </a:r>
          </a:p>
          <a:p>
            <a:r>
              <a:rPr lang="sr-Cyrl-RS" sz="2400" dirty="0" smtClean="0">
                <a:solidFill>
                  <a:srgbClr val="FF0000"/>
                </a:solidFill>
              </a:rPr>
              <a:t>      9  ДЕВЕТ                                     9.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</a:rPr>
              <a:t>ДЕВЕТИ                                                    </a:t>
            </a:r>
            <a:endParaRPr lang="sr-Cyrl-RS" sz="2400" dirty="0">
              <a:solidFill>
                <a:srgbClr val="FF0000"/>
              </a:solidFill>
            </a:endParaRPr>
          </a:p>
          <a:p>
            <a:r>
              <a:rPr lang="sr-Cyrl-RS" sz="2400" dirty="0">
                <a:solidFill>
                  <a:schemeClr val="accent5">
                    <a:lumMod val="75000"/>
                  </a:schemeClr>
                </a:solidFill>
              </a:rPr>
              <a:t>     10  </a:t>
            </a:r>
            <a:r>
              <a:rPr lang="sr-Cyrl-RS" sz="2400" dirty="0" smtClean="0">
                <a:solidFill>
                  <a:schemeClr val="accent5">
                    <a:lumMod val="75000"/>
                  </a:schemeClr>
                </a:solidFill>
              </a:rPr>
              <a:t>ДЕСЕТ                                   10. ДЕСЕТИ</a:t>
            </a:r>
            <a:endParaRPr lang="sr-Cyrl-RS" sz="2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sr-Cyrl-R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sr-Cyrl-RS" sz="2000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</a:t>
            </a:r>
            <a:endParaRPr lang="sr-Cyrl-R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Strelica za desno 4"/>
          <p:cNvSpPr/>
          <p:nvPr/>
        </p:nvSpPr>
        <p:spPr>
          <a:xfrm>
            <a:off x="3967749" y="1423554"/>
            <a:ext cx="2015837" cy="4364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56098" y="294913"/>
            <a:ext cx="3740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u="sng" dirty="0" smtClean="0"/>
              <a:t>ОСНОВНИ (ГЛАВНИ)</a:t>
            </a:r>
          </a:p>
          <a:p>
            <a:r>
              <a:rPr lang="sr-Cyrl-RS" sz="2400" b="1" u="sng" dirty="0" smtClean="0"/>
              <a:t>    БРОЈЕВИ</a:t>
            </a:r>
            <a:endParaRPr lang="en-US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983586" y="294913"/>
            <a:ext cx="3195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u="sng" dirty="0" smtClean="0"/>
              <a:t>РЕДНИ БРОЈЕВИ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64047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4790" y="1105148"/>
            <a:ext cx="1413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      </a:t>
            </a:r>
            <a:r>
              <a:rPr lang="sr-Cyrl-RS" b="1" dirty="0" smtClean="0"/>
              <a:t>Десети</a:t>
            </a:r>
            <a:r>
              <a:rPr lang="sr-Cyrl-RS" dirty="0" smtClean="0"/>
              <a:t>       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38102" y="1105148"/>
            <a:ext cx="862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10.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61457" y="1720447"/>
            <a:ext cx="607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   8.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1292" y="1654001"/>
            <a:ext cx="93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Осми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99728" y="2291861"/>
            <a:ext cx="935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/>
              <a:t>Шести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38102" y="2328017"/>
            <a:ext cx="535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6.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99955" y="3129941"/>
            <a:ext cx="6275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2. Заокружи </a:t>
            </a:r>
            <a:r>
              <a:rPr lang="sr-Cyrl-RS" sz="2400" b="1" dirty="0" smtClean="0">
                <a:solidFill>
                  <a:srgbClr val="7030A0"/>
                </a:solidFill>
              </a:rPr>
              <a:t>четврту</a:t>
            </a:r>
            <a:r>
              <a:rPr lang="sr-Cyrl-RS" sz="2400" b="1" dirty="0" smtClean="0"/>
              <a:t> књигу.</a:t>
            </a:r>
            <a:endParaRPr lang="en-US" sz="2400" b="1" dirty="0"/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910" y="4133870"/>
            <a:ext cx="1538287" cy="853212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41" y="3640719"/>
            <a:ext cx="1697182" cy="1697182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824" y="4062578"/>
            <a:ext cx="1948295" cy="995795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700" y="3799853"/>
            <a:ext cx="1145300" cy="132981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100819" y="426641"/>
            <a:ext cx="706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1. </a:t>
            </a:r>
            <a:r>
              <a:rPr lang="sr-Cyrl-RS" sz="2400" b="1" dirty="0"/>
              <a:t>Напиши</a:t>
            </a:r>
            <a:r>
              <a:rPr lang="sr-Cyrl-RS" sz="2400" b="1" u="sng" dirty="0">
                <a:solidFill>
                  <a:srgbClr val="FF0000"/>
                </a:solidFill>
              </a:rPr>
              <a:t> редним  </a:t>
            </a:r>
            <a:r>
              <a:rPr lang="sr-Cyrl-RS" sz="2400" b="1" dirty="0"/>
              <a:t>бројевима</a:t>
            </a:r>
            <a:r>
              <a:rPr lang="sr-Cyrl-RS" sz="2400" b="1" dirty="0" smtClean="0"/>
              <a:t>:</a:t>
            </a:r>
          </a:p>
        </p:txBody>
      </p:sp>
      <p:pic>
        <p:nvPicPr>
          <p:cNvPr id="25" name="Slika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0323" y="1952"/>
            <a:ext cx="1945593" cy="148753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269" y="3963376"/>
            <a:ext cx="1027359" cy="1275471"/>
          </a:xfrm>
          <a:prstGeom prst="rect">
            <a:avLst/>
          </a:prstGeom>
        </p:spPr>
      </p:pic>
      <p:sp>
        <p:nvSpPr>
          <p:cNvPr id="2" name="Elipsa 1"/>
          <p:cNvSpPr/>
          <p:nvPr/>
        </p:nvSpPr>
        <p:spPr>
          <a:xfrm>
            <a:off x="6369242" y="3640719"/>
            <a:ext cx="1595581" cy="2032717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84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/>
      <p:bldP spid="13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375" y="1192393"/>
            <a:ext cx="84166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3.</a:t>
            </a:r>
            <a:r>
              <a:rPr lang="sr-Cyrl-RS" sz="2400" b="1" dirty="0"/>
              <a:t> </a:t>
            </a:r>
            <a:r>
              <a:rPr lang="sr-Cyrl-RS" sz="2400" b="1" dirty="0" smtClean="0"/>
              <a:t>Црвеном бојицом повежи </a:t>
            </a:r>
            <a:r>
              <a:rPr lang="sr-Cyrl-RS" sz="2400" b="1" dirty="0" smtClean="0">
                <a:solidFill>
                  <a:srgbClr val="FF0000"/>
                </a:solidFill>
              </a:rPr>
              <a:t>редни број </a:t>
            </a:r>
            <a:r>
              <a:rPr lang="sr-Cyrl-RS" sz="2400" b="1" dirty="0" smtClean="0"/>
              <a:t>и ријеч,</a:t>
            </a:r>
            <a:r>
              <a:rPr lang="en-US" sz="2400" b="1" dirty="0"/>
              <a:t> </a:t>
            </a:r>
            <a:r>
              <a:rPr lang="sr-Cyrl-RS" sz="2400" b="1" dirty="0" smtClean="0"/>
              <a:t>а плавом бојицом </a:t>
            </a:r>
            <a:r>
              <a:rPr lang="sr-Cyrl-RS" sz="2400" b="1" dirty="0" smtClean="0">
                <a:solidFill>
                  <a:schemeClr val="accent2"/>
                </a:solidFill>
              </a:rPr>
              <a:t>главни број </a:t>
            </a:r>
            <a:r>
              <a:rPr lang="sr-Cyrl-RS" sz="2400" b="1" dirty="0" smtClean="0"/>
              <a:t>и одговарајућу ријеч.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5883" y="3127129"/>
            <a:ext cx="1205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шести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41747" y="4227055"/>
            <a:ext cx="748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три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408217" y="3127129"/>
            <a:ext cx="524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7030A0"/>
                </a:solidFill>
              </a:rPr>
              <a:t>6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22695" y="3127129"/>
            <a:ext cx="524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7030A0"/>
                </a:solidFill>
              </a:rPr>
              <a:t>3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8531" y="4304047"/>
            <a:ext cx="54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7030A0"/>
                </a:solidFill>
              </a:rPr>
              <a:t>3.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37171" y="4227055"/>
            <a:ext cx="127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шест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3308206" y="4304047"/>
            <a:ext cx="540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7030A0"/>
                </a:solidFill>
              </a:rPr>
              <a:t>6.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7172" y="3127129"/>
            <a:ext cx="12780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/>
              <a:t>трећи</a:t>
            </a:r>
            <a:endParaRPr lang="en-US" sz="2800" dirty="0"/>
          </a:p>
        </p:txBody>
      </p:sp>
      <p:cxnSp>
        <p:nvCxnSpPr>
          <p:cNvPr id="3" name="Prava linija spajanja sa strelicom 2"/>
          <p:cNvCxnSpPr>
            <a:stCxn id="8" idx="3"/>
          </p:cNvCxnSpPr>
          <p:nvPr/>
        </p:nvCxnSpPr>
        <p:spPr>
          <a:xfrm flipV="1">
            <a:off x="2289892" y="3650349"/>
            <a:ext cx="2728917" cy="838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Prava linija spajanja sa strelicom 17"/>
          <p:cNvCxnSpPr>
            <a:stCxn id="14" idx="1"/>
          </p:cNvCxnSpPr>
          <p:nvPr/>
        </p:nvCxnSpPr>
        <p:spPr>
          <a:xfrm flipH="1" flipV="1">
            <a:off x="3670587" y="3519544"/>
            <a:ext cx="2766584" cy="969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Prava linija spajanja sa strelicom 20"/>
          <p:cNvCxnSpPr>
            <a:stCxn id="16" idx="1"/>
          </p:cNvCxnSpPr>
          <p:nvPr/>
        </p:nvCxnSpPr>
        <p:spPr>
          <a:xfrm flipH="1">
            <a:off x="5268191" y="3388739"/>
            <a:ext cx="1168981" cy="10999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rava linija spajanja sa strelicom 23"/>
          <p:cNvCxnSpPr>
            <a:endCxn id="15" idx="1"/>
          </p:cNvCxnSpPr>
          <p:nvPr/>
        </p:nvCxnSpPr>
        <p:spPr>
          <a:xfrm>
            <a:off x="2441864" y="3388739"/>
            <a:ext cx="866342" cy="11769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Slika 3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299" y="5034382"/>
            <a:ext cx="4956464" cy="173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9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6744" y="561109"/>
            <a:ext cx="89881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  <a:r>
              <a:rPr lang="sr-Cyrl-RS" sz="2400" b="1" dirty="0" smtClean="0"/>
              <a:t>. У школској трци учествовали су Петар, Михајло, Младен и Јован.Током трке, Михајло је био 1., Петар 2., Јован 3. </a:t>
            </a:r>
            <a:r>
              <a:rPr lang="en-US" sz="2400" b="1" dirty="0" smtClean="0"/>
              <a:t>a</a:t>
            </a:r>
            <a:r>
              <a:rPr lang="sr-Cyrl-RS" sz="2400" b="1" dirty="0" smtClean="0"/>
              <a:t> </a:t>
            </a:r>
            <a:r>
              <a:rPr lang="sr-Cyrl-RS" sz="2400" b="1" dirty="0" smtClean="0"/>
              <a:t>Младен 4. Пред сами циљ Јован је престигао Михајла. Која мјеста су дјечаци освојили у трчању?</a:t>
            </a:r>
            <a:endParaRPr lang="en-US" sz="24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182" y="2130769"/>
            <a:ext cx="4073236" cy="18640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5282" y="4021282"/>
            <a:ext cx="645275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/>
              <a:t>Јован је освојио </a:t>
            </a:r>
            <a:r>
              <a:rPr lang="sr-Cyrl-RS" sz="2400" b="1" u="sng" dirty="0" smtClean="0"/>
              <a:t>1</a:t>
            </a:r>
            <a:r>
              <a:rPr lang="en-US" sz="2400" b="1" u="sng" dirty="0"/>
              <a:t>.</a:t>
            </a:r>
            <a:r>
              <a:rPr lang="sr-Cyrl-RS" sz="2400" b="1" u="sng" dirty="0" smtClean="0"/>
              <a:t> </a:t>
            </a:r>
            <a:r>
              <a:rPr lang="sr-Cyrl-RS" sz="2400" b="1" dirty="0" smtClean="0"/>
              <a:t>мјесто.</a:t>
            </a:r>
          </a:p>
          <a:p>
            <a:endParaRPr lang="sr-Cyrl-RS" sz="2400" b="1" dirty="0" smtClean="0"/>
          </a:p>
          <a:p>
            <a:r>
              <a:rPr lang="sr-Cyrl-RS" sz="2400" b="1" dirty="0" smtClean="0"/>
              <a:t>Михајло је освојио  </a:t>
            </a:r>
            <a:r>
              <a:rPr lang="sr-Cyrl-RS" sz="2400" b="1" u="sng" dirty="0" smtClean="0"/>
              <a:t>2.</a:t>
            </a:r>
            <a:r>
              <a:rPr lang="en-US" sz="2400" b="1" u="sng" dirty="0" smtClean="0"/>
              <a:t> </a:t>
            </a:r>
            <a:r>
              <a:rPr lang="sr-Cyrl-RS" sz="2400" b="1" dirty="0" smtClean="0"/>
              <a:t>мјесто.</a:t>
            </a:r>
          </a:p>
          <a:p>
            <a:endParaRPr lang="sr-Cyrl-RS" sz="2400" b="1" dirty="0" smtClean="0"/>
          </a:p>
          <a:p>
            <a:r>
              <a:rPr lang="sr-Cyrl-RS" sz="2400" b="1" dirty="0" smtClean="0"/>
              <a:t>Петар је освојио </a:t>
            </a:r>
            <a:r>
              <a:rPr lang="sr-Cyrl-RS" sz="2400" b="1" u="sng" dirty="0" smtClean="0"/>
              <a:t>3</a:t>
            </a:r>
            <a:r>
              <a:rPr lang="en-US" sz="2400" b="1" u="sng" dirty="0" smtClean="0"/>
              <a:t>. </a:t>
            </a:r>
            <a:r>
              <a:rPr lang="sr-Cyrl-RS" sz="2400" b="1" u="sng" dirty="0" smtClean="0"/>
              <a:t> </a:t>
            </a:r>
            <a:r>
              <a:rPr lang="sr-Cyrl-RS" sz="2400" b="1" dirty="0" smtClean="0"/>
              <a:t>мјесто.</a:t>
            </a:r>
          </a:p>
          <a:p>
            <a:endParaRPr lang="sr-Cyrl-RS" sz="2400" b="1" dirty="0" smtClean="0"/>
          </a:p>
          <a:p>
            <a:r>
              <a:rPr lang="sr-Cyrl-RS" sz="2400" b="1" dirty="0" smtClean="0"/>
              <a:t>Младен је освојио </a:t>
            </a:r>
            <a:r>
              <a:rPr lang="sr-Cyrl-RS" sz="2400" b="1" u="sng" dirty="0" smtClean="0"/>
              <a:t>4.</a:t>
            </a:r>
            <a:r>
              <a:rPr lang="en-US" sz="2400" b="1" u="sng" dirty="0" smtClean="0"/>
              <a:t> </a:t>
            </a:r>
            <a:r>
              <a:rPr lang="sr-Cyrl-RS" sz="2400" b="1" dirty="0" smtClean="0"/>
              <a:t>мјесто.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1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</TotalTime>
  <Words>330</Words>
  <Application>Microsoft Office PowerPoint</Application>
  <PresentationFormat>Široki ekran</PresentationFormat>
  <Paragraphs>76</Paragraphs>
  <Slides>11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Faseta</vt:lpstr>
      <vt:lpstr>Maтематика</vt:lpstr>
      <vt:lpstr>  РЕДНИ БРОЈЕВИ</vt:lpstr>
      <vt:lpstr>РЕДНИ БРОЈЕВИ НАМ ГОВОРЕ КОЈИ ЈЕ НЕКО ПО РЕДУ </vt:lpstr>
      <vt:lpstr>КАКО ИМЕНУЈЕМО РЕДНЕ БРОЈЕВЕ ?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Задатак за самосталан рад: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Maтематика</dc:title>
  <dc:creator>MM</dc:creator>
  <cp:lastModifiedBy>MM</cp:lastModifiedBy>
  <cp:revision>53</cp:revision>
  <dcterms:created xsi:type="dcterms:W3CDTF">2020-11-06T21:08:32Z</dcterms:created>
  <dcterms:modified xsi:type="dcterms:W3CDTF">2020-11-10T04:32:51Z</dcterms:modified>
</cp:coreProperties>
</file>