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72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CS" smtClean="0"/>
              <a:t>Kliknite i uredite stil podnaslova mastera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09911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CS" smtClean="0"/>
              <a:t>Kliknite na ikonu i dodajte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91845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nat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1178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sr-Latn-CS" smtClean="0"/>
              <a:t>Kliknite i uredite tekst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6243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a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783496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25181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e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CS" smtClean="0"/>
              <a:t>Kliknite na ikonu i dodajte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CS" smtClean="0"/>
              <a:t>Kliknite na ikonu i dodajte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CS" smtClean="0"/>
              <a:t>Kliknite na ikonu i dodajte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151316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453548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47004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1215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285080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71517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15209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01702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35289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05171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CS" smtClean="0"/>
              <a:t>Kliknite na ikonu i dodajte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22758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26FA067-3BAF-478D-A340-4D6BEB370DF2}" type="datetimeFigureOut">
              <a:rPr lang="bs-Latn-BA" smtClean="0"/>
              <a:t>19.11.2020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1C801-47BE-4C18-A854-69B2E4B60B7D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6591396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69701" y="687946"/>
            <a:ext cx="10921284" cy="3329581"/>
          </a:xfrm>
        </p:spPr>
        <p:txBody>
          <a:bodyPr/>
          <a:lstStyle/>
          <a:p>
            <a:pPr algn="ctr"/>
            <a:r>
              <a:rPr lang="sr-Cyrl-RS" sz="6000" b="1" dirty="0" smtClean="0"/>
              <a:t>КАРАКТЕР И ВРСТЕ ТЕКСТУРЕ</a:t>
            </a:r>
            <a:endParaRPr lang="bs-Latn-BA" sz="6000" b="1" dirty="0"/>
          </a:p>
        </p:txBody>
      </p:sp>
    </p:spTree>
    <p:extLst>
      <p:ext uri="{BB962C8B-B14F-4D97-AF65-F5344CB8AC3E}">
        <p14:creationId xmlns:p14="http://schemas.microsoft.com/office/powerpoint/2010/main" val="2307282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-02-05-ce4aca26fab9c15b7386af6e4ca6182e29aed78af1edd64d461f45deb0fa5083_cd2f96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072" y="156155"/>
            <a:ext cx="11595279" cy="65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1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t="20845" r="10383" b="11362"/>
          <a:stretch/>
        </p:blipFill>
        <p:spPr>
          <a:xfrm>
            <a:off x="1146220" y="734095"/>
            <a:ext cx="3843235" cy="58788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600" y="734095"/>
            <a:ext cx="4409135" cy="58788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Okvir za tekst 3"/>
          <p:cNvSpPr txBox="1"/>
          <p:nvPr/>
        </p:nvSpPr>
        <p:spPr>
          <a:xfrm>
            <a:off x="1184857" y="115910"/>
            <a:ext cx="5048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err="1" smtClean="0"/>
              <a:t>Примјери</a:t>
            </a:r>
            <a:r>
              <a:rPr lang="sr-Cyrl-RS" sz="2000" b="1" dirty="0" smtClean="0"/>
              <a:t> ученичких радова</a:t>
            </a:r>
            <a:endParaRPr lang="bs-Latn-BA" sz="2000" b="1" dirty="0"/>
          </a:p>
        </p:txBody>
      </p:sp>
    </p:spTree>
    <p:extLst>
      <p:ext uri="{BB962C8B-B14F-4D97-AF65-F5344CB8AC3E}">
        <p14:creationId xmlns:p14="http://schemas.microsoft.com/office/powerpoint/2010/main" val="202026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16808" r="8713" b="16901"/>
          <a:stretch/>
        </p:blipFill>
        <p:spPr>
          <a:xfrm>
            <a:off x="1429553" y="450759"/>
            <a:ext cx="4077094" cy="575685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4310" r="14740" b="6772"/>
          <a:stretch/>
        </p:blipFill>
        <p:spPr>
          <a:xfrm rot="5400000">
            <a:off x="5900008" y="1260641"/>
            <a:ext cx="5756857" cy="413709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53457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075" r="12023" b="9296"/>
          <a:stretch/>
        </p:blipFill>
        <p:spPr>
          <a:xfrm rot="5400000">
            <a:off x="914401" y="708338"/>
            <a:ext cx="4146998" cy="566670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5510" t="3932" r="8139" b="6499"/>
          <a:stretch/>
        </p:blipFill>
        <p:spPr>
          <a:xfrm rot="16200000">
            <a:off x="7006971" y="674854"/>
            <a:ext cx="4146996" cy="573367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68280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1504" r="8769" b="10234"/>
          <a:stretch/>
        </p:blipFill>
        <p:spPr>
          <a:xfrm>
            <a:off x="1120462" y="321971"/>
            <a:ext cx="4108360" cy="605307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6" r="4374" b="4038"/>
          <a:stretch/>
        </p:blipFill>
        <p:spPr>
          <a:xfrm>
            <a:off x="6279324" y="321970"/>
            <a:ext cx="3843470" cy="603829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78911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7" t="3193" r="7518" b="9296"/>
          <a:stretch/>
        </p:blipFill>
        <p:spPr>
          <a:xfrm>
            <a:off x="811369" y="412124"/>
            <a:ext cx="4146998" cy="600155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7129" r="7379" b="23640"/>
          <a:stretch/>
        </p:blipFill>
        <p:spPr>
          <a:xfrm>
            <a:off x="6658377" y="412124"/>
            <a:ext cx="4250029" cy="603177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8890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t="16714" r="11050" b="14366"/>
          <a:stretch/>
        </p:blipFill>
        <p:spPr>
          <a:xfrm>
            <a:off x="1365159" y="528033"/>
            <a:ext cx="3993224" cy="576973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16150" r="7267" b="1033"/>
          <a:stretch/>
        </p:blipFill>
        <p:spPr>
          <a:xfrm>
            <a:off x="6684135" y="528033"/>
            <a:ext cx="4713669" cy="580650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54362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16714" r="6710" b="10610"/>
          <a:stretch/>
        </p:blipFill>
        <p:spPr>
          <a:xfrm>
            <a:off x="3799267" y="180303"/>
            <a:ext cx="4430333" cy="649446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79986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270454" y="2395471"/>
            <a:ext cx="117197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400" b="1" dirty="0" err="1" smtClean="0"/>
              <a:t>Осјећај</a:t>
            </a:r>
            <a:r>
              <a:rPr lang="sr-Cyrl-RS" sz="2400" b="1" dirty="0" smtClean="0"/>
              <a:t> сувоће, храпавости, глаткоће и слично, проистичу из </a:t>
            </a:r>
            <a:r>
              <a:rPr lang="sr-Cyrl-RS" sz="2400" b="1" dirty="0" err="1" smtClean="0"/>
              <a:t>осјећаја</a:t>
            </a:r>
            <a:r>
              <a:rPr lang="sr-Cyrl-RS" sz="2400" b="1" dirty="0" smtClean="0"/>
              <a:t> додира. Путем чула додира </a:t>
            </a:r>
            <a:r>
              <a:rPr lang="sr-Cyrl-RS" sz="2400" b="1" dirty="0" err="1" smtClean="0"/>
              <a:t>осјећамо</a:t>
            </a:r>
            <a:r>
              <a:rPr lang="sr-Cyrl-RS" sz="2400" b="1" dirty="0" smtClean="0"/>
              <a:t> површину  датог облика, какав је квалитет и сама површина тог облика то се у ликовним </a:t>
            </a:r>
            <a:r>
              <a:rPr lang="sr-Cyrl-RS" sz="2400" b="1" dirty="0" err="1" smtClean="0"/>
              <a:t>умјетностима</a:t>
            </a:r>
            <a:r>
              <a:rPr lang="sr-Cyrl-RS" sz="2400" b="1" dirty="0" smtClean="0"/>
              <a:t> зове текстура. Кад </a:t>
            </a:r>
            <a:r>
              <a:rPr lang="sr-Cyrl-RS" sz="2400" b="1" dirty="0" smtClean="0"/>
              <a:t>додирнемо површину </a:t>
            </a:r>
            <a:r>
              <a:rPr lang="sr-Cyrl-RS" sz="2400" b="1" dirty="0" smtClean="0"/>
              <a:t>неког предмета, откривамо какав је квалитет, </a:t>
            </a:r>
            <a:r>
              <a:rPr lang="sr-Cyrl-RS" sz="2400" b="1" dirty="0" err="1" smtClean="0"/>
              <a:t>осјећамо</a:t>
            </a:r>
            <a:r>
              <a:rPr lang="sr-Cyrl-RS" sz="2400" b="1" dirty="0" smtClean="0"/>
              <a:t> да ли је та површина: глатка, храпава, сува, мокра. Поред тога што је текстура опипљива она је и видна. </a:t>
            </a:r>
          </a:p>
          <a:p>
            <a:pPr algn="just"/>
            <a:r>
              <a:rPr lang="sr-Cyrl-RS" sz="2400" b="1" dirty="0" smtClean="0"/>
              <a:t>Текстура је у ликовној </a:t>
            </a:r>
            <a:r>
              <a:rPr lang="sr-Cyrl-RS" sz="2400" b="1" dirty="0" err="1" smtClean="0"/>
              <a:t>умјетности</a:t>
            </a:r>
            <a:r>
              <a:rPr lang="sr-Cyrl-RS" sz="2400" b="1" dirty="0" smtClean="0"/>
              <a:t> исто тако важан композицијски елемент као и  облик, боја, </a:t>
            </a:r>
            <a:r>
              <a:rPr lang="sr-Cyrl-RS" sz="2400" b="1" dirty="0" err="1" smtClean="0"/>
              <a:t>свјетлина</a:t>
            </a:r>
            <a:r>
              <a:rPr lang="sr-Cyrl-RS" sz="2400" b="1" dirty="0"/>
              <a:t> </a:t>
            </a:r>
            <a:r>
              <a:rPr lang="sr-Cyrl-RS" sz="2400" b="1" dirty="0" smtClean="0"/>
              <a:t>итд.</a:t>
            </a:r>
            <a:endParaRPr lang="bs-Latn-BA" sz="2400" b="1" dirty="0"/>
          </a:p>
        </p:txBody>
      </p:sp>
      <p:sp>
        <p:nvSpPr>
          <p:cNvPr id="3" name="Okvir za tekst 2"/>
          <p:cNvSpPr txBox="1"/>
          <p:nvPr/>
        </p:nvSpPr>
        <p:spPr>
          <a:xfrm>
            <a:off x="296213" y="1195142"/>
            <a:ext cx="11947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400" b="1" dirty="0" smtClean="0"/>
              <a:t>На претходним  часовима упознали сте се са текстуром кроз разне ликовне технике са разним ликовним материјалима. Радили сте текстуру у глини.</a:t>
            </a:r>
            <a:endParaRPr lang="bs-Latn-BA" sz="2400" b="1" dirty="0"/>
          </a:p>
        </p:txBody>
      </p:sp>
    </p:spTree>
    <p:extLst>
      <p:ext uri="{BB962C8B-B14F-4D97-AF65-F5344CB8AC3E}">
        <p14:creationId xmlns:p14="http://schemas.microsoft.com/office/powerpoint/2010/main" val="426398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167425" y="231819"/>
            <a:ext cx="11075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На претходним часовима текстуру смо радили у различитим техникама и са различитим материјалима : ЦРТАЧКА ТЕКСТУРА</a:t>
            </a:r>
            <a:endParaRPr lang="bs-Latn-BA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" t="1021" r="1644" b="4542"/>
          <a:stretch/>
        </p:blipFill>
        <p:spPr>
          <a:xfrm>
            <a:off x="3850783" y="878150"/>
            <a:ext cx="4520484" cy="57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4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141668" y="193183"/>
            <a:ext cx="6658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Сликарска текстура</a:t>
            </a:r>
            <a:endParaRPr lang="bs-Latn-BA" sz="28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r="915"/>
          <a:stretch/>
        </p:blipFill>
        <p:spPr>
          <a:xfrm rot="16200000">
            <a:off x="1309504" y="498133"/>
            <a:ext cx="4649273" cy="633181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0" b="4215"/>
          <a:stretch/>
        </p:blipFill>
        <p:spPr>
          <a:xfrm>
            <a:off x="7400792" y="716403"/>
            <a:ext cx="4457034" cy="5813186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636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7603761" y="3647333"/>
            <a:ext cx="4588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Вајарска текстура</a:t>
            </a:r>
            <a:endParaRPr lang="bs-Latn-BA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/>
          <a:stretch/>
        </p:blipFill>
        <p:spPr>
          <a:xfrm>
            <a:off x="169406" y="103030"/>
            <a:ext cx="6617759" cy="6606957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1650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1056068" y="59777"/>
            <a:ext cx="4829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/>
              <a:t>Текстура у графици</a:t>
            </a:r>
            <a:endParaRPr lang="bs-Latn-BA" sz="20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6"/>
          <a:stretch/>
        </p:blipFill>
        <p:spPr>
          <a:xfrm>
            <a:off x="1056068" y="562053"/>
            <a:ext cx="4095482" cy="5890194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" r="2426"/>
          <a:stretch/>
        </p:blipFill>
        <p:spPr>
          <a:xfrm>
            <a:off x="6673938" y="562053"/>
            <a:ext cx="4356069" cy="5890194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8225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6722772" y="2923503"/>
            <a:ext cx="5237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Текстура у техници </a:t>
            </a:r>
            <a:r>
              <a:rPr lang="sr-Cyrl-RS" sz="2800" b="1" dirty="0" err="1" smtClean="0"/>
              <a:t>зграфито</a:t>
            </a:r>
            <a:endParaRPr lang="bs-Latn-BA" sz="28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 r="4063"/>
          <a:stretch/>
        </p:blipFill>
        <p:spPr>
          <a:xfrm>
            <a:off x="1326524" y="115910"/>
            <a:ext cx="5100034" cy="664549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9437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1751528" y="193182"/>
            <a:ext cx="762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Комбинована текстура од разних материјала</a:t>
            </a:r>
            <a:endParaRPr lang="bs-Latn-BA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r="1444"/>
          <a:stretch/>
        </p:blipFill>
        <p:spPr>
          <a:xfrm>
            <a:off x="1403799" y="669701"/>
            <a:ext cx="4275786" cy="5947534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1627" r="4013"/>
          <a:stretch/>
        </p:blipFill>
        <p:spPr>
          <a:xfrm>
            <a:off x="6709893" y="669701"/>
            <a:ext cx="4204454" cy="5947534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011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1" y="1365159"/>
            <a:ext cx="12090400" cy="397031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endParaRPr lang="sr-Cyrl-RS" dirty="0" smtClean="0"/>
          </a:p>
          <a:p>
            <a:pPr algn="just"/>
            <a:r>
              <a:rPr lang="sr-Cyrl-RS" sz="2400" b="1" dirty="0" smtClean="0">
                <a:solidFill>
                  <a:schemeClr val="bg1"/>
                </a:solidFill>
              </a:rPr>
              <a:t>Задатак за самосталан рад</a:t>
            </a:r>
            <a:endParaRPr lang="sr-Cyrl-RS" sz="2400" b="1" dirty="0">
              <a:solidFill>
                <a:schemeClr val="bg1"/>
              </a:solidFill>
            </a:endParaRPr>
          </a:p>
          <a:p>
            <a:pPr algn="just"/>
            <a:endParaRPr lang="sr-Cyrl-RS" b="1" dirty="0" smtClean="0">
              <a:solidFill>
                <a:schemeClr val="bg1"/>
              </a:solidFill>
            </a:endParaRPr>
          </a:p>
          <a:p>
            <a:pPr algn="just"/>
            <a:r>
              <a:rPr lang="sr-Cyrl-RS" sz="2400" b="1" dirty="0" smtClean="0">
                <a:solidFill>
                  <a:schemeClr val="bg1"/>
                </a:solidFill>
              </a:rPr>
              <a:t>Нацртајте ликовни рад на тему чудовиште, фантастично биће у техници </a:t>
            </a:r>
            <a:r>
              <a:rPr lang="sr-Cyrl-RS" sz="2400" b="1" dirty="0" err="1" smtClean="0">
                <a:solidFill>
                  <a:schemeClr val="bg1"/>
                </a:solidFill>
              </a:rPr>
              <a:t>фротажа</a:t>
            </a:r>
            <a:r>
              <a:rPr lang="sr-Cyrl-RS" sz="2400" b="1" dirty="0" smtClean="0">
                <a:solidFill>
                  <a:schemeClr val="bg1"/>
                </a:solidFill>
              </a:rPr>
              <a:t>, нацртајте ваше фантастично биће а потом испод папира </a:t>
            </a:r>
            <a:r>
              <a:rPr lang="sr-Cyrl-RS" sz="2400" b="1" dirty="0" smtClean="0">
                <a:solidFill>
                  <a:schemeClr val="bg1"/>
                </a:solidFill>
              </a:rPr>
              <a:t>ставите (металну </a:t>
            </a:r>
            <a:r>
              <a:rPr lang="sr-Cyrl-RS" sz="2400" b="1" dirty="0" smtClean="0">
                <a:solidFill>
                  <a:schemeClr val="bg1"/>
                </a:solidFill>
              </a:rPr>
              <a:t>новчаницу, </a:t>
            </a:r>
            <a:r>
              <a:rPr lang="sr-Cyrl-RS" sz="2400" b="1" dirty="0">
                <a:solidFill>
                  <a:schemeClr val="bg1"/>
                </a:solidFill>
              </a:rPr>
              <a:t>лист, </a:t>
            </a:r>
            <a:r>
              <a:rPr lang="sr-Cyrl-RS" sz="2400" b="1" dirty="0" smtClean="0">
                <a:solidFill>
                  <a:schemeClr val="bg1"/>
                </a:solidFill>
              </a:rPr>
              <a:t>кору </a:t>
            </a:r>
            <a:r>
              <a:rPr lang="sr-Cyrl-RS" sz="2400" b="1" dirty="0">
                <a:solidFill>
                  <a:schemeClr val="bg1"/>
                </a:solidFill>
              </a:rPr>
              <a:t>дрвета, </a:t>
            </a:r>
            <a:r>
              <a:rPr lang="sr-Cyrl-RS" sz="2400" b="1" dirty="0" smtClean="0">
                <a:solidFill>
                  <a:schemeClr val="bg1"/>
                </a:solidFill>
              </a:rPr>
              <a:t> неке разне подметаче итд.)</a:t>
            </a:r>
          </a:p>
          <a:p>
            <a:pPr algn="just"/>
            <a:endParaRPr lang="sr-Cyrl-RS" sz="2400" b="1" dirty="0">
              <a:solidFill>
                <a:schemeClr val="bg1"/>
              </a:solidFill>
            </a:endParaRPr>
          </a:p>
          <a:p>
            <a:pPr algn="just"/>
            <a:r>
              <a:rPr lang="sr-Cyrl-RS" sz="2400" b="1" dirty="0" err="1" smtClean="0">
                <a:solidFill>
                  <a:schemeClr val="bg1"/>
                </a:solidFill>
              </a:rPr>
              <a:t>Фротаж</a:t>
            </a:r>
            <a:r>
              <a:rPr lang="sr-Cyrl-RS" sz="2400" b="1" dirty="0" smtClean="0">
                <a:solidFill>
                  <a:schemeClr val="bg1"/>
                </a:solidFill>
              </a:rPr>
              <a:t> је ликовна техника којом се слика гради тако што се лист папира прислони на површину одређеног предмета и графитном оловком, воштаном бојицом прелази по папиру испод којег је предмет.</a:t>
            </a:r>
            <a:endParaRPr lang="bs-Latn-B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217</TotalTime>
  <Words>228</Words>
  <Application>Microsoft Office PowerPoint</Application>
  <PresentationFormat>Široki ekran</PresentationFormat>
  <Paragraphs>17</Paragraphs>
  <Slides>17</Slides>
  <Notes>0</Notes>
  <HiddenSlides>0</HiddenSlides>
  <MMClips>1</MMClips>
  <ScaleCrop>false</ScaleCrop>
  <HeadingPairs>
    <vt:vector size="6" baseType="variant">
      <vt:variant>
        <vt:lpstr>Korišćeni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Ion</vt:lpstr>
      <vt:lpstr>КАРАКТЕР И ВРСТЕ ТЕКСТУРЕ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КАРАКТЕР И ВРСТЕ ТЕКСТУРЕ</dc:title>
  <dc:creator>Office</dc:creator>
  <cp:lastModifiedBy>Office</cp:lastModifiedBy>
  <cp:revision>28</cp:revision>
  <dcterms:created xsi:type="dcterms:W3CDTF">2020-11-10T21:05:01Z</dcterms:created>
  <dcterms:modified xsi:type="dcterms:W3CDTF">2020-11-19T09:25:14Z</dcterms:modified>
</cp:coreProperties>
</file>