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62C7B3F-4E10-4AD4-AEA1-997EFEA4A137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6CA1E3-C4CC-4B49-9F13-F01F3991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7B3F-4E10-4AD4-AEA1-997EFEA4A137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A1E3-C4CC-4B49-9F13-F01F3991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7B3F-4E10-4AD4-AEA1-997EFEA4A137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A1E3-C4CC-4B49-9F13-F01F3991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2C7B3F-4E10-4AD4-AEA1-997EFEA4A137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6CA1E3-C4CC-4B49-9F13-F01F399126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2C7B3F-4E10-4AD4-AEA1-997EFEA4A137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D6CA1E3-C4CC-4B49-9F13-F01F3991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7B3F-4E10-4AD4-AEA1-997EFEA4A137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A1E3-C4CC-4B49-9F13-F01F399126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7B3F-4E10-4AD4-AEA1-997EFEA4A137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A1E3-C4CC-4B49-9F13-F01F399126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2C7B3F-4E10-4AD4-AEA1-997EFEA4A137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6CA1E3-C4CC-4B49-9F13-F01F399126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7B3F-4E10-4AD4-AEA1-997EFEA4A137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A1E3-C4CC-4B49-9F13-F01F3991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2C7B3F-4E10-4AD4-AEA1-997EFEA4A137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6CA1E3-C4CC-4B49-9F13-F01F399126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2C7B3F-4E10-4AD4-AEA1-997EFEA4A137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6CA1E3-C4CC-4B49-9F13-F01F399126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2C7B3F-4E10-4AD4-AEA1-997EFEA4A137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6CA1E3-C4CC-4B49-9F13-F01F39912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3" y="2924944"/>
            <a:ext cx="6849079" cy="1894362"/>
          </a:xfrm>
        </p:spPr>
        <p:txBody>
          <a:bodyPr>
            <a:normAutofit/>
          </a:bodyPr>
          <a:lstStyle/>
          <a:p>
            <a:r>
              <a:rPr lang="bs-Latn-BA" sz="3600" dirty="0">
                <a:latin typeface="Times New Roman" pitchFamily="18" charset="0"/>
                <a:cs typeface="Times New Roman" pitchFamily="18" charset="0"/>
              </a:rPr>
              <a:t>Modalverben</a:t>
            </a:r>
            <a:r>
              <a:rPr lang="bs-Latn-BA" sz="3600" dirty="0"/>
              <a:t> im Präteritum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7944" y="4819306"/>
            <a:ext cx="6172200" cy="1371600"/>
          </a:xfrm>
        </p:spPr>
        <p:txBody>
          <a:bodyPr>
            <a:normAutofit/>
          </a:bodyPr>
          <a:lstStyle/>
          <a:p>
            <a:r>
              <a:rPr lang="bs-Latn-BA" sz="2400" b="1" dirty="0"/>
              <a:t>können </a:t>
            </a:r>
            <a:r>
              <a:rPr lang="bs-Latn-BA" sz="2400" b="1" dirty="0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bs-Latn-BA" sz="2400" b="1" dirty="0"/>
              <a:t> müssen</a:t>
            </a:r>
            <a:endParaRPr lang="en-US" sz="2400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04D49C-5B6D-4286-8052-2487A3ACE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0FAA50-9E6E-4F90-A6C4-57A9B0F91F8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4184" y="2348880"/>
            <a:ext cx="7467600" cy="4873752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de-DE" sz="4400" b="0" i="1" dirty="0">
                <a:solidFill>
                  <a:srgbClr val="000000"/>
                </a:solidFill>
                <a:effectLst/>
                <a:latin typeface="inherit"/>
              </a:rPr>
              <a:t>Vielen Dank und bleibt gesund.</a:t>
            </a:r>
          </a:p>
          <a:p>
            <a:pPr marL="0" indent="0" algn="ctr" fontAlgn="base">
              <a:buNone/>
            </a:pPr>
            <a:r>
              <a:rPr lang="de-DE" sz="4400" b="0" i="1" dirty="0">
                <a:solidFill>
                  <a:srgbClr val="000000"/>
                </a:solidFill>
                <a:effectLst/>
                <a:latin typeface="inherit"/>
              </a:rPr>
              <a:t>Aufwiedersehen</a:t>
            </a:r>
          </a:p>
          <a:p>
            <a:pPr algn="ctr"/>
            <a:endParaRPr lang="en-US" sz="4400" i="1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29625D7-A72B-49F4-AB51-46A127B01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808536"/>
            <a:ext cx="4286250" cy="27574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796622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87452"/>
            <a:ext cx="7467600" cy="1143000"/>
          </a:xfrm>
        </p:spPr>
        <p:txBody>
          <a:bodyPr>
            <a:normAutofit/>
          </a:bodyPr>
          <a:lstStyle/>
          <a:p>
            <a:r>
              <a:rPr lang="bs-Latn-BA" sz="3600" dirty="0"/>
              <a:t>Lehrbuch seite 40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6213" y="1196752"/>
            <a:ext cx="8435280" cy="4873752"/>
          </a:xfrm>
        </p:spPr>
        <p:txBody>
          <a:bodyPr>
            <a:normAutofit/>
          </a:bodyPr>
          <a:lstStyle/>
          <a:p>
            <a:r>
              <a:rPr lang="bs-Latn-BA" sz="3600" dirty="0"/>
              <a:t>Kannst du ein Instrument spielen? </a:t>
            </a:r>
          </a:p>
          <a:p>
            <a:r>
              <a:rPr lang="bs-Latn-BA" sz="3600" dirty="0"/>
              <a:t>Ja, ich kann Trompete spielen. </a:t>
            </a:r>
          </a:p>
          <a:p>
            <a:endParaRPr lang="bs-Latn-BA" sz="3600" dirty="0"/>
          </a:p>
          <a:p>
            <a:r>
              <a:rPr lang="bs-Latn-BA" sz="3600" dirty="0"/>
              <a:t>Wie oft musst du zur Musikschule gehen? </a:t>
            </a:r>
          </a:p>
          <a:p>
            <a:r>
              <a:rPr lang="bs-Latn-BA" sz="3600" dirty="0"/>
              <a:t>Ich muss dreimal pro Woche zur Musikschule gehen, aber das macht mir Spaß.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7424"/>
            <a:ext cx="9144000" cy="1143000"/>
          </a:xfrm>
        </p:spPr>
        <p:txBody>
          <a:bodyPr>
            <a:normAutofit/>
          </a:bodyPr>
          <a:lstStyle/>
          <a:p>
            <a:r>
              <a:rPr lang="bs-Latn-BA" sz="3200" dirty="0"/>
              <a:t>Bilden wir zusammen noch einige Dialoge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992124"/>
            <a:ext cx="8784976" cy="4873752"/>
          </a:xfrm>
        </p:spPr>
        <p:txBody>
          <a:bodyPr>
            <a:normAutofit/>
          </a:bodyPr>
          <a:lstStyle/>
          <a:p>
            <a:endParaRPr lang="bs-Latn-BA" sz="3200" dirty="0"/>
          </a:p>
          <a:p>
            <a:endParaRPr lang="bs-Latn-BA" sz="3200" dirty="0"/>
          </a:p>
          <a:p>
            <a:r>
              <a:rPr lang="bs-Latn-BA" sz="3200" dirty="0"/>
              <a:t>Könnt ihr gut singen?</a:t>
            </a:r>
          </a:p>
          <a:p>
            <a:r>
              <a:rPr lang="bs-Latn-BA" sz="3200" dirty="0"/>
              <a:t>Nein, aber wir können gut tanzen. </a:t>
            </a:r>
          </a:p>
          <a:p>
            <a:endParaRPr lang="bs-Latn-BA" sz="3200" dirty="0"/>
          </a:p>
          <a:p>
            <a:r>
              <a:rPr lang="bs-Latn-BA" sz="3200" dirty="0"/>
              <a:t>Müsst ihr auf das Konzert gehen? </a:t>
            </a:r>
          </a:p>
          <a:p>
            <a:r>
              <a:rPr lang="bs-Latn-BA" sz="3200" dirty="0"/>
              <a:t>Ja, wir müssen. Unser Bruder spielt Klavier. 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bs-Latn-BA" b="1" dirty="0" smtClean="0"/>
              <a:t>Präsens der Modalverben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s-Latn-BA" sz="2800" b="1" dirty="0"/>
              <a:t>können</a:t>
            </a:r>
          </a:p>
          <a:p>
            <a:pPr>
              <a:buNone/>
            </a:pPr>
            <a:endParaRPr lang="bs-Latn-BA" sz="2800" b="1" dirty="0"/>
          </a:p>
          <a:p>
            <a:pPr>
              <a:buNone/>
            </a:pPr>
            <a:r>
              <a:rPr lang="bs-Latn-BA" sz="2800" dirty="0"/>
              <a:t>ich kann                  wir können</a:t>
            </a:r>
          </a:p>
          <a:p>
            <a:pPr>
              <a:buNone/>
            </a:pPr>
            <a:r>
              <a:rPr lang="bs-Latn-BA" sz="2800" dirty="0"/>
              <a:t>du kannst                ihr könnt</a:t>
            </a:r>
          </a:p>
          <a:p>
            <a:pPr>
              <a:buNone/>
            </a:pPr>
            <a:r>
              <a:rPr lang="bs-Latn-BA" sz="2800" dirty="0"/>
              <a:t>er/sie /es kann         sie können </a:t>
            </a:r>
          </a:p>
          <a:p>
            <a:pPr>
              <a:buNone/>
            </a:pPr>
            <a:endParaRPr lang="bs-Latn-BA" sz="2800" dirty="0"/>
          </a:p>
          <a:p>
            <a:pPr>
              <a:buNone/>
            </a:pPr>
            <a:r>
              <a:rPr lang="bs-Latn-BA" sz="2800" b="1" dirty="0"/>
              <a:t>müssen </a:t>
            </a:r>
          </a:p>
          <a:p>
            <a:pPr>
              <a:buNone/>
            </a:pPr>
            <a:endParaRPr lang="bs-Latn-BA" sz="2800" b="1" dirty="0"/>
          </a:p>
          <a:p>
            <a:pPr>
              <a:buNone/>
            </a:pPr>
            <a:r>
              <a:rPr lang="bs-Latn-BA" sz="2800" dirty="0"/>
              <a:t>ich muss                  wir müssen</a:t>
            </a:r>
          </a:p>
          <a:p>
            <a:pPr>
              <a:buNone/>
            </a:pPr>
            <a:r>
              <a:rPr lang="bs-Latn-BA" sz="2800" dirty="0"/>
              <a:t>du musst                 ihr müsst</a:t>
            </a:r>
          </a:p>
          <a:p>
            <a:pPr>
              <a:buNone/>
            </a:pPr>
            <a:r>
              <a:rPr lang="bs-Latn-BA" sz="2800" dirty="0"/>
              <a:t>er/sie/es muss         sie müssen</a:t>
            </a:r>
          </a:p>
          <a:p>
            <a:pPr>
              <a:buNone/>
            </a:pPr>
            <a:endParaRPr lang="bs-Latn-BA" sz="2800" dirty="0"/>
          </a:p>
          <a:p>
            <a:pPr>
              <a:buNone/>
            </a:pPr>
            <a:endParaRPr lang="bs-Latn-BA" sz="2800" dirty="0"/>
          </a:p>
          <a:p>
            <a:pPr>
              <a:buNone/>
            </a:pPr>
            <a:endParaRPr lang="bs-Latn-BA" sz="2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F39DDF-71F9-4A0B-A116-8339550E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3242E306-DDBA-4501-87E6-4F6443EF114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  <p:extLst>
      <p:ext uri="{BB962C8B-B14F-4D97-AF65-F5344CB8AC3E}">
        <p14:creationId xmlns="" xmlns:p14="http://schemas.microsoft.com/office/powerpoint/2010/main" val="3578596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15416"/>
            <a:ext cx="9144000" cy="1143000"/>
          </a:xfrm>
        </p:spPr>
        <p:txBody>
          <a:bodyPr>
            <a:normAutofit/>
          </a:bodyPr>
          <a:lstStyle/>
          <a:p>
            <a:r>
              <a:rPr lang="bs-Latn-BA" sz="3200" dirty="0"/>
              <a:t>Diese Verben haben wir im Text markiert: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7467600" cy="6120680"/>
          </a:xfrm>
        </p:spPr>
        <p:txBody>
          <a:bodyPr>
            <a:normAutofit/>
          </a:bodyPr>
          <a:lstStyle/>
          <a:p>
            <a:r>
              <a:rPr lang="bs-Latn-BA" sz="3600" dirty="0"/>
              <a:t>konnte</a:t>
            </a:r>
          </a:p>
          <a:p>
            <a:r>
              <a:rPr lang="bs-Latn-BA" sz="3600" dirty="0"/>
              <a:t>mussten</a:t>
            </a:r>
          </a:p>
          <a:p>
            <a:r>
              <a:rPr lang="bs-Latn-BA" sz="3600" dirty="0"/>
              <a:t>musste</a:t>
            </a:r>
          </a:p>
          <a:p>
            <a:r>
              <a:rPr lang="bs-Latn-BA" sz="3600" dirty="0"/>
              <a:t>mussten </a:t>
            </a:r>
          </a:p>
          <a:p>
            <a:r>
              <a:rPr lang="bs-Latn-BA" sz="3600" dirty="0"/>
              <a:t>konnten</a:t>
            </a:r>
          </a:p>
          <a:p>
            <a:r>
              <a:rPr lang="bs-Latn-BA" sz="3600" dirty="0"/>
              <a:t>konnte</a:t>
            </a:r>
          </a:p>
          <a:p>
            <a:r>
              <a:rPr lang="bs-Latn-BA" sz="3600" dirty="0"/>
              <a:t>mussten</a:t>
            </a:r>
          </a:p>
          <a:p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bs-Latn-BA" b="1" dirty="0" smtClean="0"/>
              <a:t>Präteritum der Modalverben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s-Latn-BA" sz="2800" b="1" dirty="0"/>
              <a:t>können</a:t>
            </a:r>
          </a:p>
          <a:p>
            <a:pPr>
              <a:buNone/>
            </a:pPr>
            <a:endParaRPr lang="bs-Latn-BA" sz="2800" b="1" dirty="0"/>
          </a:p>
          <a:p>
            <a:pPr>
              <a:buNone/>
            </a:pPr>
            <a:r>
              <a:rPr lang="bs-Latn-BA" sz="2800" dirty="0"/>
              <a:t>ich k</a:t>
            </a:r>
            <a:r>
              <a:rPr lang="bs-Latn-BA" sz="2800" dirty="0">
                <a:solidFill>
                  <a:srgbClr val="FF0000"/>
                </a:solidFill>
              </a:rPr>
              <a:t>o</a:t>
            </a:r>
            <a:r>
              <a:rPr lang="bs-Latn-BA" sz="2800" dirty="0"/>
              <a:t>nn</a:t>
            </a:r>
            <a:r>
              <a:rPr lang="bs-Latn-BA" sz="2800" dirty="0">
                <a:solidFill>
                  <a:srgbClr val="FF0000"/>
                </a:solidFill>
              </a:rPr>
              <a:t>te</a:t>
            </a:r>
            <a:r>
              <a:rPr lang="bs-Latn-BA" sz="2800" dirty="0"/>
              <a:t>                  wir k</a:t>
            </a:r>
            <a:r>
              <a:rPr lang="bs-Latn-BA" sz="2800" dirty="0">
                <a:solidFill>
                  <a:srgbClr val="FF0000"/>
                </a:solidFill>
              </a:rPr>
              <a:t>o</a:t>
            </a:r>
            <a:r>
              <a:rPr lang="bs-Latn-BA" sz="2800" dirty="0"/>
              <a:t>nn</a:t>
            </a:r>
            <a:r>
              <a:rPr lang="bs-Latn-BA" sz="2800" dirty="0">
                <a:solidFill>
                  <a:srgbClr val="FF0000"/>
                </a:solidFill>
              </a:rPr>
              <a:t>ten</a:t>
            </a:r>
          </a:p>
          <a:p>
            <a:pPr>
              <a:buNone/>
            </a:pPr>
            <a:r>
              <a:rPr lang="bs-Latn-BA" sz="2800" dirty="0"/>
              <a:t>du k</a:t>
            </a:r>
            <a:r>
              <a:rPr lang="bs-Latn-BA" sz="2800" dirty="0">
                <a:solidFill>
                  <a:srgbClr val="FF0000"/>
                </a:solidFill>
              </a:rPr>
              <a:t>o</a:t>
            </a:r>
            <a:r>
              <a:rPr lang="bs-Latn-BA" sz="2800" dirty="0"/>
              <a:t>nn</a:t>
            </a:r>
            <a:r>
              <a:rPr lang="bs-Latn-BA" sz="2800" dirty="0">
                <a:solidFill>
                  <a:srgbClr val="FF0000"/>
                </a:solidFill>
              </a:rPr>
              <a:t>test</a:t>
            </a:r>
            <a:r>
              <a:rPr lang="bs-Latn-BA" sz="2800" dirty="0"/>
              <a:t>                ihr k</a:t>
            </a:r>
            <a:r>
              <a:rPr lang="bs-Latn-BA" sz="2800" dirty="0">
                <a:solidFill>
                  <a:srgbClr val="FF0000"/>
                </a:solidFill>
              </a:rPr>
              <a:t>o</a:t>
            </a:r>
            <a:r>
              <a:rPr lang="bs-Latn-BA" sz="2800" dirty="0"/>
              <a:t>nn</a:t>
            </a:r>
            <a:r>
              <a:rPr lang="bs-Latn-BA" sz="2800" dirty="0">
                <a:solidFill>
                  <a:srgbClr val="FF0000"/>
                </a:solidFill>
              </a:rPr>
              <a:t>tet</a:t>
            </a:r>
          </a:p>
          <a:p>
            <a:pPr>
              <a:buNone/>
            </a:pPr>
            <a:r>
              <a:rPr lang="bs-Latn-BA" sz="2800" dirty="0"/>
              <a:t>er/sie /es k</a:t>
            </a:r>
            <a:r>
              <a:rPr lang="bs-Latn-BA" sz="2800" dirty="0">
                <a:solidFill>
                  <a:srgbClr val="FF0000"/>
                </a:solidFill>
              </a:rPr>
              <a:t>o</a:t>
            </a:r>
            <a:r>
              <a:rPr lang="bs-Latn-BA" sz="2800" dirty="0"/>
              <a:t>nn</a:t>
            </a:r>
            <a:r>
              <a:rPr lang="bs-Latn-BA" sz="2800" dirty="0">
                <a:solidFill>
                  <a:srgbClr val="FF0000"/>
                </a:solidFill>
              </a:rPr>
              <a:t>te</a:t>
            </a:r>
            <a:r>
              <a:rPr lang="bs-Latn-BA" sz="2800" dirty="0"/>
              <a:t>         sie k</a:t>
            </a:r>
            <a:r>
              <a:rPr lang="bs-Latn-BA" sz="2800" dirty="0">
                <a:solidFill>
                  <a:srgbClr val="FF0000"/>
                </a:solidFill>
              </a:rPr>
              <a:t>o</a:t>
            </a:r>
            <a:r>
              <a:rPr lang="bs-Latn-BA" sz="2800" dirty="0"/>
              <a:t>nn</a:t>
            </a:r>
            <a:r>
              <a:rPr lang="bs-Latn-BA" sz="2800" dirty="0">
                <a:solidFill>
                  <a:srgbClr val="FF0000"/>
                </a:solidFill>
              </a:rPr>
              <a:t>ten</a:t>
            </a:r>
            <a:r>
              <a:rPr lang="bs-Latn-BA" sz="2800" dirty="0"/>
              <a:t> </a:t>
            </a:r>
          </a:p>
          <a:p>
            <a:pPr>
              <a:buNone/>
            </a:pPr>
            <a:endParaRPr lang="bs-Latn-BA" sz="2800" dirty="0"/>
          </a:p>
          <a:p>
            <a:pPr>
              <a:buNone/>
            </a:pPr>
            <a:r>
              <a:rPr lang="bs-Latn-BA" sz="2800" b="1" dirty="0"/>
              <a:t>müssen </a:t>
            </a:r>
          </a:p>
          <a:p>
            <a:pPr>
              <a:buNone/>
            </a:pPr>
            <a:endParaRPr lang="bs-Latn-BA" sz="2800" b="1" dirty="0"/>
          </a:p>
          <a:p>
            <a:pPr>
              <a:buNone/>
            </a:pPr>
            <a:r>
              <a:rPr lang="bs-Latn-BA" sz="2800" dirty="0"/>
              <a:t>ich muss</a:t>
            </a:r>
            <a:r>
              <a:rPr lang="bs-Latn-BA" sz="2800" dirty="0">
                <a:solidFill>
                  <a:srgbClr val="FF0000"/>
                </a:solidFill>
              </a:rPr>
              <a:t>te</a:t>
            </a:r>
            <a:r>
              <a:rPr lang="bs-Latn-BA" sz="2800" dirty="0"/>
              <a:t>                  wir muss</a:t>
            </a:r>
            <a:r>
              <a:rPr lang="bs-Latn-BA" sz="2800" dirty="0">
                <a:solidFill>
                  <a:srgbClr val="FF0000"/>
                </a:solidFill>
              </a:rPr>
              <a:t>ten</a:t>
            </a:r>
          </a:p>
          <a:p>
            <a:pPr>
              <a:buNone/>
            </a:pPr>
            <a:r>
              <a:rPr lang="bs-Latn-BA" sz="2800" dirty="0"/>
              <a:t>du muss</a:t>
            </a:r>
            <a:r>
              <a:rPr lang="bs-Latn-BA" sz="2800" dirty="0">
                <a:solidFill>
                  <a:srgbClr val="FF0000"/>
                </a:solidFill>
              </a:rPr>
              <a:t>test</a:t>
            </a:r>
            <a:r>
              <a:rPr lang="bs-Latn-BA" sz="2800" dirty="0"/>
              <a:t>                ihr muss</a:t>
            </a:r>
            <a:r>
              <a:rPr lang="bs-Latn-BA" sz="2800" dirty="0">
                <a:solidFill>
                  <a:srgbClr val="FF0000"/>
                </a:solidFill>
              </a:rPr>
              <a:t>tet</a:t>
            </a:r>
          </a:p>
          <a:p>
            <a:pPr>
              <a:buNone/>
            </a:pPr>
            <a:r>
              <a:rPr lang="bs-Latn-BA" sz="2800" dirty="0"/>
              <a:t>er/sie/es muss</a:t>
            </a:r>
            <a:r>
              <a:rPr lang="bs-Latn-BA" sz="2800" dirty="0">
                <a:solidFill>
                  <a:srgbClr val="FF0000"/>
                </a:solidFill>
              </a:rPr>
              <a:t>te</a:t>
            </a:r>
            <a:r>
              <a:rPr lang="bs-Latn-BA" sz="2800" dirty="0"/>
              <a:t>          sie muss</a:t>
            </a:r>
            <a:r>
              <a:rPr lang="bs-Latn-BA" sz="2800" dirty="0">
                <a:solidFill>
                  <a:srgbClr val="FF0000"/>
                </a:solidFill>
              </a:rPr>
              <a:t>ten</a:t>
            </a:r>
          </a:p>
          <a:p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839FF88-5BA1-4C30-B208-885796E63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22810"/>
            <a:ext cx="9144000" cy="68257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5BA3716-1D55-46D4-8A71-8F2A5AE02B6D}"/>
              </a:ext>
            </a:extLst>
          </p:cNvPr>
          <p:cNvSpPr txBox="1"/>
          <p:nvPr/>
        </p:nvSpPr>
        <p:spPr>
          <a:xfrm>
            <a:off x="832810" y="3636966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Habt</a:t>
            </a:r>
            <a:r>
              <a:rPr lang="en-US" sz="2000" dirty="0"/>
              <a:t> </a:t>
            </a:r>
            <a:r>
              <a:rPr lang="en-US" sz="2000" dirty="0" err="1"/>
              <a:t>ihr</a:t>
            </a:r>
            <a:r>
              <a:rPr lang="en-US" sz="2000" dirty="0"/>
              <a:t> Basketball </a:t>
            </a:r>
            <a:r>
              <a:rPr lang="en-US" sz="2000" dirty="0" err="1"/>
              <a:t>gespielt</a:t>
            </a:r>
            <a:r>
              <a:rPr lang="en-US" sz="2000" dirty="0"/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0E22A85-7C69-4FBA-9143-35611E070025}"/>
              </a:ext>
            </a:extLst>
          </p:cNvPr>
          <p:cNvSpPr txBox="1"/>
          <p:nvPr/>
        </p:nvSpPr>
        <p:spPr>
          <a:xfrm>
            <a:off x="827584" y="3996225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Nein, das konnten wir leider nicht.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A25AB48-CDD6-475E-82F9-69E5F21BD2AC}"/>
              </a:ext>
            </a:extLst>
          </p:cNvPr>
          <p:cNvSpPr txBox="1"/>
          <p:nvPr/>
        </p:nvSpPr>
        <p:spPr>
          <a:xfrm>
            <a:off x="827584" y="4275664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Wir mussten für den Test lernen.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2B5820E-F7C5-4642-A18A-109BE5890661}"/>
              </a:ext>
            </a:extLst>
          </p:cNvPr>
          <p:cNvSpPr txBox="1"/>
          <p:nvPr/>
        </p:nvSpPr>
        <p:spPr>
          <a:xfrm>
            <a:off x="4782841" y="5389825"/>
            <a:ext cx="3918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 err="1">
                <a:effectLst/>
                <a:latin typeface="Whitney"/>
              </a:rPr>
              <a:t>Bist</a:t>
            </a:r>
            <a:r>
              <a:rPr lang="en-US" sz="2000" b="0" i="0" dirty="0">
                <a:effectLst/>
                <a:latin typeface="Whitney"/>
              </a:rPr>
              <a:t> du </a:t>
            </a:r>
            <a:r>
              <a:rPr lang="en-US" sz="2000" b="0" i="0" dirty="0" err="1">
                <a:effectLst/>
                <a:latin typeface="Whitney"/>
              </a:rPr>
              <a:t>schwimmen</a:t>
            </a:r>
            <a:r>
              <a:rPr lang="en-US" sz="2000" b="0" i="0" dirty="0">
                <a:effectLst/>
                <a:latin typeface="Whitney"/>
              </a:rPr>
              <a:t> </a:t>
            </a:r>
            <a:r>
              <a:rPr lang="en-US" sz="2000" b="0" i="0" dirty="0" err="1">
                <a:effectLst/>
                <a:latin typeface="Whitney"/>
              </a:rPr>
              <a:t>gegangen</a:t>
            </a:r>
            <a:r>
              <a:rPr lang="en-US" sz="2000" b="0" i="0" dirty="0">
                <a:effectLst/>
                <a:latin typeface="Whitney"/>
              </a:rPr>
              <a:t>?</a:t>
            </a:r>
            <a:endParaRPr lang="en-US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F845820-2046-4853-8FE8-42C9CD9D1F00}"/>
              </a:ext>
            </a:extLst>
          </p:cNvPr>
          <p:cNvSpPr txBox="1"/>
          <p:nvPr/>
        </p:nvSpPr>
        <p:spPr>
          <a:xfrm>
            <a:off x="4782841" y="5760446"/>
            <a:ext cx="4176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Nein, ich konnte leider nicht.</a:t>
            </a:r>
            <a:endParaRPr lang="en-US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16F79D8-8CE8-447B-8559-FC6FBE32BDDC}"/>
              </a:ext>
            </a:extLst>
          </p:cNvPr>
          <p:cNvSpPr txBox="1"/>
          <p:nvPr/>
        </p:nvSpPr>
        <p:spPr>
          <a:xfrm>
            <a:off x="4782841" y="6125338"/>
            <a:ext cx="3707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Ich </a:t>
            </a:r>
            <a:r>
              <a:rPr lang="en-US" sz="2000" dirty="0" err="1"/>
              <a:t>musste</a:t>
            </a:r>
            <a:r>
              <a:rPr lang="en-US" sz="2000" dirty="0"/>
              <a:t> </a:t>
            </a:r>
            <a:r>
              <a:rPr lang="en-US" sz="2000" dirty="0" err="1"/>
              <a:t>Physik</a:t>
            </a:r>
            <a:r>
              <a:rPr lang="en-US" sz="2000" dirty="0"/>
              <a:t> </a:t>
            </a:r>
            <a:r>
              <a:rPr lang="en-US" sz="2000" dirty="0" err="1"/>
              <a:t>lernen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-459432"/>
            <a:ext cx="7467600" cy="1143000"/>
          </a:xfrm>
        </p:spPr>
        <p:txBody>
          <a:bodyPr>
            <a:normAutofit/>
          </a:bodyPr>
          <a:lstStyle/>
          <a:p>
            <a:r>
              <a:rPr lang="bs-Latn-BA" sz="3600" dirty="0"/>
              <a:t>HAUSAUFGABEN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7848872" cy="5637240"/>
          </a:xfrm>
        </p:spPr>
        <p:txBody>
          <a:bodyPr/>
          <a:lstStyle/>
          <a:p>
            <a:pPr marL="0" indent="0">
              <a:buNone/>
            </a:pPr>
            <a:r>
              <a:rPr lang="de-DE" sz="3600" b="1" i="1" dirty="0"/>
              <a:t>Arbeitsbuch</a:t>
            </a:r>
            <a:r>
              <a:rPr lang="de-DE" dirty="0"/>
              <a:t>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algn="ctr"/>
            <a:r>
              <a:rPr lang="de-DE" sz="3200" dirty="0"/>
              <a:t>Seite 33, Aufgabe 9 </a:t>
            </a:r>
          </a:p>
          <a:p>
            <a:pPr algn="ctr"/>
            <a:r>
              <a:rPr lang="de-DE" sz="3200" dirty="0"/>
              <a:t>Seite 34 Aufgabe 10 a, b, c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112</TotalTime>
  <Words>218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Modalverben im Präteritum</vt:lpstr>
      <vt:lpstr>Lehrbuch seite 40</vt:lpstr>
      <vt:lpstr>Bilden wir zusammen noch einige Dialoge</vt:lpstr>
      <vt:lpstr>Präsens der Modalverben</vt:lpstr>
      <vt:lpstr>Slide 5</vt:lpstr>
      <vt:lpstr>Diese Verben haben wir im Text markiert: </vt:lpstr>
      <vt:lpstr>Präteritum der Modalverben</vt:lpstr>
      <vt:lpstr>Slide 8</vt:lpstr>
      <vt:lpstr>HAUSAUFGABEN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Modalverben im Präteritum</dc:title>
  <dc:creator>HP</dc:creator>
  <cp:lastModifiedBy>HP</cp:lastModifiedBy>
  <cp:revision>18</cp:revision>
  <dcterms:created xsi:type="dcterms:W3CDTF">2020-11-29T20:16:05Z</dcterms:created>
  <dcterms:modified xsi:type="dcterms:W3CDTF">2020-11-30T12:53:04Z</dcterms:modified>
</cp:coreProperties>
</file>