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E6A28A-988F-4AD4-A1DD-3041BFF85C1F}" type="datetimeFigureOut">
              <a:rPr lang="en-US" smtClean="0">
                <a:solidFill>
                  <a:srgbClr val="ECE9C6"/>
                </a:solidFill>
              </a:rPr>
              <a:pPr/>
              <a:t>12/18/2020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95CED8-71A3-48F0-9AD4-EC0E7122C86C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165647"/>
            <a:ext cx="6779110" cy="923330"/>
            <a:chOff x="1172584" y="1381459"/>
            <a:chExt cx="6779110" cy="1231102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40806"/>
            <a:ext cx="6777318" cy="1298987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589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79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2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23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77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19550"/>
            <a:ext cx="1678193" cy="41750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95" y="637392"/>
            <a:ext cx="5507917" cy="37678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594072" y="2045201"/>
            <a:ext cx="4110116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00883" y="1381459"/>
              <a:ext cx="11695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794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E6A28A-988F-4AD4-A1DD-3041BFF85C1F}" type="datetimeFigureOut">
              <a:rPr lang="en-US" smtClean="0">
                <a:solidFill>
                  <a:srgbClr val="ECE9C6"/>
                </a:solidFill>
              </a:rPr>
              <a:pPr/>
              <a:t>12/18/2020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95CED8-71A3-48F0-9AD4-EC0E7122C86C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165647"/>
            <a:ext cx="6779110" cy="923330"/>
            <a:chOff x="1172584" y="1381459"/>
            <a:chExt cx="6779110" cy="1231104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40804"/>
            <a:ext cx="6777318" cy="1298987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589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36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4525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165684"/>
            <a:ext cx="6779110" cy="923330"/>
            <a:chOff x="1172584" y="1381459"/>
            <a:chExt cx="6779110" cy="1231104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3" y="903644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51" y="2825488"/>
            <a:ext cx="7734747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95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78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80210"/>
            <a:ext cx="344244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210696"/>
            <a:ext cx="3803904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680210"/>
            <a:ext cx="344728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08276"/>
            <a:ext cx="3799728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5017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7085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056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2" y="1258648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4" y="419550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2" y="2702860"/>
            <a:ext cx="3411725" cy="18879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3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2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23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545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4" y="3501615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00224"/>
            <a:ext cx="4772156" cy="269851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30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92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4223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19550"/>
            <a:ext cx="1678193" cy="41750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91" y="637392"/>
            <a:ext cx="5507917" cy="37678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594070" y="2045201"/>
            <a:ext cx="4110116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00881" y="1381459"/>
              <a:ext cx="11695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17984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30D45-378E-4ED4-88FC-4FDCE94AC6AE}" type="datetimeFigureOut">
              <a:rPr lang="en-US" smtClean="0">
                <a:solidFill>
                  <a:srgbClr val="ECE9C6"/>
                </a:solidFill>
              </a:rPr>
              <a:pPr/>
              <a:t>12/18/2020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D88FC-1491-46F8-83C8-00951BC5DA11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165647"/>
            <a:ext cx="6779110" cy="923330"/>
            <a:chOff x="1172584" y="1381459"/>
            <a:chExt cx="6779110" cy="1231106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40803"/>
            <a:ext cx="6777318" cy="1298987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589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2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4404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165684"/>
            <a:ext cx="6779110" cy="923330"/>
            <a:chOff x="1172584" y="1381459"/>
            <a:chExt cx="6779110" cy="1231106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903643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2825488"/>
            <a:ext cx="7734747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07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80210"/>
            <a:ext cx="344244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210696"/>
            <a:ext cx="3803904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680210"/>
            <a:ext cx="344728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08276"/>
            <a:ext cx="3799728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81146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13629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86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165684"/>
            <a:ext cx="6779110" cy="923330"/>
            <a:chOff x="1172584" y="1381459"/>
            <a:chExt cx="6779110" cy="1231102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7" y="903644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55" y="2825488"/>
            <a:ext cx="7734747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891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258647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19549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2702859"/>
            <a:ext cx="3411725" cy="18879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07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501614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00224"/>
            <a:ext cx="4772156" cy="269851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29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80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71868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19549"/>
            <a:ext cx="1678193" cy="41750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9" y="637391"/>
            <a:ext cx="5507917" cy="37678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594069" y="2045201"/>
            <a:ext cx="4110116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00879" y="1381459"/>
              <a:ext cx="11695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751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2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80210"/>
            <a:ext cx="344244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210696"/>
            <a:ext cx="3803904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680210"/>
            <a:ext cx="344728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08276"/>
            <a:ext cx="3799728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2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23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066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2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513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3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2" y="1258650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8" y="419550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6" y="2702862"/>
            <a:ext cx="3411725" cy="18879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0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8" y="3501617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00224"/>
            <a:ext cx="4772156" cy="269851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32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43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7" y="427618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54" y="1686264"/>
            <a:ext cx="7745505" cy="2908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46210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2108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46210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2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3" y="427618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50" y="1686262"/>
            <a:ext cx="7745505" cy="2908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46210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E6A28A-988F-4AD4-A1DD-3041BFF85C1F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2108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46210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95CED8-71A3-48F0-9AD4-EC0E7122C86C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1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1" y="427617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686261"/>
            <a:ext cx="7745505" cy="2908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630D45-378E-4ED4-88FC-4FDCE94AC6AE}" type="datetimeFigureOut">
              <a:rPr lang="en-US" smtClean="0">
                <a:solidFill>
                  <a:srgbClr val="895D1D"/>
                </a:solidFill>
              </a:rPr>
              <a:pPr/>
              <a:t>12/18/2020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21082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AD88FC-1491-46F8-83C8-00951BC5DA11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1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60" y="1781486"/>
            <a:ext cx="6777318" cy="682443"/>
          </a:xfrm>
        </p:spPr>
        <p:txBody>
          <a:bodyPr/>
          <a:lstStyle/>
          <a:p>
            <a:r>
              <a:rPr lang="bs-Cyrl-BA" sz="3600" dirty="0"/>
              <a:t>ПРАВОСЛАВНА ВЈЕРОНАУКА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2952750"/>
            <a:ext cx="3581400" cy="899779"/>
          </a:xfrm>
        </p:spPr>
        <p:txBody>
          <a:bodyPr/>
          <a:lstStyle/>
          <a:p>
            <a:pPr lvl="0">
              <a:buClr>
                <a:srgbClr val="873624"/>
              </a:buClr>
            </a:pPr>
            <a:r>
              <a:rPr lang="bs-Cyrl-BA" dirty="0">
                <a:solidFill>
                  <a:prstClr val="white"/>
                </a:solidFill>
              </a:rPr>
              <a:t>ЗА </a:t>
            </a:r>
            <a:r>
              <a:rPr lang="bs-Cyrl-BA" dirty="0" smtClean="0">
                <a:solidFill>
                  <a:prstClr val="white"/>
                </a:solidFill>
              </a:rPr>
              <a:t>9. </a:t>
            </a:r>
            <a:r>
              <a:rPr lang="bs-Cyrl-BA" dirty="0">
                <a:solidFill>
                  <a:prstClr val="white"/>
                </a:solidFill>
              </a:rPr>
              <a:t>РАЗРЕД </a:t>
            </a:r>
          </a:p>
          <a:p>
            <a:pPr lvl="0">
              <a:buClr>
                <a:srgbClr val="873624"/>
              </a:buClr>
            </a:pPr>
            <a:r>
              <a:rPr lang="bs-Cyrl-BA" dirty="0">
                <a:solidFill>
                  <a:prstClr val="white"/>
                </a:solidFill>
              </a:rPr>
              <a:t>ОСНОВНЕ  ШКОЛЕ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1" y="271467"/>
            <a:ext cx="2360817" cy="1510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44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42" y="1809750"/>
            <a:ext cx="8595360" cy="2895600"/>
          </a:xfrm>
        </p:spPr>
        <p:txBody>
          <a:bodyPr>
            <a:normAutofit/>
          </a:bodyPr>
          <a:lstStyle/>
          <a:p>
            <a:endParaRPr lang="bs-Cyrl-BA" sz="2400" b="1" dirty="0" smtClean="0">
              <a:latin typeface="Calibri"/>
              <a:ea typeface="Calibri"/>
              <a:cs typeface="Times New Roman"/>
            </a:endParaRPr>
          </a:p>
          <a:p>
            <a:r>
              <a:rPr lang="bs-Cyrl-BA" sz="2400" b="1" dirty="0" smtClean="0">
                <a:latin typeface="+mj-lt"/>
                <a:ea typeface="Calibri"/>
                <a:cs typeface="Times New Roman"/>
              </a:rPr>
              <a:t>Наставна јединица:</a:t>
            </a:r>
          </a:p>
          <a:p>
            <a:pPr marL="0" indent="0">
              <a:buNone/>
            </a:pPr>
            <a:endParaRPr lang="bs-Cyrl-BA" sz="2400" b="1" dirty="0" smtClean="0"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en-US" sz="2800" dirty="0" err="1">
                <a:latin typeface="Times New Roman (Headings)"/>
              </a:rPr>
              <a:t>Хришћанске</a:t>
            </a:r>
            <a:r>
              <a:rPr lang="en-US" sz="2800" dirty="0">
                <a:latin typeface="Times New Roman (Headings)"/>
              </a:rPr>
              <a:t> </a:t>
            </a:r>
            <a:r>
              <a:rPr lang="en-US" sz="2800" dirty="0" err="1">
                <a:latin typeface="Times New Roman (Headings)"/>
              </a:rPr>
              <a:t>врлине</a:t>
            </a:r>
            <a:r>
              <a:rPr lang="en-US" sz="2800" dirty="0">
                <a:latin typeface="Times New Roman (Headings)"/>
              </a:rPr>
              <a:t>: </a:t>
            </a:r>
            <a:r>
              <a:rPr lang="en-US" sz="2800" dirty="0" err="1">
                <a:latin typeface="Times New Roman (Headings)"/>
              </a:rPr>
              <a:t>вјера</a:t>
            </a:r>
            <a:r>
              <a:rPr lang="en-US" sz="2800" dirty="0">
                <a:latin typeface="Times New Roman (Headings)"/>
              </a:rPr>
              <a:t>, </a:t>
            </a:r>
            <a:r>
              <a:rPr lang="en-US" sz="2800" dirty="0" err="1">
                <a:latin typeface="Times New Roman (Headings)"/>
              </a:rPr>
              <a:t>нада</a:t>
            </a:r>
            <a:r>
              <a:rPr lang="en-US" sz="2800" dirty="0">
                <a:latin typeface="Times New Roman (Headings)"/>
              </a:rPr>
              <a:t> и </a:t>
            </a:r>
            <a:r>
              <a:rPr lang="en-US" sz="2800" dirty="0" err="1">
                <a:latin typeface="Times New Roman (Headings)"/>
              </a:rPr>
              <a:t>љубав</a:t>
            </a:r>
            <a:endParaRPr lang="bs-Cyrl-BA" b="1" dirty="0">
              <a:latin typeface="Times New Roman (Headings)"/>
            </a:endParaRPr>
          </a:p>
          <a:p>
            <a:pPr marL="0" indent="0" algn="ctr">
              <a:buNone/>
            </a:pPr>
            <a:r>
              <a:rPr lang="bs-Cyrl-BA" b="1" dirty="0" smtClean="0"/>
              <a:t> </a:t>
            </a:r>
            <a:endParaRPr lang="bs-Cyrl-BA" sz="2400" b="1" dirty="0" smtClean="0"/>
          </a:p>
          <a:p>
            <a:pPr marL="0" indent="0" algn="r">
              <a:buNone/>
            </a:pPr>
            <a:r>
              <a:rPr lang="bs-Cyrl-BA" sz="1600" b="1" dirty="0" smtClean="0">
                <a:solidFill>
                  <a:schemeClr val="tx2"/>
                </a:solidFill>
              </a:rPr>
              <a:t>Наставна јединица се налази у уџбенику на страни 44.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09550"/>
            <a:ext cx="3381375" cy="9144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s-Cyrl-BA" sz="2800" b="1" dirty="0" smtClean="0">
                <a:latin typeface="Calibri"/>
                <a:ea typeface="Calibri"/>
                <a:cs typeface="Times New Roman"/>
              </a:rPr>
              <a:t/>
            </a:r>
            <a:br>
              <a:rPr lang="bs-Cyrl-BA" sz="2800" b="1" dirty="0" smtClean="0">
                <a:latin typeface="Calibri"/>
                <a:ea typeface="Calibri"/>
                <a:cs typeface="Times New Roman"/>
              </a:rPr>
            </a:br>
            <a:r>
              <a:rPr lang="bs-Cyrl-BA" sz="2700" b="1" dirty="0" smtClean="0">
                <a:ea typeface="Calibri"/>
                <a:cs typeface="Times New Roman"/>
              </a:rPr>
              <a:t>Наставна тема:</a:t>
            </a:r>
            <a:br>
              <a:rPr lang="bs-Cyrl-BA" sz="2700" b="1" dirty="0" smtClean="0">
                <a:ea typeface="Calibri"/>
                <a:cs typeface="Times New Roman"/>
              </a:rPr>
            </a:br>
            <a:r>
              <a:rPr lang="bs-Cyrl-BA" sz="2700" b="1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 err="1">
                <a:latin typeface="Times New Roman (Headings)"/>
              </a:rPr>
              <a:t>Хришћанске</a:t>
            </a:r>
            <a:r>
              <a:rPr lang="en-US" sz="2800" i="1" dirty="0">
                <a:latin typeface="Times New Roman (Headings)"/>
              </a:rPr>
              <a:t> </a:t>
            </a:r>
            <a:r>
              <a:rPr lang="en-US" sz="2800" i="1" dirty="0" err="1" smtClean="0">
                <a:latin typeface="Times New Roman (Headings)"/>
              </a:rPr>
              <a:t>врлине</a:t>
            </a:r>
            <a:r>
              <a:rPr lang="bs-Cyrl-BA" sz="2800" b="1" i="1" dirty="0"/>
              <a:t/>
            </a:r>
            <a:br>
              <a:rPr lang="bs-Cyrl-BA" sz="2800" b="1" i="1" dirty="0"/>
            </a:br>
            <a:endParaRPr lang="en-US" sz="2800" b="1" i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59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33550"/>
            <a:ext cx="7745505" cy="317148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bs-Cyrl-BA" dirty="0" smtClean="0"/>
              <a:t>Хришћанска </a:t>
            </a:r>
            <a:r>
              <a:rPr lang="bs-Cyrl-BA" dirty="0"/>
              <a:t>врлина је слободна</a:t>
            </a:r>
            <a:r>
              <a:rPr lang="bs-Cyrl-BA" dirty="0" smtClean="0"/>
              <a:t>, разумна </a:t>
            </a:r>
            <a:r>
              <a:rPr lang="bs-Cyrl-BA" dirty="0"/>
              <a:t>и искрена тежња </a:t>
            </a:r>
            <a:r>
              <a:rPr lang="bs-Cyrl-BA" dirty="0" smtClean="0"/>
              <a:t>човјекове  </a:t>
            </a:r>
            <a:r>
              <a:rPr lang="bs-Cyrl-BA" dirty="0"/>
              <a:t>душе да што потпуније изврши морални закон из љубави према Богу, а по науци и </a:t>
            </a:r>
            <a:r>
              <a:rPr lang="bs-Cyrl-BA" dirty="0" smtClean="0"/>
              <a:t>примјеру </a:t>
            </a:r>
            <a:r>
              <a:rPr lang="bs-Cyrl-BA" dirty="0"/>
              <a:t>нашега Спаситеља.</a:t>
            </a:r>
          </a:p>
          <a:p>
            <a:pPr>
              <a:buFont typeface="Wingdings" pitchFamily="2" charset="2"/>
              <a:buChar char="v"/>
            </a:pPr>
            <a:r>
              <a:rPr lang="bs-Cyrl-BA" dirty="0"/>
              <a:t>Циљ </a:t>
            </a:r>
            <a:r>
              <a:rPr lang="bs-Cyrl-BA" dirty="0" smtClean="0"/>
              <a:t>чињења врлине </a:t>
            </a:r>
            <a:r>
              <a:rPr lang="bs-Cyrl-BA" dirty="0"/>
              <a:t>је </a:t>
            </a:r>
            <a:r>
              <a:rPr lang="bs-Cyrl-BA" dirty="0" smtClean="0"/>
              <a:t>задобијање </a:t>
            </a:r>
            <a:r>
              <a:rPr lang="bs-Cyrl-BA" dirty="0"/>
              <a:t>вјечног живота.</a:t>
            </a:r>
          </a:p>
          <a:p>
            <a:pPr algn="just">
              <a:buFont typeface="Wingdings" pitchFamily="2" charset="2"/>
              <a:buChar char="v"/>
            </a:pPr>
            <a:r>
              <a:rPr lang="bs-Cyrl-BA" dirty="0" smtClean="0"/>
              <a:t>По </a:t>
            </a:r>
            <a:r>
              <a:rPr lang="bs-Cyrl-BA" dirty="0"/>
              <a:t>учењу </a:t>
            </a:r>
            <a:r>
              <a:rPr lang="bs-Cyrl-BA" dirty="0" smtClean="0"/>
              <a:t>Светог </a:t>
            </a:r>
            <a:r>
              <a:rPr lang="bs-Cyrl-BA" dirty="0"/>
              <a:t>писма највеће хришћанске врлине су: вјера, нада и љубав.</a:t>
            </a:r>
          </a:p>
          <a:p>
            <a:pPr algn="just">
              <a:buFont typeface="Wingdings" pitchFamily="2" charset="2"/>
              <a:buChar char="v"/>
            </a:pPr>
            <a:r>
              <a:rPr lang="bs-Cyrl-BA" dirty="0" smtClean="0"/>
              <a:t>„А </a:t>
            </a:r>
            <a:r>
              <a:rPr lang="bs-Cyrl-BA" dirty="0"/>
              <a:t>сада остаје вјера, нада и љубав ово троје; али је љубав највећа међу </a:t>
            </a:r>
            <a:r>
              <a:rPr lang="bs-Cyrl-BA" dirty="0" smtClean="0"/>
              <a:t>њима.“ (</a:t>
            </a:r>
            <a:r>
              <a:rPr lang="bs-Cyrl-BA" dirty="0"/>
              <a:t>1 </a:t>
            </a:r>
            <a:r>
              <a:rPr lang="bs-Cyrl-BA" dirty="0" smtClean="0"/>
              <a:t>Кор </a:t>
            </a:r>
            <a:r>
              <a:rPr lang="bs-Cyrl-BA" dirty="0"/>
              <a:t>13,13</a:t>
            </a:r>
            <a:r>
              <a:rPr lang="bs-Cyrl-BA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9674" y="438150"/>
            <a:ext cx="5777756" cy="790688"/>
          </a:xfrm>
        </p:spPr>
        <p:txBody>
          <a:bodyPr/>
          <a:lstStyle/>
          <a:p>
            <a:r>
              <a:rPr lang="ru-RU" sz="2800" dirty="0"/>
              <a:t>Наставна јединица: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2400" i="1" dirty="0"/>
              <a:t>Хришћанске врлине: вјера, нада и љубав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6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3722" y="1733550"/>
            <a:ext cx="7745505" cy="3048000"/>
          </a:xfrm>
        </p:spPr>
        <p:txBody>
          <a:bodyPr>
            <a:normAutofit/>
          </a:bodyPr>
          <a:lstStyle/>
          <a:p>
            <a:r>
              <a:rPr lang="bs-Cyrl-BA" sz="1600" b="1" dirty="0" smtClean="0"/>
              <a:t>ХРИШЋАНСКА ВЈЕРА У БОГА  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1800" dirty="0"/>
              <a:t>Вјера у Бога је прва и основна хришћанска врлина и на њој почивају све врлине и сав хришћански морални живот. </a:t>
            </a:r>
            <a:endParaRPr lang="bs-Cyrl-BA" sz="1800" dirty="0" smtClean="0"/>
          </a:p>
          <a:p>
            <a:pPr algn="just">
              <a:buFont typeface="Wingdings" pitchFamily="2" charset="2"/>
              <a:buChar char="Ø"/>
            </a:pPr>
            <a:r>
              <a:rPr lang="bs-Cyrl-BA" sz="1800" dirty="0" smtClean="0"/>
              <a:t>Најбољу </a:t>
            </a:r>
            <a:r>
              <a:rPr lang="bs-Cyrl-BA" sz="1800" dirty="0"/>
              <a:t>дефиницију вјере налазимо код </a:t>
            </a:r>
            <a:r>
              <a:rPr lang="bs-Cyrl-BA" sz="1800" dirty="0" smtClean="0"/>
              <a:t>Апостола </a:t>
            </a:r>
            <a:r>
              <a:rPr lang="bs-Cyrl-BA" sz="1800" dirty="0"/>
              <a:t>Павла када каже: </a:t>
            </a:r>
            <a:r>
              <a:rPr lang="bs-Cyrl-BA" sz="1800" dirty="0" smtClean="0"/>
              <a:t>,,А </a:t>
            </a:r>
            <a:r>
              <a:rPr lang="bs-Cyrl-BA" sz="1800" dirty="0"/>
              <a:t>вјера је основ свега чему се надамо, потврда ствари невидљивих</a:t>
            </a:r>
            <a:r>
              <a:rPr lang="bs-Cyrl-BA" sz="1800" dirty="0" smtClean="0"/>
              <a:t>.“ </a:t>
            </a:r>
            <a:r>
              <a:rPr lang="bs-Cyrl-BA" sz="1800" dirty="0"/>
              <a:t>(</a:t>
            </a:r>
            <a:r>
              <a:rPr lang="bs-Cyrl-BA" sz="1800" dirty="0" smtClean="0"/>
              <a:t>Јев </a:t>
            </a:r>
            <a:r>
              <a:rPr lang="bs-Cyrl-BA" sz="1800" dirty="0"/>
              <a:t>11,1</a:t>
            </a:r>
            <a:r>
              <a:rPr lang="bs-Cyrl-BA" sz="1800" dirty="0" smtClean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1800" dirty="0" smtClean="0"/>
              <a:t>Човјек </a:t>
            </a:r>
            <a:r>
              <a:rPr lang="bs-Cyrl-BA" sz="1800" dirty="0"/>
              <a:t>своју вјеру треба доказивати добрим дјелима. </a:t>
            </a:r>
            <a:r>
              <a:rPr lang="bs-Cyrl-BA" sz="1800" dirty="0" smtClean="0"/>
              <a:t>Губитак </a:t>
            </a:r>
            <a:r>
              <a:rPr lang="bs-Cyrl-BA" sz="1800" dirty="0"/>
              <a:t>вјере је највећа несрећа за </a:t>
            </a:r>
            <a:r>
              <a:rPr lang="bs-Cyrl-BA" sz="1800" dirty="0" smtClean="0"/>
              <a:t>човјека и бива </a:t>
            </a:r>
            <a:r>
              <a:rPr lang="bs-Cyrl-BA" sz="1800" dirty="0"/>
              <a:t>онда када </a:t>
            </a:r>
            <a:r>
              <a:rPr lang="bs-Cyrl-BA" sz="1800" dirty="0" smtClean="0"/>
              <a:t>се он одвоји </a:t>
            </a:r>
            <a:r>
              <a:rPr lang="bs-Cyrl-BA" sz="1800" dirty="0"/>
              <a:t>од Бога. </a:t>
            </a:r>
            <a:endParaRPr lang="bs-Cyrl-BA" sz="1800" dirty="0" smtClean="0"/>
          </a:p>
          <a:p>
            <a:pPr algn="just">
              <a:buFont typeface="Wingdings" pitchFamily="2" charset="2"/>
              <a:buChar char="Ø"/>
            </a:pPr>
            <a:r>
              <a:rPr lang="bs-Cyrl-BA" sz="1800" dirty="0" smtClean="0"/>
              <a:t>Православни </a:t>
            </a:r>
            <a:r>
              <a:rPr lang="bs-Cyrl-BA" sz="1800" dirty="0"/>
              <a:t>хришћани су своју вјеру у Бога формулисали у Символу </a:t>
            </a:r>
            <a:r>
              <a:rPr lang="bs-Cyrl-BA" sz="1800" dirty="0" smtClean="0"/>
              <a:t>вјере који се </a:t>
            </a:r>
            <a:r>
              <a:rPr lang="bs-Cyrl-BA" sz="1800" dirty="0"/>
              <a:t>чита у нашој Цркви на Светој </a:t>
            </a:r>
            <a:r>
              <a:rPr lang="bs-Cyrl-BA" sz="1800" dirty="0" smtClean="0"/>
              <a:t>Литургији </a:t>
            </a:r>
            <a:r>
              <a:rPr lang="bs-Cyrl-BA" sz="1800" dirty="0"/>
              <a:t>и на крштењу.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3" y="514350"/>
            <a:ext cx="7756263" cy="609600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Наставна јединица: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400" i="1" dirty="0" smtClean="0"/>
              <a:t>Хришћанске врлине: вјера, нада и љубав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57350"/>
            <a:ext cx="8305800" cy="3276600"/>
          </a:xfrm>
        </p:spPr>
        <p:txBody>
          <a:bodyPr>
            <a:normAutofit fontScale="92500" lnSpcReduction="20000"/>
          </a:bodyPr>
          <a:lstStyle/>
          <a:p>
            <a:r>
              <a:rPr lang="bs-Cyrl-BA" sz="21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ХРИШЋАНСКА НАДА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Хришћанска нада </a:t>
            </a:r>
            <a:r>
              <a:rPr lang="ru-RU" dirty="0" smtClean="0"/>
              <a:t>је </a:t>
            </a:r>
            <a:r>
              <a:rPr lang="ru-RU" dirty="0"/>
              <a:t>тежња нашег срца ка Богу, која долази од увјерења да се Б</a:t>
            </a:r>
            <a:r>
              <a:rPr lang="ru-RU" dirty="0" smtClean="0"/>
              <a:t>ог </a:t>
            </a:r>
            <a:r>
              <a:rPr lang="ru-RU" dirty="0"/>
              <a:t>непрестано брине за наше спасење и да ће нам дати живот вјечни. 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Нада </a:t>
            </a:r>
            <a:r>
              <a:rPr lang="ru-RU" dirty="0"/>
              <a:t>је потребна за </a:t>
            </a:r>
            <a:r>
              <a:rPr lang="ru-RU" dirty="0" smtClean="0"/>
              <a:t>морално усавршавање </a:t>
            </a:r>
            <a:r>
              <a:rPr lang="ru-RU" dirty="0"/>
              <a:t>и спасење човјека јер она човјеку даје снагу и вољу да се труди око свог спасења. 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Ми </a:t>
            </a:r>
            <a:r>
              <a:rPr lang="ru-RU" dirty="0"/>
              <a:t>се увијек </a:t>
            </a:r>
            <a:r>
              <a:rPr lang="ru-RU" dirty="0" smtClean="0"/>
              <a:t>требамо надати </a:t>
            </a:r>
            <a:r>
              <a:rPr lang="ru-RU" dirty="0"/>
              <a:t>да Бог хоће и може да нам помогне и да ће нам заиста помоћи </a:t>
            </a:r>
            <a:r>
              <a:rPr lang="ru-RU" dirty="0" smtClean="0"/>
              <a:t>кад</a:t>
            </a:r>
            <a:r>
              <a:rPr lang="sr-Latn-RS" dirty="0" smtClean="0"/>
              <a:t>a</a:t>
            </a:r>
            <a:r>
              <a:rPr lang="ru-RU" dirty="0" smtClean="0"/>
              <a:t> </a:t>
            </a:r>
            <a:r>
              <a:rPr lang="ru-RU" dirty="0"/>
              <a:t>буде потребно. Међутим, има људи који изгубе наду у Бога и падају у очајање. 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Христос </a:t>
            </a:r>
            <a:r>
              <a:rPr lang="ru-RU" dirty="0"/>
              <a:t>нам поручује: </a:t>
            </a:r>
            <a:r>
              <a:rPr lang="ru-RU" dirty="0" smtClean="0"/>
              <a:t>,,Иштите</a:t>
            </a:r>
            <a:r>
              <a:rPr lang="ru-RU" dirty="0"/>
              <a:t>, и даће вам се; тражите, и наћи ћете; куцајте, и отвориће вам </a:t>
            </a:r>
            <a:r>
              <a:rPr lang="ru-RU" dirty="0" smtClean="0"/>
              <a:t>се.</a:t>
            </a:r>
            <a:r>
              <a:rPr lang="sr-Cyrl-RS" dirty="0" smtClean="0"/>
              <a:t>“</a:t>
            </a:r>
            <a:r>
              <a:rPr lang="ru-RU" dirty="0" smtClean="0"/>
              <a:t> </a:t>
            </a:r>
            <a:r>
              <a:rPr lang="ru-RU" dirty="0"/>
              <a:t>(Мт 7,7).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683122" y="209550"/>
            <a:ext cx="5701556" cy="932556"/>
          </a:xfrm>
        </p:spPr>
        <p:txBody>
          <a:bodyPr/>
          <a:lstStyle/>
          <a:p>
            <a:r>
              <a:rPr lang="ru-RU" sz="2800" dirty="0" smtClean="0"/>
              <a:t>Наставна јединица: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400" i="1" dirty="0" smtClean="0"/>
              <a:t>Хришћанске врлине: вјера, нада и љубав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Cyrl-BA" sz="18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ХРИШЋАНСКА  ЉУБАВ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Прва и највећа хришћанска заповијест гласи: </a:t>
            </a: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,,Љуби 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Господа Бога својега свим срцем својим, и свом душом својом, и свом мисли својом</a:t>
            </a: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.“ 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Ово је прва и највећа </a:t>
            </a: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заповијест и без ове заповијести 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све друге немају </a:t>
            </a: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вриједност.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Господ 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Исус Христос налаже да имамо, такође, љубави и према другим људима. Христос каже: </a:t>
            </a: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,,Љуби 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ближњега свога као самога </a:t>
            </a: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себе.“ 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(Мт </a:t>
            </a: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22,39)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 хришћанској 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љубави су многи </a:t>
            </a: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писали, 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али се сматра да је Свети апостол Павле најљепше и најбоље описао љубав у својој Првој посланици </a:t>
            </a:r>
            <a:r>
              <a:rPr lang="bs-Cyrl-BA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Коринћанима, 13. глава. 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Многи овај текст називају </a:t>
            </a:r>
            <a:r>
              <a:rPr lang="bs-Cyrl-BA" sz="18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Химна </a:t>
            </a:r>
            <a:r>
              <a:rPr lang="bs-Cyrl-BA" sz="1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љубави</a:t>
            </a:r>
            <a:r>
              <a:rPr lang="bs-Cyrl-BA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  <a:endParaRPr lang="bs-Cyrl-BA" sz="18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895D1D"/>
                </a:solidFill>
              </a:rPr>
              <a:t>Наставна јединица:</a:t>
            </a:r>
            <a:r>
              <a:rPr lang="ru-RU" sz="4800" dirty="0">
                <a:solidFill>
                  <a:srgbClr val="895D1D"/>
                </a:solidFill>
              </a:rPr>
              <a:t/>
            </a:r>
            <a:br>
              <a:rPr lang="ru-RU" sz="4800" dirty="0">
                <a:solidFill>
                  <a:srgbClr val="895D1D"/>
                </a:solidFill>
              </a:rPr>
            </a:br>
            <a:r>
              <a:rPr lang="ru-RU" sz="2400" i="1" dirty="0">
                <a:solidFill>
                  <a:srgbClr val="895D1D"/>
                </a:solidFill>
              </a:rPr>
              <a:t>Хришћанске врлине: вјера, нада и љубав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895D1D"/>
                </a:solidFill>
              </a:rPr>
              <a:t>Наставна јединица:</a:t>
            </a:r>
            <a:r>
              <a:rPr lang="ru-RU" sz="4800" dirty="0">
                <a:solidFill>
                  <a:srgbClr val="895D1D"/>
                </a:solidFill>
              </a:rPr>
              <a:t/>
            </a:r>
            <a:br>
              <a:rPr lang="ru-RU" sz="4800" dirty="0">
                <a:solidFill>
                  <a:srgbClr val="895D1D"/>
                </a:solidFill>
              </a:rPr>
            </a:br>
            <a:r>
              <a:rPr lang="ru-RU" sz="2400" i="1" dirty="0">
                <a:solidFill>
                  <a:srgbClr val="895D1D"/>
                </a:solidFill>
              </a:rPr>
              <a:t>Хришћанске врлине: вјера, нада и љубав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829884"/>
            <a:ext cx="6477000" cy="2895601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/>
              <a:t>У историји наше Цркве један од часних примјера испуњавања хришћанских врлина су и истоимене Свете </a:t>
            </a:r>
            <a:r>
              <a:rPr lang="ru-RU" sz="1400" dirty="0"/>
              <a:t>мученице Вера, Нада, </a:t>
            </a:r>
            <a:r>
              <a:rPr lang="ru-RU" sz="1400" dirty="0" smtClean="0"/>
              <a:t>Љубав </a:t>
            </a:r>
            <a:r>
              <a:rPr lang="ru-RU" sz="1400" dirty="0"/>
              <a:t>и мајка им </a:t>
            </a:r>
            <a:r>
              <a:rPr lang="ru-RU" sz="1400" dirty="0" smtClean="0"/>
              <a:t>Софија.</a:t>
            </a:r>
          </a:p>
          <a:p>
            <a:pPr algn="just"/>
            <a:r>
              <a:rPr lang="ru-RU" sz="1400" dirty="0" smtClean="0"/>
              <a:t>Живјеле су и страдале </a:t>
            </a:r>
            <a:r>
              <a:rPr lang="ru-RU" sz="1400" dirty="0"/>
              <a:t>у </a:t>
            </a:r>
            <a:r>
              <a:rPr lang="ru-RU" sz="1400" dirty="0" smtClean="0"/>
              <a:t>Риму, </a:t>
            </a:r>
            <a:r>
              <a:rPr lang="ru-RU" sz="1400" dirty="0"/>
              <a:t>у </a:t>
            </a:r>
            <a:r>
              <a:rPr lang="ru-RU" sz="1400" dirty="0" smtClean="0"/>
              <a:t>вријеме безбожног цара Адријана (</a:t>
            </a:r>
            <a:r>
              <a:rPr lang="sr-Latn-RS" sz="1400" dirty="0" smtClean="0"/>
              <a:t>II </a:t>
            </a:r>
            <a:r>
              <a:rPr lang="sr-Cyrl-RS" sz="1400" dirty="0" smtClean="0"/>
              <a:t>вијек)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smtClean="0"/>
              <a:t>Мајка Софија је остала удовица и била је изузетно мудра</a:t>
            </a:r>
            <a:r>
              <a:rPr lang="ru-RU" sz="1400" dirty="0"/>
              <a:t>, како јој и име каже (софија - </a:t>
            </a:r>
            <a:r>
              <a:rPr lang="ru-RU" sz="1400" dirty="0" smtClean="0"/>
              <a:t>мудрост). А као </a:t>
            </a:r>
            <a:r>
              <a:rPr lang="ru-RU" sz="1400" dirty="0"/>
              <a:t>хришћанка </a:t>
            </a:r>
            <a:r>
              <a:rPr lang="ru-RU" sz="1400" dirty="0" smtClean="0"/>
              <a:t>је добро </a:t>
            </a:r>
            <a:r>
              <a:rPr lang="ru-RU" sz="1400" dirty="0"/>
              <a:t>утврдила и себе и кћери своје у </a:t>
            </a:r>
            <a:r>
              <a:rPr lang="ru-RU" sz="1400" dirty="0" smtClean="0"/>
              <a:t>вјери, нади и љубави Христовој.</a:t>
            </a:r>
          </a:p>
          <a:p>
            <a:pPr algn="just"/>
            <a:r>
              <a:rPr lang="ru-RU" sz="1400" dirty="0" smtClean="0"/>
              <a:t>Вера </a:t>
            </a:r>
            <a:r>
              <a:rPr lang="ru-RU" sz="1400" dirty="0" smtClean="0"/>
              <a:t>је имала </a:t>
            </a:r>
            <a:r>
              <a:rPr lang="ru-RU" sz="1400" dirty="0"/>
              <a:t>12, Нада 10, а Љубав 9 година. </a:t>
            </a:r>
            <a:endParaRPr lang="ru-RU" sz="1400" dirty="0" smtClean="0"/>
          </a:p>
          <a:p>
            <a:pPr algn="just"/>
            <a:r>
              <a:rPr lang="ru-RU" sz="1400" dirty="0" smtClean="0"/>
              <a:t>Када су </a:t>
            </a:r>
            <a:r>
              <a:rPr lang="ru-RU" sz="1400" dirty="0"/>
              <a:t>и</a:t>
            </a:r>
            <a:r>
              <a:rPr lang="ru-RU" sz="1400" dirty="0" smtClean="0"/>
              <a:t>зведене </a:t>
            </a:r>
            <a:r>
              <a:rPr lang="ru-RU" sz="1400" dirty="0"/>
              <a:t>пред </a:t>
            </a:r>
            <a:r>
              <a:rPr lang="ru-RU" sz="1400" dirty="0" smtClean="0"/>
              <a:t>цара, држећи </a:t>
            </a:r>
            <a:r>
              <a:rPr lang="ru-RU" sz="1400" dirty="0"/>
              <a:t>се за </a:t>
            </a:r>
            <a:r>
              <a:rPr lang="ru-RU" sz="1400" dirty="0" smtClean="0"/>
              <a:t>руке, одлучно исповиједише вјеру </a:t>
            </a:r>
            <a:r>
              <a:rPr lang="ru-RU" sz="1400" dirty="0"/>
              <a:t>у Христа </a:t>
            </a:r>
            <a:r>
              <a:rPr lang="ru-RU" sz="1400" dirty="0" smtClean="0"/>
              <a:t>Господа.</a:t>
            </a:r>
            <a:endParaRPr lang="ru-RU" sz="1400" dirty="0"/>
          </a:p>
          <a:p>
            <a:pPr algn="just"/>
            <a:r>
              <a:rPr lang="ru-RU" sz="1400" dirty="0" smtClean="0"/>
              <a:t>Све </a:t>
            </a:r>
            <a:r>
              <a:rPr lang="ru-RU" sz="1400" dirty="0"/>
              <a:t>једну по једну мучитељ </a:t>
            </a:r>
            <a:r>
              <a:rPr lang="ru-RU" sz="1400" dirty="0" smtClean="0"/>
              <a:t>је тешко мучио и </a:t>
            </a:r>
            <a:r>
              <a:rPr lang="ru-RU" sz="1400" dirty="0"/>
              <a:t>једну за другом мачем </a:t>
            </a:r>
            <a:r>
              <a:rPr lang="ru-RU" sz="1400" dirty="0" smtClean="0"/>
              <a:t>посјекао. </a:t>
            </a:r>
          </a:p>
          <a:p>
            <a:pPr algn="just"/>
            <a:r>
              <a:rPr lang="ru-RU" sz="1400" dirty="0"/>
              <a:t>Т</a:t>
            </a:r>
            <a:r>
              <a:rPr lang="ru-RU" sz="1400" dirty="0" smtClean="0"/>
              <a:t>ијела својих </a:t>
            </a:r>
            <a:r>
              <a:rPr lang="ru-RU" sz="1400" dirty="0"/>
              <a:t>кћери </a:t>
            </a:r>
            <a:r>
              <a:rPr lang="ru-RU" sz="1400" dirty="0" smtClean="0"/>
              <a:t>мајка Софија је однијела </a:t>
            </a:r>
            <a:r>
              <a:rPr lang="ru-RU" sz="1400" dirty="0"/>
              <a:t>ван града и </a:t>
            </a:r>
            <a:r>
              <a:rPr lang="ru-RU" sz="1400" dirty="0" smtClean="0"/>
              <a:t>тамо сахранила. Након тога молећи се три </a:t>
            </a:r>
            <a:r>
              <a:rPr lang="ru-RU" sz="1400" dirty="0"/>
              <a:t>дана и три ноћи </a:t>
            </a:r>
            <a:r>
              <a:rPr lang="ru-RU" sz="1400" dirty="0" smtClean="0"/>
              <a:t>Богу је предала дух свој.</a:t>
            </a:r>
            <a:endParaRPr lang="en-US" sz="1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791969"/>
            <a:ext cx="2219054" cy="3083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65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8491" y="1962150"/>
            <a:ext cx="7987552" cy="290836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bs-Cyrl-BA" dirty="0" smtClean="0">
                <a:solidFill>
                  <a:schemeClr val="accent1"/>
                </a:solidFill>
              </a:rPr>
              <a:t>Задатак за самостални рад:</a:t>
            </a:r>
          </a:p>
          <a:p>
            <a:pPr>
              <a:buFont typeface="Wingdings" pitchFamily="2" charset="2"/>
              <a:buChar char="ü"/>
            </a:pPr>
            <a:r>
              <a:rPr lang="bs-Cyrl-BA" dirty="0" smtClean="0">
                <a:solidFill>
                  <a:schemeClr val="tx1"/>
                </a:solidFill>
              </a:rPr>
              <a:t>Прочитај </a:t>
            </a:r>
            <a:r>
              <a:rPr lang="bs-Cyrl-BA" i="1" dirty="0" smtClean="0">
                <a:solidFill>
                  <a:schemeClr val="tx1"/>
                </a:solidFill>
              </a:rPr>
              <a:t>Химну љубави </a:t>
            </a:r>
            <a:r>
              <a:rPr lang="bs-Cyrl-BA" dirty="0" smtClean="0">
                <a:solidFill>
                  <a:schemeClr val="tx1"/>
                </a:solidFill>
              </a:rPr>
              <a:t>Св. </a:t>
            </a:r>
            <a:r>
              <a:rPr lang="bs-Cyrl-BA" dirty="0">
                <a:solidFill>
                  <a:schemeClr val="tx1"/>
                </a:solidFill>
              </a:rPr>
              <a:t>а</a:t>
            </a:r>
            <a:r>
              <a:rPr lang="bs-Cyrl-BA" dirty="0" smtClean="0">
                <a:solidFill>
                  <a:schemeClr val="tx1"/>
                </a:solidFill>
              </a:rPr>
              <a:t>постола Павла на страни 46!</a:t>
            </a:r>
            <a:endParaRPr lang="bs-Cyrl-BA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bs-Cyrl-BA" dirty="0" smtClean="0"/>
          </a:p>
          <a:p>
            <a:pPr>
              <a:buFont typeface="Wingdings" pitchFamily="2" charset="2"/>
              <a:buChar char="ü"/>
            </a:pPr>
            <a:r>
              <a:rPr lang="bs-Cyrl-BA" dirty="0" smtClean="0">
                <a:solidFill>
                  <a:schemeClr val="tx1"/>
                </a:solidFill>
              </a:rPr>
              <a:t>Одговори на питања</a:t>
            </a:r>
            <a:r>
              <a:rPr lang="bs-Cyrl-BA" dirty="0">
                <a:solidFill>
                  <a:schemeClr val="tx1"/>
                </a:solidFill>
              </a:rPr>
              <a:t> </a:t>
            </a:r>
            <a:r>
              <a:rPr lang="bs-Cyrl-BA" dirty="0" smtClean="0">
                <a:solidFill>
                  <a:schemeClr val="tx1"/>
                </a:solidFill>
              </a:rPr>
              <a:t>у уџбенику на страни 47!</a:t>
            </a:r>
          </a:p>
          <a:p>
            <a:pPr marL="0" indent="0">
              <a:buNone/>
            </a:pPr>
            <a:endParaRPr lang="bs-Cyrl-BA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bs-Cyrl-BA" dirty="0">
                <a:solidFill>
                  <a:schemeClr val="tx1"/>
                </a:solidFill>
              </a:rPr>
              <a:t>Р</a:t>
            </a:r>
            <a:r>
              <a:rPr lang="bs-Cyrl-BA" dirty="0" smtClean="0">
                <a:solidFill>
                  <a:schemeClr val="tx1"/>
                </a:solidFill>
              </a:rPr>
              <a:t>адове фотографиши и прослиједи вјероучитељу на преглед!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895D1D"/>
                </a:solidFill>
              </a:rPr>
              <a:t>Наставна јединица:</a:t>
            </a:r>
            <a:r>
              <a:rPr lang="ru-RU" sz="4800" dirty="0">
                <a:solidFill>
                  <a:srgbClr val="895D1D"/>
                </a:solidFill>
              </a:rPr>
              <a:t/>
            </a:r>
            <a:br>
              <a:rPr lang="ru-RU" sz="4800" dirty="0">
                <a:solidFill>
                  <a:srgbClr val="895D1D"/>
                </a:solidFill>
              </a:rPr>
            </a:br>
            <a:r>
              <a:rPr lang="ru-RU" sz="2400" i="1" dirty="0">
                <a:solidFill>
                  <a:srgbClr val="895D1D"/>
                </a:solidFill>
              </a:rPr>
              <a:t>Хришћанске врлине: вјера, нада и љубав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646</Words>
  <Application>Microsoft Office PowerPoint</Application>
  <PresentationFormat>On-screen Show (16:9)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Book Antiqua</vt:lpstr>
      <vt:lpstr>Calibri</vt:lpstr>
      <vt:lpstr>Times New Roman</vt:lpstr>
      <vt:lpstr>Times New Roman (Headings)</vt:lpstr>
      <vt:lpstr>Wingdings</vt:lpstr>
      <vt:lpstr>Hardcover</vt:lpstr>
      <vt:lpstr>1_Hardcover</vt:lpstr>
      <vt:lpstr>2_Hardcover</vt:lpstr>
      <vt:lpstr>ПРАВОСЛАВНА ВЈЕРОНАУКА</vt:lpstr>
      <vt:lpstr> Наставна тема:  Хришћанске врлине </vt:lpstr>
      <vt:lpstr>Наставна јединица: Хришћанске врлине: вјера, нада и љубав</vt:lpstr>
      <vt:lpstr> Наставна јединица: Хришћанске врлине: вјера, нада и љубав </vt:lpstr>
      <vt:lpstr>Наставна јединица: Хришћанске врлине: вјера, нада и љубав</vt:lpstr>
      <vt:lpstr>Наставна јединица: Хришћанске врлине: вјера, нада и љубав</vt:lpstr>
      <vt:lpstr>Наставна јединица: Хришћанске врлине: вјера, нада и љубав</vt:lpstr>
      <vt:lpstr>Наставна јединица: Хришћанске врлине: вјера, нада и љубав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ПРАВОСЛАВНА ВЈЕРОНАУКА</dc:title>
  <dc:creator>hp</dc:creator>
  <cp:lastModifiedBy>39. Slavoljub Lukic</cp:lastModifiedBy>
  <cp:revision>16</cp:revision>
  <dcterms:created xsi:type="dcterms:W3CDTF">2020-12-07T18:55:41Z</dcterms:created>
  <dcterms:modified xsi:type="dcterms:W3CDTF">2020-12-18T08:22:16Z</dcterms:modified>
</cp:coreProperties>
</file>