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5" r:id="rId7"/>
    <p:sldId id="269" r:id="rId8"/>
    <p:sldId id="266" r:id="rId9"/>
    <p:sldId id="268" r:id="rId10"/>
    <p:sldId id="264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428750"/>
            <a:ext cx="7772400" cy="1102519"/>
          </a:xfrm>
        </p:spPr>
        <p:txBody>
          <a:bodyPr>
            <a:normAutofit/>
          </a:bodyPr>
          <a:lstStyle/>
          <a:p>
            <a:r>
              <a:rPr lang="sr-Cyrl-RS" sz="3200" b="1" dirty="0" smtClean="0">
                <a:latin typeface="Times New Roman" pitchFamily="18" charset="0"/>
                <a:cs typeface="Times New Roman" pitchFamily="18" charset="0"/>
              </a:rPr>
              <a:t>ЈЕДИНИЦА И НУЛА У ДИЈЕЉЕЊУ</a:t>
            </a:r>
            <a:br>
              <a:rPr lang="sr-Cyrl-R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kvir za tekst 3"/>
          <p:cNvSpPr txBox="1"/>
          <p:nvPr/>
        </p:nvSpPr>
        <p:spPr>
          <a:xfrm>
            <a:off x="2514600" y="81915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МАТЕМАТИКА 5. РАЗРЕД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343150"/>
            <a:ext cx="1812076" cy="246796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306782"/>
            <a:ext cx="1828800" cy="24797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457200" y="361950"/>
            <a:ext cx="8001000" cy="3962399"/>
          </a:xfrm>
        </p:spPr>
        <p:txBody>
          <a:bodyPr>
            <a:normAutofit fontScale="90000"/>
          </a:bodyPr>
          <a:lstStyle/>
          <a:p>
            <a:pPr algn="l"/>
            <a:r>
              <a:rPr lang="sr-Cyrl-RS" sz="2700" b="1" dirty="0" smtClean="0">
                <a:latin typeface="Times New Roman" pitchFamily="18" charset="0"/>
                <a:cs typeface="Times New Roman" pitchFamily="18" charset="0"/>
              </a:rPr>
              <a:t>Задаци за самосталан рад</a:t>
            </a:r>
            <a:r>
              <a:rPr lang="sr-Latn-RS" sz="27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r-Latn-R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Допуни:</a:t>
            </a:r>
            <a:br>
              <a:rPr lang="sr-Cyrl-R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         85 : 1 =___                   0 : 68 =___</a:t>
            </a:r>
            <a:br>
              <a:rPr lang="sr-Cyrl-R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         137 : 137 =___             42 : 42 =___</a:t>
            </a:r>
            <a:br>
              <a:rPr lang="sr-Cyrl-R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2. Попуни празна мјеста тако да једнакост буде тачна:</a:t>
            </a:r>
            <a:br>
              <a:rPr lang="sr-Cyrl-R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         19 :___= 1                    27 : ___=1</a:t>
            </a:r>
            <a:br>
              <a:rPr lang="sr-Cyrl-R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Задатак +:</a:t>
            </a:r>
            <a:br>
              <a:rPr lang="sr-Cyrl-R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Којим бројем Душан мора подијелити највећи број шесте стотине да би количник био број 1?</a:t>
            </a:r>
            <a:r>
              <a:rPr lang="sr-Cyrl-RS" sz="2800" dirty="0" smtClean="0"/>
              <a:t/>
            </a:r>
            <a:br>
              <a:rPr lang="sr-Cyrl-RS" sz="2800" dirty="0" smtClean="0"/>
            </a:b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57201" y="361950"/>
            <a:ext cx="8507287" cy="4232673"/>
          </a:xfrm>
        </p:spPr>
        <p:txBody>
          <a:bodyPr>
            <a:norm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1. Софија је дијелила неколико природних бројева са бројем 1: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sz="2400" dirty="0" smtClean="0"/>
          </a:p>
          <a:p>
            <a:endParaRPr lang="sr-Cyrl-RS" sz="2400" dirty="0" smtClean="0"/>
          </a:p>
          <a:p>
            <a:endParaRPr lang="en-US" sz="2400" dirty="0"/>
          </a:p>
        </p:txBody>
      </p:sp>
      <p:sp>
        <p:nvSpPr>
          <p:cNvPr id="10" name="Cloud 9"/>
          <p:cNvSpPr/>
          <p:nvPr/>
        </p:nvSpPr>
        <p:spPr>
          <a:xfrm>
            <a:off x="1455526" y="2916491"/>
            <a:ext cx="6212818" cy="1676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dirty="0" smtClean="0"/>
              <a:t>    </a:t>
            </a:r>
          </a:p>
          <a:p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     Дијељење било ког природног                                                            броја </a:t>
            </a:r>
            <a:r>
              <a:rPr lang="sr-Cyrl-R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 бројем 1 даје  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тај исти 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број. </a:t>
            </a:r>
            <a:endParaRPr lang="sr-Cyrl-R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6629400" y="1962150"/>
            <a:ext cx="1752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 smtClean="0">
                <a:solidFill>
                  <a:srgbClr val="C00000"/>
                </a:solidFill>
              </a:rPr>
              <a:t>а : 1 = а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20658" y="853677"/>
            <a:ext cx="12121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37 : 1 =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939383" y="843764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37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2242771" y="866686"/>
            <a:ext cx="21082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, јер је 37 ∙ 1 = 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4159544" y="840783"/>
            <a:ext cx="5774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37;</a:t>
            </a:r>
          </a:p>
        </p:txBody>
      </p:sp>
      <p:sp>
        <p:nvSpPr>
          <p:cNvPr id="7" name="Rectangle 6"/>
          <p:cNvSpPr/>
          <p:nvPr/>
        </p:nvSpPr>
        <p:spPr>
          <a:xfrm>
            <a:off x="927051" y="1308259"/>
            <a:ext cx="12121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56 : 1 = 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918080" y="1296870"/>
            <a:ext cx="5367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56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238354" y="1286957"/>
            <a:ext cx="21082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, јер је 56 ∙ 1 = 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4153151" y="1271465"/>
            <a:ext cx="5774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56;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31954" y="1797107"/>
            <a:ext cx="1285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129 : 1 = 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1862438" y="1797107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129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2291415" y="1797152"/>
            <a:ext cx="22621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, јер је 129 ∙ 1 = 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4367682" y="1758535"/>
            <a:ext cx="827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129.                           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13998" y="2378170"/>
            <a:ext cx="59154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Из примјера је увидјела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да:</a:t>
            </a:r>
            <a:r>
              <a:rPr lang="sr-Cyrl-R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endParaRPr lang="sr-Cyrl-R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0" grpId="0" animBg="1"/>
      <p:bldP spid="12" grpId="0" animBg="1"/>
      <p:bldP spid="2" grpId="0"/>
      <p:bldP spid="3" grpId="0"/>
      <p:bldP spid="4" grpId="0"/>
      <p:bldP spid="6" grpId="0"/>
      <p:bldP spid="7" grpId="0"/>
      <p:bldP spid="8" grpId="0"/>
      <p:bldP spid="9" grpId="0"/>
      <p:bldP spid="11" grpId="0"/>
      <p:bldP spid="13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51520" y="281602"/>
            <a:ext cx="8424936" cy="1147148"/>
          </a:xfrm>
        </p:spPr>
        <p:txBody>
          <a:bodyPr>
            <a:normAutofit fontScale="90000"/>
          </a:bodyPr>
          <a:lstStyle/>
          <a:p>
            <a:pPr algn="l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2. Дуња је за домаћи задатак имала да подијели неколико природних бројева самим собом:</a:t>
            </a:r>
            <a:r>
              <a:rPr lang="sr-Cyrl-RS" sz="2400" dirty="0" smtClean="0"/>
              <a:t/>
            </a:r>
            <a:br>
              <a:rPr lang="sr-Cyrl-RS" sz="2400" dirty="0" smtClean="0"/>
            </a:br>
            <a:r>
              <a:rPr lang="sr-Cyrl-RS" sz="2400" dirty="0" smtClean="0"/>
              <a:t>         </a:t>
            </a:r>
            <a:br>
              <a:rPr lang="sr-Cyrl-RS" sz="2400" dirty="0" smtClean="0"/>
            </a:br>
            <a:endParaRPr lang="en-US" sz="2400" dirty="0"/>
          </a:p>
        </p:txBody>
      </p:sp>
      <p:sp>
        <p:nvSpPr>
          <p:cNvPr id="5" name="Cloud 4"/>
          <p:cNvSpPr/>
          <p:nvPr/>
        </p:nvSpPr>
        <p:spPr>
          <a:xfrm>
            <a:off x="1766455" y="3133140"/>
            <a:ext cx="5791200" cy="1676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dirty="0" smtClean="0"/>
              <a:t>    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    Дијељење било ког природног                                                             броја  самим  собом  даје  број 1.          </a:t>
            </a:r>
          </a:p>
          <a:p>
            <a:r>
              <a:rPr lang="sr-Cyrl-RS" sz="2000" dirty="0" smtClean="0"/>
              <a:t>      </a:t>
            </a:r>
          </a:p>
          <a:p>
            <a:endParaRPr lang="sr-Cyrl-RS" dirty="0" smtClean="0"/>
          </a:p>
        </p:txBody>
      </p:sp>
      <p:sp>
        <p:nvSpPr>
          <p:cNvPr id="9" name="Rectangle 8"/>
          <p:cNvSpPr/>
          <p:nvPr/>
        </p:nvSpPr>
        <p:spPr>
          <a:xfrm>
            <a:off x="6629400" y="1962150"/>
            <a:ext cx="1752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 smtClean="0">
                <a:solidFill>
                  <a:srgbClr val="C00000"/>
                </a:solidFill>
              </a:rPr>
              <a:t>а : а  = 1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21960" y="1204345"/>
            <a:ext cx="13660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73 : 73 = 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2418763" y="120434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553736" y="1211818"/>
            <a:ext cx="2800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,  јер је     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1 ∙ 73 =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5200775" y="1193513"/>
            <a:ext cx="5774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73;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068072" y="1680595"/>
            <a:ext cx="16738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252 : 252 = 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2757317" y="2201809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2707236" y="1667886"/>
            <a:ext cx="2877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,  јер је    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1 ∙  252 = 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5372802" y="1655725"/>
            <a:ext cx="731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252;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864322" y="2201810"/>
            <a:ext cx="20585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1 500 : 1 500 =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2537959" y="1680594"/>
            <a:ext cx="3385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2876513" y="2196084"/>
            <a:ext cx="2800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,  јер је     1 ∙ 1 500 =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5503174" y="2142297"/>
            <a:ext cx="10338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1 500.</a:t>
            </a:r>
            <a:r>
              <a:rPr lang="sr-Cyrl-RS" sz="2400" dirty="0"/>
              <a:t/>
            </a:r>
            <a:br>
              <a:rPr lang="sr-Cyrl-RS" sz="2400" dirty="0"/>
            </a:b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1033890" y="2664612"/>
            <a:ext cx="24432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Закључила је да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9" grpId="0" animBg="1"/>
      <p:bldP spid="2" grpId="0"/>
      <p:bldP spid="4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/>
          <p:cNvSpPr>
            <a:spLocks noGrp="1"/>
          </p:cNvSpPr>
          <p:nvPr>
            <p:ph type="ctrTitle"/>
          </p:nvPr>
        </p:nvSpPr>
        <p:spPr>
          <a:xfrm>
            <a:off x="457200" y="895350"/>
            <a:ext cx="83058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sr-Cyrl-RS" sz="2700" dirty="0" smtClean="0">
                <a:latin typeface="Times New Roman" pitchFamily="18" charset="0"/>
                <a:cs typeface="Times New Roman" pitchFamily="18" charset="0"/>
              </a:rPr>
              <a:t>3.   Сергеј и Горан су рјешавали задатке у којима је дјељеник нула, а дјелилац природан број:</a:t>
            </a:r>
            <a:r>
              <a:rPr lang="sr-Cyrl-RS" sz="2400" dirty="0" smtClean="0"/>
              <a:t/>
            </a:r>
            <a:br>
              <a:rPr lang="sr-Cyrl-RS" sz="2400" dirty="0" smtClean="0"/>
            </a:br>
            <a:r>
              <a:rPr lang="sr-Cyrl-RS" sz="2400" dirty="0" smtClean="0"/>
              <a:t/>
            </a:r>
            <a:br>
              <a:rPr lang="sr-Cyrl-RS" sz="2400" dirty="0" smtClean="0"/>
            </a:br>
            <a:r>
              <a:rPr lang="sr-Cyrl-RS" sz="2400" dirty="0" smtClean="0"/>
              <a:t/>
            </a:r>
            <a:br>
              <a:rPr lang="sr-Cyrl-RS" sz="2400" dirty="0" smtClean="0"/>
            </a:br>
            <a:r>
              <a:rPr lang="sr-Cyrl-RS" sz="2400" dirty="0" smtClean="0"/>
              <a:t>         </a:t>
            </a:r>
            <a:br>
              <a:rPr lang="sr-Cyrl-RS" sz="2400" dirty="0" smtClean="0"/>
            </a:br>
            <a:r>
              <a:rPr lang="sr-Cyrl-RS" sz="2400" dirty="0" smtClean="0"/>
              <a:t>        </a:t>
            </a:r>
            <a:endParaRPr lang="en-US" sz="2400" dirty="0"/>
          </a:p>
        </p:txBody>
      </p:sp>
      <p:sp>
        <p:nvSpPr>
          <p:cNvPr id="9" name="Cloud 8"/>
          <p:cNvSpPr/>
          <p:nvPr/>
        </p:nvSpPr>
        <p:spPr>
          <a:xfrm>
            <a:off x="1447800" y="3162116"/>
            <a:ext cx="5791200" cy="1676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dirty="0" smtClean="0"/>
              <a:t>    </a:t>
            </a:r>
          </a:p>
          <a:p>
            <a:r>
              <a:rPr lang="sr-Cyrl-RS" dirty="0" smtClean="0"/>
              <a:t>       </a:t>
            </a:r>
          </a:p>
          <a:p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      При дијељењу нуле са било    којим природним бројем, добије  </a:t>
            </a:r>
          </a:p>
          <a:p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                се нула.                                                         </a:t>
            </a:r>
          </a:p>
          <a:p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endParaRPr lang="sr-Cyrl-RS" dirty="0" smtClean="0"/>
          </a:p>
        </p:txBody>
      </p:sp>
      <p:sp>
        <p:nvSpPr>
          <p:cNvPr id="10" name="Rectangle 9"/>
          <p:cNvSpPr/>
          <p:nvPr/>
        </p:nvSpPr>
        <p:spPr>
          <a:xfrm>
            <a:off x="6784159" y="2038350"/>
            <a:ext cx="1752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 smtClean="0">
                <a:solidFill>
                  <a:srgbClr val="C00000"/>
                </a:solidFill>
              </a:rPr>
              <a:t>0 : а  = 0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33302" y="1007417"/>
            <a:ext cx="12121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0 : 10 =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2305773" y="1000927"/>
            <a:ext cx="3000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2445493" y="989102"/>
            <a:ext cx="2743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, јер је 0 ∙ 10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209595" y="1392093"/>
            <a:ext cx="12121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0 : 28 = 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297741" y="138926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2480537" y="1370953"/>
            <a:ext cx="243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, јер је 0 ∙ 28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1209595" y="1787711"/>
            <a:ext cx="13660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0 : 316 = 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2434371" y="1777609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2597472" y="1775090"/>
            <a:ext cx="21852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, јер је 0 ∙ 316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1524000" y="2581893"/>
            <a:ext cx="48902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Из ових примјера су закључили да: 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4361374" y="1007416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0;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4416792" y="1326046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0;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4641245" y="1774296"/>
            <a:ext cx="4154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0.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2" grpId="0"/>
      <p:bldP spid="3" grpId="0"/>
      <p:bldP spid="4" grpId="0"/>
      <p:bldP spid="5" grpId="0"/>
      <p:bldP spid="6" grpId="0"/>
      <p:bldP spid="7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75359"/>
            <a:ext cx="868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4. Софија се опет досјетила да пита, колики је количник ако су и дјељеник и дјелилац нула: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2819400" y="1047750"/>
            <a:ext cx="12715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0 : 0 = ?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381000" y="1544874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Из повезаности множења и дијељења знамо да: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310775" y="1946336"/>
            <a:ext cx="10502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5 ∙ 0 = 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2226434" y="1937226"/>
            <a:ext cx="3000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388808" y="1933222"/>
            <a:ext cx="295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, слиједи да је 0 : 0 = 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5133277" y="1921415"/>
            <a:ext cx="4154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5,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1033231" y="2331064"/>
            <a:ext cx="1335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631 ∙ 0 = 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2220726" y="229448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2402422" y="2303921"/>
            <a:ext cx="295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, слиједи да је 0 : 0 = 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5161094" y="2300261"/>
            <a:ext cx="723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631.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571472" y="3000378"/>
            <a:ext cx="81769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Закључујемо да нула подијељена са нулом може бити било који број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.   </a:t>
            </a:r>
            <a:endParaRPr lang="en-US" sz="2400" dirty="0"/>
          </a:p>
        </p:txBody>
      </p:sp>
      <p:sp>
        <p:nvSpPr>
          <p:cNvPr id="16" name="Cloud 15"/>
          <p:cNvSpPr/>
          <p:nvPr/>
        </p:nvSpPr>
        <p:spPr>
          <a:xfrm>
            <a:off x="2285984" y="3714758"/>
            <a:ext cx="5105400" cy="105958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Количник 0 : 0 није одређен.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28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85750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Cyrl-RS" sz="24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Ученике је такође интересовало колики је количник, ако је дјељеник природан број, а дјелилац нула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а : 0 =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примјеру 5 : 0 = 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, гдје је 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природан број, имамо да је</a:t>
            </a:r>
            <a:br>
              <a:rPr lang="sr-Cyrl-RS" sz="2400" dirty="0">
                <a:latin typeface="Times New Roman" pitchFamily="18" charset="0"/>
                <a:cs typeface="Times New Roman" pitchFamily="18" charset="0"/>
              </a:rPr>
            </a:b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x ∙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0 = 5, што је немогуће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Знамо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да је производ  било ког природног броја и нуле, нула,</a:t>
            </a:r>
            <a:br>
              <a:rPr lang="sr-Cyrl-RS" sz="2400" dirty="0">
                <a:latin typeface="Times New Roman" pitchFamily="18" charset="0"/>
                <a:cs typeface="Times New Roman" pitchFamily="18" charset="0"/>
              </a:rPr>
            </a:b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а не 5 како смо овдје добили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Дакле,</a:t>
            </a:r>
            <a:endParaRPr lang="en-US" sz="2400" dirty="0"/>
          </a:p>
        </p:txBody>
      </p:sp>
      <p:sp>
        <p:nvSpPr>
          <p:cNvPr id="4" name="Cloud 3"/>
          <p:cNvSpPr/>
          <p:nvPr/>
        </p:nvSpPr>
        <p:spPr>
          <a:xfrm>
            <a:off x="990600" y="3219822"/>
            <a:ext cx="7086600" cy="157211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Дијелити нулом природан број није могуће</a:t>
            </a:r>
            <a:r>
              <a:rPr lang="sr-Cyrl-RS" dirty="0" smtClean="0"/>
              <a:t>.</a:t>
            </a:r>
          </a:p>
          <a:p>
            <a:pPr algn="ctr"/>
            <a:r>
              <a:rPr lang="sr-Cyrl-R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73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57238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0:0 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sr-Cyrl-RS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а : 0 = ?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2448870"/>
            <a:ext cx="5400600" cy="1656184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ЗАКЉУЧАК:</a:t>
            </a:r>
          </a:p>
          <a:p>
            <a:pPr marL="0" indent="0">
              <a:buNone/>
            </a:pPr>
            <a:r>
              <a:rPr lang="sr-Cyrl-RS" dirty="0" smtClean="0"/>
              <a:t>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Нулом се не дијели!!!</a:t>
            </a:r>
            <a:endParaRPr lang="sr-Latn-C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CS" dirty="0"/>
          </a:p>
        </p:txBody>
      </p:sp>
      <p:pic>
        <p:nvPicPr>
          <p:cNvPr id="1026" name="Picture 2" descr="Number 0 Coloring Pages - Get Coloring P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4445"/>
            <a:ext cx="2419350" cy="189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224" y="2890966"/>
            <a:ext cx="2333625" cy="1962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55349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3509" y="243004"/>
            <a:ext cx="1972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1. Израчунај :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684524" y="811177"/>
            <a:ext cx="12891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12 : 12 =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868943" y="812268"/>
            <a:ext cx="2331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u="sng" dirty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2468962" y="846222"/>
            <a:ext cx="13660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109 : 1 = 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634084" y="842757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u="sng" dirty="0">
                <a:latin typeface="Times New Roman" pitchFamily="18" charset="0"/>
                <a:cs typeface="Times New Roman" pitchFamily="18" charset="0"/>
              </a:rPr>
              <a:t>109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4760919" y="866550"/>
            <a:ext cx="12121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0 : 35 = 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5812388" y="84941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u="sng" dirty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627078" y="1324069"/>
            <a:ext cx="12891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214: 1 = 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1724725" y="1314409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u="sng" dirty="0">
                <a:latin typeface="Times New Roman" pitchFamily="18" charset="0"/>
                <a:cs typeface="Times New Roman" pitchFamily="18" charset="0"/>
              </a:rPr>
              <a:t>214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2631275" y="1324069"/>
            <a:ext cx="13660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78 : 78 = 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3828078" y="128770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u="sng" dirty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4784862" y="1287703"/>
            <a:ext cx="13660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0 : 100 = 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5981665" y="127007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u="sng" dirty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605894" y="2302680"/>
            <a:ext cx="3530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sr-Cyrl-R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Упиши знак ˂ , ˃ или =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698576" y="3037016"/>
            <a:ext cx="2278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15 : 15     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14: 1 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6585670" y="3203956"/>
            <a:ext cx="381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6591946" y="3068988"/>
            <a:ext cx="3385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RS" sz="2400" dirty="0">
                <a:solidFill>
                  <a:schemeClr val="bg1"/>
                </a:solidFill>
              </a:rPr>
              <a:t>˂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125335" y="3046675"/>
            <a:ext cx="25090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67 : 67       0 : 700 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4142495" y="3185520"/>
            <a:ext cx="381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4184940" y="3053123"/>
            <a:ext cx="3385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RS" sz="2400" dirty="0">
                <a:solidFill>
                  <a:schemeClr val="bg1"/>
                </a:solidFill>
              </a:rPr>
              <a:t>˃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829300" y="3063997"/>
            <a:ext cx="22290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0 : 8       105 :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1735614" y="3141381"/>
            <a:ext cx="381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 smtClean="0"/>
              <a:t> </a:t>
            </a:r>
            <a:endParaRPr lang="en-US" sz="2400" dirty="0"/>
          </a:p>
        </p:txBody>
      </p:sp>
      <p:sp>
        <p:nvSpPr>
          <p:cNvPr id="26" name="Rectangle 25"/>
          <p:cNvSpPr/>
          <p:nvPr/>
        </p:nvSpPr>
        <p:spPr>
          <a:xfrm>
            <a:off x="1718172" y="3010015"/>
            <a:ext cx="3385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</a:rPr>
              <a:t>˂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1451" y="3880320"/>
            <a:ext cx="22012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92 : 92       1 : 1 </a:t>
            </a:r>
            <a:endParaRPr lang="en-US" sz="2400" dirty="0"/>
          </a:p>
        </p:txBody>
      </p:sp>
      <p:sp>
        <p:nvSpPr>
          <p:cNvPr id="28" name="Rectangle 27"/>
          <p:cNvSpPr/>
          <p:nvPr/>
        </p:nvSpPr>
        <p:spPr>
          <a:xfrm>
            <a:off x="1714158" y="3996852"/>
            <a:ext cx="381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 smtClean="0"/>
              <a:t> </a:t>
            </a:r>
            <a:endParaRPr lang="en-US" sz="2400" dirty="0"/>
          </a:p>
        </p:txBody>
      </p:sp>
      <p:sp>
        <p:nvSpPr>
          <p:cNvPr id="29" name="Rectangle 28"/>
          <p:cNvSpPr/>
          <p:nvPr/>
        </p:nvSpPr>
        <p:spPr>
          <a:xfrm>
            <a:off x="1739644" y="388032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</a:rPr>
              <a:t>=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202279" y="3841947"/>
            <a:ext cx="23551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39 : 1         0 : 40 </a:t>
            </a:r>
            <a:endParaRPr lang="en-US" sz="2400" dirty="0"/>
          </a:p>
        </p:txBody>
      </p:sp>
      <p:sp>
        <p:nvSpPr>
          <p:cNvPr id="31" name="Rectangle 30"/>
          <p:cNvSpPr/>
          <p:nvPr/>
        </p:nvSpPr>
        <p:spPr>
          <a:xfrm>
            <a:off x="4137738" y="3958479"/>
            <a:ext cx="381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 smtClean="0"/>
              <a:t> </a:t>
            </a:r>
            <a:endParaRPr lang="en-US" sz="2400" dirty="0"/>
          </a:p>
        </p:txBody>
      </p:sp>
      <p:sp>
        <p:nvSpPr>
          <p:cNvPr id="32" name="Rectangle 31"/>
          <p:cNvSpPr/>
          <p:nvPr/>
        </p:nvSpPr>
        <p:spPr>
          <a:xfrm>
            <a:off x="4175838" y="382905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</a:rPr>
              <a:t>˃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829300" y="3829050"/>
            <a:ext cx="23721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0 : 1        0 :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sz="2400" dirty="0"/>
          </a:p>
        </p:txBody>
      </p:sp>
      <p:sp>
        <p:nvSpPr>
          <p:cNvPr id="34" name="Rectangle 33"/>
          <p:cNvSpPr/>
          <p:nvPr/>
        </p:nvSpPr>
        <p:spPr>
          <a:xfrm>
            <a:off x="6617049" y="3924593"/>
            <a:ext cx="381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 smtClean="0"/>
              <a:t> </a:t>
            </a:r>
            <a:endParaRPr lang="en-US" sz="2400" dirty="0"/>
          </a:p>
        </p:txBody>
      </p:sp>
      <p:sp>
        <p:nvSpPr>
          <p:cNvPr id="35" name="Rectangle 34"/>
          <p:cNvSpPr/>
          <p:nvPr/>
        </p:nvSpPr>
        <p:spPr>
          <a:xfrm>
            <a:off x="6617186" y="378518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</a:rPr>
              <a:t>=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574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0" grpId="0"/>
      <p:bldP spid="21" grpId="0"/>
      <p:bldP spid="22" grpId="0" animBg="1"/>
      <p:bldP spid="23" grpId="0"/>
      <p:bldP spid="24" grpId="0"/>
      <p:bldP spid="25" grpId="0" animBg="1"/>
      <p:bldP spid="26" grpId="0"/>
      <p:bldP spid="27" grpId="0"/>
      <p:bldP spid="28" grpId="0" animBg="1"/>
      <p:bldP spid="29" grpId="0"/>
      <p:bldP spid="30" grpId="0"/>
      <p:bldP spid="31" grpId="0" animBg="1"/>
      <p:bldP spid="32" grpId="0"/>
      <p:bldP spid="33" grpId="0"/>
      <p:bldP spid="34" grpId="0" animBg="1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6843" y="131665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3. Нека је дјељеник било који природан број, а количник тај исти број. Колики је дјелилац?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143000" y="932081"/>
            <a:ext cx="32428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Узмимо да је тај број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9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326843" y="1382987"/>
            <a:ext cx="21967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Тада је   9 : 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x =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2349181" y="137296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9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2518458" y="1372963"/>
            <a:ext cx="13740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;  x= 9 : 9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3718107" y="1382986"/>
            <a:ext cx="10583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;  x= 1 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4758174" y="1335973"/>
            <a:ext cx="36631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Дакле, дјелилац  је  број 1.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326843" y="2127484"/>
            <a:ext cx="86647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Бициклиста,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возећи се истом брзином, за 3 сата пређе 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2400" dirty="0">
                <a:latin typeface="Times New Roman" pitchFamily="18" charset="0"/>
                <a:cs typeface="Times New Roman" pitchFamily="18" charset="0"/>
              </a:rPr>
            </a:b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39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km.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Колико километара пређе за 1 сат ?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2240610" y="2958481"/>
            <a:ext cx="16049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39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km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: 3 = 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3776798" y="2958480"/>
            <a:ext cx="9621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km 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1432147" y="4484315"/>
            <a:ext cx="701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Бициклиста за 1 сат пређе 13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km.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3287532" y="4164246"/>
            <a:ext cx="11160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39 </a:t>
            </a: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km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Flowchart: Punched Tape 15"/>
          <p:cNvSpPr/>
          <p:nvPr/>
        </p:nvSpPr>
        <p:spPr>
          <a:xfrm>
            <a:off x="609600" y="3617809"/>
            <a:ext cx="2362200" cy="3810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 sz="2400" dirty="0" smtClean="0"/>
          </a:p>
        </p:txBody>
      </p:sp>
      <p:sp>
        <p:nvSpPr>
          <p:cNvPr id="17" name="Flowchart: Punched Tape 16"/>
          <p:cNvSpPr/>
          <p:nvPr/>
        </p:nvSpPr>
        <p:spPr>
          <a:xfrm>
            <a:off x="2971800" y="3617809"/>
            <a:ext cx="2362200" cy="3810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8" name="Flowchart: Punched Tape 17"/>
          <p:cNvSpPr/>
          <p:nvPr/>
        </p:nvSpPr>
        <p:spPr>
          <a:xfrm>
            <a:off x="5334000" y="3617809"/>
            <a:ext cx="2362200" cy="3810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9" name="Left-Right Arrow 18"/>
          <p:cNvSpPr/>
          <p:nvPr/>
        </p:nvSpPr>
        <p:spPr>
          <a:xfrm>
            <a:off x="685800" y="4075009"/>
            <a:ext cx="7010400" cy="152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60886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587</Words>
  <Application>Microsoft Office PowerPoint</Application>
  <PresentationFormat>On-screen Show (16:9)</PresentationFormat>
  <Paragraphs>126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ЈЕДИНИЦА И НУЛА У ДИЈЕЉЕЊУ  </vt:lpstr>
      <vt:lpstr>PowerPoint Presentation</vt:lpstr>
      <vt:lpstr>2. Дуња је за домаћи задатак имала да подијели неколико природних бројева самим собом:           </vt:lpstr>
      <vt:lpstr>3.   Сергеј и Горан су рјешавали задатке у којима је дјељеник нула, а дјелилац природан број:                     </vt:lpstr>
      <vt:lpstr>PowerPoint Presentation</vt:lpstr>
      <vt:lpstr>PowerPoint Presentation</vt:lpstr>
      <vt:lpstr>0:0 = ?  а : 0 = ?</vt:lpstr>
      <vt:lpstr>PowerPoint Presentation</vt:lpstr>
      <vt:lpstr>PowerPoint Presentation</vt:lpstr>
      <vt:lpstr>Задаци за самосталан рад: 1. Допуни:                   85 : 1 =___                   0 : 68 =___                   137 : 137 =___             42 : 42 =___ 2. Попуни празна мјеста тако да једнакост буде тачна:                   19 :___= 1                    27 : ___=1   Задатак +: Којим бројем Душан мора подијелити највећи број шесте стотине да би количник био број 1?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МНОЖЕЊЕ КАО САБИРАЊЕ ЈЕДНАКИХ САБИРАКА НУЛА И ЈЕДИНИЦА КАО ЧИНИОЦИ ПОНАВЉАЊЕ</dc:title>
  <dc:creator>WIN7</dc:creator>
  <cp:lastModifiedBy>Sladja</cp:lastModifiedBy>
  <cp:revision>112</cp:revision>
  <dcterms:created xsi:type="dcterms:W3CDTF">2006-08-16T00:00:00Z</dcterms:created>
  <dcterms:modified xsi:type="dcterms:W3CDTF">2020-12-07T22:47:31Z</dcterms:modified>
</cp:coreProperties>
</file>